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4" r:id="rId2"/>
    <p:sldId id="598" r:id="rId3"/>
    <p:sldId id="426" r:id="rId4"/>
    <p:sldId id="441" r:id="rId5"/>
    <p:sldId id="443" r:id="rId6"/>
    <p:sldId id="595" r:id="rId7"/>
    <p:sldId id="594" r:id="rId8"/>
    <p:sldId id="444" r:id="rId9"/>
    <p:sldId id="596" r:id="rId10"/>
    <p:sldId id="597" r:id="rId1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4AF5C-9305-40F3-A108-2B70A8B9053E}" type="datetimeFigureOut">
              <a:rPr lang="zh-TW" altLang="en-US" smtClean="0"/>
              <a:t>2024/9/5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82AC7-FF7F-47DF-A445-72A5D723478D}" type="slidenum">
              <a:rPr lang="zh-TW" altLang="en-US" smtClean="0"/>
              <a:t>‹#›</a:t>
            </a:fld>
            <a:endParaRPr lang="zh-TW" altLang="en-US"/>
          </a:p>
        </p:txBody>
      </p:sp>
    </p:spTree>
    <p:extLst>
      <p:ext uri="{BB962C8B-B14F-4D97-AF65-F5344CB8AC3E}">
        <p14:creationId xmlns:p14="http://schemas.microsoft.com/office/powerpoint/2010/main" val="6682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1</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200058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10</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133694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2</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181483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3</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35890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4</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396112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5</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35680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6</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21714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7</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11011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8</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3075269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9</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342679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DE2431-8177-4E19-B309-84D6D828D93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64CD3AC-2C46-4CF2-9EE0-43D85645D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C43BA7BF-C162-48A6-83D9-76EFC1D44474}"/>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76132203-BA03-4687-B8FA-102E1F25F7C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ECEFB1B-FD50-40F7-AF17-B0BF62F1A53C}"/>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142522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2FFC29-3E84-4801-9855-A92EC44811B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42E5FD9-221F-468B-9979-3CD6E19BC441}"/>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8517BC6-9473-4018-9D51-116EF31CAD09}"/>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59757D73-9329-48B6-956B-FF22D3AFF6C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F45FCF6-7C78-4449-8135-D19CA99A7C18}"/>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121611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9AD5D2A-8E67-499E-9083-68914BB4EF7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C171020-243E-486F-9337-39F6CD7FCE27}"/>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60BB2A9-22E2-48D8-89D7-55644539DB6D}"/>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D2EB382B-5236-4CDD-A9F1-D50493CC493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FAF06DC-5A11-48C9-90BB-BDE65265AB34}"/>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3614432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標題及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085314"/>
            <a:ext cx="10972800" cy="5220000"/>
          </a:xfrm>
        </p:spPr>
        <p:txBody>
          <a:bodyPr/>
          <a:lstStyle>
            <a:lvl1pPr marL="265113" indent="-265113">
              <a:defRPr sz="2400" b="1">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609600" y="269664"/>
            <a:ext cx="10972800" cy="72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ctr" anchorCtr="0" compatLnSpc="1">
            <a:prstTxWarp prst="textNoShape">
              <a:avLst/>
            </a:prstTxWarp>
          </a:bodyPr>
          <a:lstStyle>
            <a:lvl1pPr>
              <a:defRPr lang="zh-TW" altLang="en-US" sz="3700" dirty="0">
                <a:latin typeface="Calibri" panose="020F0502020204030204" pitchFamily="34" charset="0"/>
              </a:defRPr>
            </a:lvl1pPr>
          </a:lstStyle>
          <a:p>
            <a:pPr lvl="0" eaLnBrk="0" fontAlgn="base" hangingPunct="0">
              <a:spcAft>
                <a:spcPct val="0"/>
              </a:spcAft>
            </a:pPr>
            <a:r>
              <a:rPr lang="zh-TW" altLang="en-US"/>
              <a:t>按一下以編輯母片標題樣式</a:t>
            </a:r>
            <a:endParaRPr lang="zh-TW" altLang="en-US" dirty="0"/>
          </a:p>
        </p:txBody>
      </p:sp>
    </p:spTree>
    <p:extLst>
      <p:ext uri="{BB962C8B-B14F-4D97-AF65-F5344CB8AC3E}">
        <p14:creationId xmlns:p14="http://schemas.microsoft.com/office/powerpoint/2010/main" val="64657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4D89A8-244D-4A03-8F8A-622C9FA6095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33C3B38-19F2-435C-9875-DAF4AA52E192}"/>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6A93CD6-19B2-466C-B1D5-C122244D41CD}"/>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BFBB2D60-1F4B-48CA-A9EE-41747C5DE86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C411F95-6FD4-4BAC-A8A8-51736BD4125A}"/>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306355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56181E-6A62-4E5B-AB92-8E9C24DE24A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286AB73-963F-49DA-859E-84E09F2E3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47BB3FF7-CE07-4652-894E-F0AF8A0ACF93}"/>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1C3495C7-7FC5-43E5-B484-34CBF3E6793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119325A-D603-47BF-8FB6-BAB860ED0E78}"/>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97660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3B9394-13EB-4526-B4F9-CCB1426E478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E09C508-46DF-4EB0-BFB3-09C218002754}"/>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91F75C0C-27CE-41A5-B2A7-D88D07563969}"/>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B3169066-6957-429A-B1C7-9EB09D204106}"/>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6" name="頁尾版面配置區 5">
            <a:extLst>
              <a:ext uri="{FF2B5EF4-FFF2-40B4-BE49-F238E27FC236}">
                <a16:creationId xmlns:a16="http://schemas.microsoft.com/office/drawing/2014/main" id="{625F1797-E508-42CA-8AB7-EF4784E14C0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48209F3-3459-4DD6-9F16-08D3F37154A0}"/>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367908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5E3DB0-D746-4BEF-8CAC-5CA2DB3BBAB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50CC042-55C5-4B69-B180-43E37490A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C2BB1F13-8F9F-4564-A5E9-96CC86EA2A6A}"/>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E0117DCC-3F09-4B8B-94B7-BAC650722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A1A422E5-A8B2-421F-B726-F79515A61508}"/>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A43A217-9CF8-4CF0-8CA3-EFCCC3D32F2A}"/>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8" name="頁尾版面配置區 7">
            <a:extLst>
              <a:ext uri="{FF2B5EF4-FFF2-40B4-BE49-F238E27FC236}">
                <a16:creationId xmlns:a16="http://schemas.microsoft.com/office/drawing/2014/main" id="{7BE9F6FD-6578-4670-B79E-02E398DB4FE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9C79D154-C08B-40A4-ABC7-14AF7376FA60}"/>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92012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2A358F-A192-4720-93E1-1B6666DFABC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07CD465-1DF5-4E7B-9D91-026F97FF38F5}"/>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4" name="頁尾版面配置區 3">
            <a:extLst>
              <a:ext uri="{FF2B5EF4-FFF2-40B4-BE49-F238E27FC236}">
                <a16:creationId xmlns:a16="http://schemas.microsoft.com/office/drawing/2014/main" id="{ECF51DF1-DFA5-4D52-B2F6-C6B9658DE7A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9DA8633-705C-46BC-8134-EFA6354523E3}"/>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31858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C52C477-D727-4E1A-9B5B-162E050E0862}"/>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3" name="頁尾版面配置區 2">
            <a:extLst>
              <a:ext uri="{FF2B5EF4-FFF2-40B4-BE49-F238E27FC236}">
                <a16:creationId xmlns:a16="http://schemas.microsoft.com/office/drawing/2014/main" id="{9C12714C-B4F6-41A8-9D22-599B774D2EC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89FE525-4075-4F2A-8079-1EE00CD7AFA3}"/>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188410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E603DB-3D4F-4508-AD7F-C58AF936ADB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9297061-D52C-4174-A39F-CA0B704DA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C0949D1-D3B6-43B0-BC13-D53151A11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060F60C7-EA4A-4253-BE27-C196C49C5340}"/>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6" name="頁尾版面配置區 5">
            <a:extLst>
              <a:ext uri="{FF2B5EF4-FFF2-40B4-BE49-F238E27FC236}">
                <a16:creationId xmlns:a16="http://schemas.microsoft.com/office/drawing/2014/main" id="{0F84D17E-C2ED-4CCB-B0B2-A0537A854C5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E1F9C5D-B0A7-47D3-B707-D53FD6E7B204}"/>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270557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24B7A8-56A3-4684-A89A-84FFC16C503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B509EA1-4B7F-462C-BC1F-8E488DB7C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5DD11E2D-F10A-4513-847F-C42BE4A48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918C588A-C1F4-452D-AEED-8F36C46E5226}"/>
              </a:ext>
            </a:extLst>
          </p:cNvPr>
          <p:cNvSpPr>
            <a:spLocks noGrp="1"/>
          </p:cNvSpPr>
          <p:nvPr>
            <p:ph type="dt" sz="half" idx="10"/>
          </p:nvPr>
        </p:nvSpPr>
        <p:spPr/>
        <p:txBody>
          <a:bodyPr/>
          <a:lstStyle/>
          <a:p>
            <a:fld id="{DD558653-6840-4001-8F5A-4F12DB3C198E}" type="datetimeFigureOut">
              <a:rPr lang="zh-TW" altLang="en-US" smtClean="0"/>
              <a:t>2024/9/5</a:t>
            </a:fld>
            <a:endParaRPr lang="zh-TW" altLang="en-US"/>
          </a:p>
        </p:txBody>
      </p:sp>
      <p:sp>
        <p:nvSpPr>
          <p:cNvPr id="6" name="頁尾版面配置區 5">
            <a:extLst>
              <a:ext uri="{FF2B5EF4-FFF2-40B4-BE49-F238E27FC236}">
                <a16:creationId xmlns:a16="http://schemas.microsoft.com/office/drawing/2014/main" id="{9EA66A18-32BF-4D53-A1E8-A80E784482E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C7E5DC5-6CD8-48DA-AA1B-7F97C380C41B}"/>
              </a:ext>
            </a:extLst>
          </p:cNvPr>
          <p:cNvSpPr>
            <a:spLocks noGrp="1"/>
          </p:cNvSpPr>
          <p:nvPr>
            <p:ph type="sldNum" sz="quarter" idx="12"/>
          </p:nvPr>
        </p:nvSpPr>
        <p:spPr/>
        <p:txBody>
          <a:body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240122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DB1D3C4-A861-44B9-ADBD-7F1F8A74A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1C2E51B-6A1E-4AFB-B7F0-19AEB1B10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865C81D-DCEF-4894-9862-DB0A20075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58653-6840-4001-8F5A-4F12DB3C198E}"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77E94A84-18D8-4677-860F-1B002AF73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DA38A63A-7AF0-4036-81E5-8BE0B570A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28E55-119B-489D-BACC-C116A348F198}" type="slidenum">
              <a:rPr lang="zh-TW" altLang="en-US" smtClean="0"/>
              <a:t>‹#›</a:t>
            </a:fld>
            <a:endParaRPr lang="zh-TW" altLang="en-US"/>
          </a:p>
        </p:txBody>
      </p:sp>
    </p:spTree>
    <p:extLst>
      <p:ext uri="{BB962C8B-B14F-4D97-AF65-F5344CB8AC3E}">
        <p14:creationId xmlns:p14="http://schemas.microsoft.com/office/powerpoint/2010/main" val="77816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Syllabus</a:t>
            </a:r>
            <a:r>
              <a:rPr lang="zh-TW" altLang="en-US" sz="3200" dirty="0"/>
              <a:t> </a:t>
            </a:r>
            <a:r>
              <a:rPr lang="en-US" altLang="zh-TW" sz="3200" dirty="0"/>
              <a:t> </a:t>
            </a:r>
          </a:p>
        </p:txBody>
      </p:sp>
      <p:grpSp>
        <p:nvGrpSpPr>
          <p:cNvPr id="4" name="群組 3">
            <a:extLst>
              <a:ext uri="{FF2B5EF4-FFF2-40B4-BE49-F238E27FC236}">
                <a16:creationId xmlns:a16="http://schemas.microsoft.com/office/drawing/2014/main" id="{5839BFAE-2403-4C59-9150-66090D456862}"/>
              </a:ext>
            </a:extLst>
          </p:cNvPr>
          <p:cNvGrpSpPr/>
          <p:nvPr/>
        </p:nvGrpSpPr>
        <p:grpSpPr>
          <a:xfrm>
            <a:off x="1277165" y="310626"/>
            <a:ext cx="10134541" cy="5026588"/>
            <a:chOff x="2723625" y="1080282"/>
            <a:chExt cx="6076011" cy="3769948"/>
          </a:xfrm>
        </p:grpSpPr>
        <p:sp>
          <p:nvSpPr>
            <p:cNvPr id="5" name="Text Placeholder 37">
              <a:extLst>
                <a:ext uri="{FF2B5EF4-FFF2-40B4-BE49-F238E27FC236}">
                  <a16:creationId xmlns:a16="http://schemas.microsoft.com/office/drawing/2014/main" id="{D1EB04F8-0784-4DCC-86C5-EA58B0AF0B31}"/>
                </a:ext>
              </a:extLst>
            </p:cNvPr>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cs typeface="Calibri" panose="020F0502020204030204" pitchFamily="34" charset="0"/>
              </a:endParaRPr>
            </a:p>
          </p:txBody>
        </p:sp>
        <p:sp>
          <p:nvSpPr>
            <p:cNvPr id="6" name="Text Placeholder 254">
              <a:extLst>
                <a:ext uri="{FF2B5EF4-FFF2-40B4-BE49-F238E27FC236}">
                  <a16:creationId xmlns:a16="http://schemas.microsoft.com/office/drawing/2014/main" id="{3D7AB943-E739-4B8C-A211-14CC255CAB3E}"/>
                </a:ext>
              </a:extLst>
            </p:cNvPr>
            <p:cNvSpPr txBox="1">
              <a:spLocks/>
            </p:cNvSpPr>
            <p:nvPr/>
          </p:nvSpPr>
          <p:spPr bwMode="black">
            <a:xfrm>
              <a:off x="2723625" y="1757070"/>
              <a:ext cx="6076011" cy="3093160"/>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dirty="0">
                  <a:solidFill>
                    <a:schemeClr val="tx1"/>
                  </a:solidFill>
                  <a:latin typeface="Calibri" panose="020F0502020204030204" pitchFamily="34" charset="0"/>
                  <a:ea typeface="微軟正黑體" panose="020B0604030504040204" pitchFamily="34" charset="-120"/>
                </a:rPr>
                <a:t>IoT</a:t>
              </a:r>
              <a:r>
                <a:rPr kumimoji="0" lang="zh-TW" altLang="en-US" dirty="0">
                  <a:solidFill>
                    <a:schemeClr val="tx1"/>
                  </a:solidFill>
                  <a:latin typeface="Calibri" panose="020F0502020204030204" pitchFamily="34" charset="0"/>
                  <a:ea typeface="微軟正黑體" panose="020B0604030504040204" pitchFamily="34" charset="-120"/>
                </a:rPr>
                <a:t> </a:t>
              </a:r>
              <a:r>
                <a:rPr kumimoji="0" lang="en-US" altLang="zh-TW" dirty="0">
                  <a:solidFill>
                    <a:schemeClr val="tx1"/>
                  </a:solidFill>
                  <a:latin typeface="Calibri" panose="020F0502020204030204" pitchFamily="34" charset="0"/>
                  <a:ea typeface="微軟正黑體" panose="020B0604030504040204" pitchFamily="34" charset="-120"/>
                </a:rPr>
                <a:t>Paper</a:t>
              </a:r>
              <a:r>
                <a:rPr kumimoji="0" lang="zh-TW" altLang="en-US" dirty="0">
                  <a:solidFill>
                    <a:schemeClr val="tx1"/>
                  </a:solidFill>
                  <a:latin typeface="Calibri" panose="020F0502020204030204" pitchFamily="34" charset="0"/>
                  <a:ea typeface="微軟正黑體" panose="020B0604030504040204" pitchFamily="34" charset="-120"/>
                </a:rPr>
                <a:t> </a:t>
              </a:r>
              <a:r>
                <a:rPr kumimoji="0" lang="en-US" altLang="zh-TW" dirty="0">
                  <a:solidFill>
                    <a:schemeClr val="tx1"/>
                  </a:solidFill>
                  <a:latin typeface="Calibri" panose="020F0502020204030204" pitchFamily="34" charset="0"/>
                  <a:ea typeface="微軟正黑體" panose="020B0604030504040204" pitchFamily="34" charset="-120"/>
                </a:rPr>
                <a:t>reading</a:t>
              </a:r>
            </a:p>
            <a:p>
              <a:pPr fontAlgn="auto">
                <a:spcBef>
                  <a:spcPts val="0"/>
                </a:spcBef>
                <a:spcAft>
                  <a:spcPts val="0"/>
                </a:spcAft>
                <a:buFont typeface="Wingdings" panose="05000000000000000000" pitchFamily="2" charset="2"/>
                <a:buChar char="l"/>
              </a:pPr>
              <a:r>
                <a:rPr lang="en-US" altLang="zh-TW" dirty="0">
                  <a:solidFill>
                    <a:schemeClr val="tx1"/>
                  </a:solidFill>
                  <a:latin typeface="Calibri" panose="020F0502020204030204" pitchFamily="34" charset="0"/>
                  <a:ea typeface="微軟正黑體" panose="020B0604030504040204" pitchFamily="34" charset="-120"/>
                </a:rPr>
                <a:t>Quiz</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(20%)</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=&gt;</a:t>
              </a:r>
              <a:r>
                <a:rPr lang="zh-TW" altLang="en-US" dirty="0">
                  <a:solidFill>
                    <a:schemeClr val="tx1"/>
                  </a:solidFill>
                  <a:latin typeface="Calibri" panose="020F0502020204030204" pitchFamily="34" charset="0"/>
                  <a:ea typeface="微軟正黑體" panose="020B0604030504040204" pitchFamily="34" charset="-120"/>
                </a:rPr>
                <a:t> 沒考一律</a:t>
              </a:r>
              <a:r>
                <a:rPr lang="en-US" altLang="zh-TW" dirty="0">
                  <a:solidFill>
                    <a:schemeClr val="tx1"/>
                  </a:solidFill>
                  <a:latin typeface="Calibri" panose="020F0502020204030204" pitchFamily="34" charset="0"/>
                  <a:ea typeface="微軟正黑體" panose="020B0604030504040204" pitchFamily="34" charset="-120"/>
                </a:rPr>
                <a:t>0</a:t>
              </a:r>
              <a:r>
                <a:rPr lang="zh-TW" altLang="en-US" dirty="0">
                  <a:solidFill>
                    <a:schemeClr val="tx1"/>
                  </a:solidFill>
                  <a:latin typeface="Calibri" panose="020F0502020204030204" pitchFamily="34" charset="0"/>
                  <a:ea typeface="微軟正黑體" panose="020B0604030504040204" pitchFamily="34" charset="-120"/>
                </a:rPr>
                <a:t>分沒有請假補考</a:t>
              </a:r>
              <a:endParaRPr kumimoji="0" lang="en-US" altLang="zh-TW" dirty="0">
                <a:solidFill>
                  <a:schemeClr val="tx1"/>
                </a:solidFill>
                <a:latin typeface="Calibri" panose="020F0502020204030204" pitchFamily="34" charset="0"/>
                <a:ea typeface="微軟正黑體" panose="020B0604030504040204" pitchFamily="34" charset="-120"/>
              </a:endParaRPr>
            </a:p>
            <a:p>
              <a:pPr fontAlgn="auto">
                <a:spcBef>
                  <a:spcPts val="0"/>
                </a:spcBef>
                <a:spcAft>
                  <a:spcPts val="0"/>
                </a:spcAft>
                <a:buFont typeface="Wingdings" panose="05000000000000000000" pitchFamily="2" charset="2"/>
                <a:buChar char="l"/>
              </a:pPr>
              <a:r>
                <a:rPr lang="en-US" altLang="zh-TW" dirty="0">
                  <a:solidFill>
                    <a:schemeClr val="tx1"/>
                  </a:solidFill>
                  <a:latin typeface="Calibri" panose="020F0502020204030204" pitchFamily="34" charset="0"/>
                  <a:ea typeface="微軟正黑體" panose="020B0604030504040204" pitchFamily="34" charset="-120"/>
                </a:rPr>
                <a:t>Term</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project</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report</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with</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implementation</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(Python</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and</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err="1">
                  <a:solidFill>
                    <a:schemeClr val="tx1"/>
                  </a:solidFill>
                  <a:latin typeface="Calibri" panose="020F0502020204030204" pitchFamily="34" charset="0"/>
                  <a:ea typeface="微軟正黑體" panose="020B0604030504040204" pitchFamily="34" charset="-120"/>
                </a:rPr>
                <a:t>github</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open</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source)</a:t>
              </a:r>
              <a:r>
                <a:rPr lang="zh-TW" altLang="en-US" dirty="0">
                  <a:solidFill>
                    <a:schemeClr val="tx1"/>
                  </a:solidFill>
                  <a:latin typeface="Calibri" panose="020F0502020204030204" pitchFamily="34" charset="0"/>
                  <a:ea typeface="微軟正黑體" panose="020B0604030504040204" pitchFamily="34" charset="-120"/>
                </a:rPr>
                <a:t> </a:t>
              </a:r>
              <a:endParaRPr lang="en-US" altLang="zh-TW" dirty="0">
                <a:solidFill>
                  <a:schemeClr val="tx1"/>
                </a:solidFill>
                <a:latin typeface="Calibri" panose="020F0502020204030204" pitchFamily="34" charset="0"/>
                <a:ea typeface="微軟正黑體" panose="020B0604030504040204" pitchFamily="34" charset="-120"/>
              </a:endParaRPr>
            </a:p>
            <a:p>
              <a:pPr lvl="1">
                <a:spcBef>
                  <a:spcPts val="0"/>
                </a:spcBef>
                <a:buFont typeface="Wingdings" panose="05000000000000000000" pitchFamily="2" charset="2"/>
                <a:buChar char="l"/>
              </a:pPr>
              <a:r>
                <a:rPr lang="en-US" altLang="zh-TW" dirty="0">
                  <a:solidFill>
                    <a:schemeClr val="tx1"/>
                  </a:solidFill>
                  <a:latin typeface="Calibri" panose="020F0502020204030204" pitchFamily="34" charset="0"/>
                  <a:ea typeface="微軟正黑體" panose="020B0604030504040204" pitchFamily="34" charset="-120"/>
                </a:rPr>
                <a:t>Phase</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I</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(20%)</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=&gt;</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9</a:t>
              </a:r>
              <a:r>
                <a:rPr lang="zh-TW" altLang="en-US" dirty="0">
                  <a:solidFill>
                    <a:schemeClr val="tx1"/>
                  </a:solidFill>
                  <a:latin typeface="Calibri" panose="020F0502020204030204" pitchFamily="34" charset="0"/>
                  <a:ea typeface="微軟正黑體" panose="020B0604030504040204" pitchFamily="34" charset="-120"/>
                </a:rPr>
                <a:t>月底</a:t>
              </a:r>
              <a:endParaRPr lang="en-US" altLang="zh-TW" dirty="0">
                <a:solidFill>
                  <a:schemeClr val="tx1"/>
                </a:solidFill>
                <a:latin typeface="Calibri" panose="020F0502020204030204" pitchFamily="34" charset="0"/>
                <a:ea typeface="微軟正黑體" panose="020B0604030504040204" pitchFamily="34" charset="-120"/>
              </a:endParaRPr>
            </a:p>
            <a:p>
              <a:pPr lvl="1">
                <a:spcBef>
                  <a:spcPts val="0"/>
                </a:spcBef>
                <a:buFont typeface="Wingdings" panose="05000000000000000000" pitchFamily="2" charset="2"/>
                <a:buChar char="l"/>
              </a:pPr>
              <a:r>
                <a:rPr lang="en-US" altLang="zh-TW" dirty="0">
                  <a:solidFill>
                    <a:schemeClr val="tx1"/>
                  </a:solidFill>
                  <a:latin typeface="Calibri" panose="020F0502020204030204" pitchFamily="34" charset="0"/>
                  <a:ea typeface="微軟正黑體" panose="020B0604030504040204" pitchFamily="34" charset="-120"/>
                </a:rPr>
                <a:t>Phase</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II</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(20%)</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=&gt;</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10</a:t>
              </a:r>
              <a:r>
                <a:rPr lang="zh-TW" altLang="en-US" dirty="0">
                  <a:solidFill>
                    <a:schemeClr val="tx1"/>
                  </a:solidFill>
                  <a:latin typeface="Calibri" panose="020F0502020204030204" pitchFamily="34" charset="0"/>
                  <a:ea typeface="微軟正黑體" panose="020B0604030504040204" pitchFamily="34" charset="-120"/>
                </a:rPr>
                <a:t>月中</a:t>
              </a:r>
              <a:endParaRPr lang="en-US" altLang="zh-TW" dirty="0">
                <a:solidFill>
                  <a:schemeClr val="tx1"/>
                </a:solidFill>
                <a:latin typeface="Calibri" panose="020F0502020204030204" pitchFamily="34" charset="0"/>
                <a:ea typeface="微軟正黑體" panose="020B0604030504040204" pitchFamily="34" charset="-120"/>
              </a:endParaRPr>
            </a:p>
            <a:p>
              <a:pPr lvl="1">
                <a:spcBef>
                  <a:spcPts val="0"/>
                </a:spcBef>
                <a:buFont typeface="Wingdings" panose="05000000000000000000" pitchFamily="2" charset="2"/>
                <a:buChar char="l"/>
              </a:pPr>
              <a:r>
                <a:rPr lang="en-US" altLang="zh-TW" dirty="0">
                  <a:solidFill>
                    <a:schemeClr val="tx1"/>
                  </a:solidFill>
                  <a:latin typeface="Calibri" panose="020F0502020204030204" pitchFamily="34" charset="0"/>
                  <a:ea typeface="微軟正黑體" panose="020B0604030504040204" pitchFamily="34" charset="-120"/>
                </a:rPr>
                <a:t>Phase</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III</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(20%)</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=&gt;</a:t>
              </a:r>
              <a:r>
                <a:rPr lang="zh-TW" altLang="en-US" dirty="0">
                  <a:solidFill>
                    <a:schemeClr val="tx1"/>
                  </a:solidFill>
                  <a:latin typeface="Calibri" panose="020F0502020204030204" pitchFamily="34" charset="0"/>
                  <a:ea typeface="微軟正黑體" panose="020B0604030504040204" pitchFamily="34" charset="-120"/>
                </a:rPr>
                <a:t> </a:t>
              </a:r>
              <a:r>
                <a:rPr lang="en-US" altLang="zh-TW" dirty="0">
                  <a:solidFill>
                    <a:schemeClr val="tx1"/>
                  </a:solidFill>
                  <a:latin typeface="Calibri" panose="020F0502020204030204" pitchFamily="34" charset="0"/>
                  <a:ea typeface="微軟正黑體" panose="020B0604030504040204" pitchFamily="34" charset="-120"/>
                </a:rPr>
                <a:t>12</a:t>
              </a:r>
              <a:r>
                <a:rPr lang="zh-TW" altLang="en-US" dirty="0">
                  <a:solidFill>
                    <a:schemeClr val="tx1"/>
                  </a:solidFill>
                  <a:latin typeface="Calibri" panose="020F0502020204030204" pitchFamily="34" charset="0"/>
                  <a:ea typeface="微軟正黑體" panose="020B0604030504040204" pitchFamily="34" charset="-120"/>
                </a:rPr>
                <a:t>月初</a:t>
              </a:r>
              <a:endParaRPr lang="en-US" altLang="zh-TW" dirty="0">
                <a:solidFill>
                  <a:schemeClr val="tx1"/>
                </a:solidFill>
                <a:latin typeface="Calibri" panose="020F0502020204030204" pitchFamily="34" charset="0"/>
                <a:ea typeface="微軟正黑體" panose="020B0604030504040204" pitchFamily="34" charset="-120"/>
              </a:endParaRPr>
            </a:p>
            <a:p>
              <a:pPr fontAlgn="auto">
                <a:spcBef>
                  <a:spcPts val="0"/>
                </a:spcBef>
                <a:spcAft>
                  <a:spcPts val="0"/>
                </a:spcAft>
                <a:buFont typeface="Wingdings" panose="05000000000000000000" pitchFamily="2" charset="2"/>
                <a:buChar char="l"/>
              </a:pPr>
              <a:r>
                <a:rPr kumimoji="0" lang="en-US" altLang="zh-TW" dirty="0">
                  <a:solidFill>
                    <a:schemeClr val="tx1"/>
                  </a:solidFill>
                  <a:latin typeface="Calibri" panose="020F0502020204030204" pitchFamily="34" charset="0"/>
                  <a:ea typeface="微軟正黑體" panose="020B0604030504040204" pitchFamily="34" charset="-120"/>
                </a:rPr>
                <a:t>Final</a:t>
              </a:r>
              <a:r>
                <a:rPr kumimoji="0" lang="zh-TW" altLang="en-US" dirty="0">
                  <a:solidFill>
                    <a:schemeClr val="tx1"/>
                  </a:solidFill>
                  <a:latin typeface="Calibri" panose="020F0502020204030204" pitchFamily="34" charset="0"/>
                  <a:ea typeface="微軟正黑體" panose="020B0604030504040204" pitchFamily="34" charset="-120"/>
                </a:rPr>
                <a:t> </a:t>
              </a:r>
              <a:r>
                <a:rPr kumimoji="0" lang="en-US" altLang="zh-TW" dirty="0">
                  <a:solidFill>
                    <a:schemeClr val="tx1"/>
                  </a:solidFill>
                  <a:latin typeface="Calibri" panose="020F0502020204030204" pitchFamily="34" charset="0"/>
                  <a:ea typeface="微軟正黑體" panose="020B0604030504040204" pitchFamily="34" charset="-120"/>
                </a:rPr>
                <a:t>exam.</a:t>
              </a:r>
              <a:r>
                <a:rPr kumimoji="0" lang="zh-TW" altLang="en-US" dirty="0">
                  <a:solidFill>
                    <a:schemeClr val="tx1"/>
                  </a:solidFill>
                  <a:latin typeface="Calibri" panose="020F0502020204030204" pitchFamily="34" charset="0"/>
                  <a:ea typeface="微軟正黑體" panose="020B0604030504040204" pitchFamily="34" charset="-120"/>
                </a:rPr>
                <a:t> </a:t>
              </a:r>
              <a:r>
                <a:rPr kumimoji="0" lang="en-US" altLang="zh-TW" dirty="0">
                  <a:solidFill>
                    <a:schemeClr val="tx1"/>
                  </a:solidFill>
                  <a:latin typeface="Calibri" panose="020F0502020204030204" pitchFamily="34" charset="0"/>
                  <a:ea typeface="微軟正黑體" panose="020B0604030504040204" pitchFamily="34" charset="-120"/>
                </a:rPr>
                <a:t>(20%)</a:t>
              </a:r>
            </a:p>
            <a:p>
              <a:pPr fontAlgn="auto">
                <a:spcBef>
                  <a:spcPts val="0"/>
                </a:spcBef>
                <a:spcAft>
                  <a:spcPts val="0"/>
                </a:spcAft>
                <a:buFont typeface="Wingdings" panose="05000000000000000000" pitchFamily="2" charset="2"/>
                <a:buChar char="l"/>
              </a:pPr>
              <a:r>
                <a:rPr kumimoji="0" lang="zh-TW" altLang="en-US" dirty="0">
                  <a:solidFill>
                    <a:schemeClr val="tx1"/>
                  </a:solidFill>
                  <a:latin typeface="Calibri" panose="020F0502020204030204" pitchFamily="34" charset="0"/>
                  <a:ea typeface="微軟正黑體" panose="020B0604030504040204" pitchFamily="34" charset="-120"/>
                </a:rPr>
                <a:t>上課不定期點名</a:t>
              </a:r>
              <a:r>
                <a:rPr kumimoji="0" lang="en-US" altLang="zh-TW" dirty="0">
                  <a:solidFill>
                    <a:schemeClr val="tx1"/>
                  </a:solidFill>
                  <a:latin typeface="Calibri" panose="020F0502020204030204" pitchFamily="34" charset="0"/>
                  <a:ea typeface="微軟正黑體" panose="020B0604030504040204" pitchFamily="34" charset="-120"/>
                </a:rPr>
                <a:t>,</a:t>
              </a:r>
              <a:r>
                <a:rPr kumimoji="0" lang="zh-TW" altLang="en-US" dirty="0">
                  <a:solidFill>
                    <a:schemeClr val="tx1"/>
                  </a:solidFill>
                  <a:latin typeface="Calibri" panose="020F0502020204030204" pitchFamily="34" charset="0"/>
                  <a:ea typeface="微軟正黑體" panose="020B0604030504040204" pitchFamily="34" charset="-120"/>
                </a:rPr>
                <a:t> 沒有補點與請假</a:t>
              </a:r>
              <a:r>
                <a:rPr kumimoji="0" lang="en-US" altLang="zh-TW" dirty="0">
                  <a:solidFill>
                    <a:schemeClr val="tx1"/>
                  </a:solidFill>
                  <a:latin typeface="Calibri" panose="020F0502020204030204" pitchFamily="34" charset="0"/>
                  <a:ea typeface="微軟正黑體" panose="020B0604030504040204" pitchFamily="34" charset="-120"/>
                </a:rPr>
                <a:t>,</a:t>
              </a:r>
              <a:r>
                <a:rPr kumimoji="0" lang="zh-TW" altLang="en-US" dirty="0">
                  <a:solidFill>
                    <a:schemeClr val="tx1"/>
                  </a:solidFill>
                  <a:latin typeface="Calibri" panose="020F0502020204030204" pitchFamily="34" charset="0"/>
                  <a:ea typeface="微軟正黑體" panose="020B0604030504040204" pitchFamily="34" charset="-120"/>
                </a:rPr>
                <a:t> 缺課</a:t>
              </a:r>
              <a:r>
                <a:rPr kumimoji="0" lang="en-US" altLang="zh-TW" dirty="0">
                  <a:solidFill>
                    <a:schemeClr val="tx1"/>
                  </a:solidFill>
                  <a:latin typeface="Calibri" panose="020F0502020204030204" pitchFamily="34" charset="0"/>
                  <a:ea typeface="微軟正黑體" panose="020B0604030504040204" pitchFamily="34" charset="-120"/>
                </a:rPr>
                <a:t>3</a:t>
              </a:r>
              <a:r>
                <a:rPr kumimoji="0" lang="zh-TW" altLang="en-US" dirty="0">
                  <a:solidFill>
                    <a:schemeClr val="tx1"/>
                  </a:solidFill>
                  <a:latin typeface="Calibri" panose="020F0502020204030204" pitchFamily="34" charset="0"/>
                  <a:ea typeface="微軟正黑體" panose="020B0604030504040204" pitchFamily="34" charset="-120"/>
                </a:rPr>
                <a:t>次以上一律出席狀況不佳扣考</a:t>
              </a:r>
              <a:r>
                <a:rPr kumimoji="0" lang="en-US" altLang="zh-TW" dirty="0">
                  <a:solidFill>
                    <a:schemeClr val="tx1"/>
                  </a:solidFill>
                  <a:latin typeface="Calibri" panose="020F0502020204030204" pitchFamily="34" charset="0"/>
                  <a:ea typeface="微軟正黑體" panose="020B0604030504040204" pitchFamily="34" charset="-120"/>
                </a:rPr>
                <a:t>,</a:t>
              </a:r>
              <a:r>
                <a:rPr kumimoji="0" lang="zh-TW" altLang="en-US">
                  <a:solidFill>
                    <a:schemeClr val="tx1"/>
                  </a:solidFill>
                  <a:latin typeface="Calibri" panose="020F0502020204030204" pitchFamily="34" charset="0"/>
                  <a:ea typeface="微軟正黑體" panose="020B0604030504040204" pitchFamily="34" charset="-120"/>
                </a:rPr>
                <a:t> </a:t>
              </a:r>
              <a:r>
                <a:rPr lang="zh-TW" altLang="en-US">
                  <a:solidFill>
                    <a:schemeClr val="tx1"/>
                  </a:solidFill>
                  <a:latin typeface="Calibri" panose="020F0502020204030204" pitchFamily="34" charset="0"/>
                  <a:ea typeface="微軟正黑體" panose="020B0604030504040204" pitchFamily="34" charset="-120"/>
                </a:rPr>
                <a:t>直接結算當下成績。</a:t>
              </a:r>
              <a:endParaRPr kumimoji="0" lang="en-US" altLang="zh-TW" dirty="0">
                <a:solidFill>
                  <a:schemeClr val="tx1"/>
                </a:solidFill>
                <a:latin typeface="Calibri" panose="020F0502020204030204" pitchFamily="34" charset="0"/>
                <a:ea typeface="微軟正黑體" panose="020B0604030504040204" pitchFamily="34" charset="-120"/>
              </a:endParaRPr>
            </a:p>
          </p:txBody>
        </p:sp>
      </p:grpSp>
    </p:spTree>
    <p:extLst>
      <p:ext uri="{BB962C8B-B14F-4D97-AF65-F5344CB8AC3E}">
        <p14:creationId xmlns:p14="http://schemas.microsoft.com/office/powerpoint/2010/main" val="4105159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340549" y="2989623"/>
            <a:ext cx="5238960" cy="1225109"/>
            <a:chOff x="2666352" y="1080282"/>
            <a:chExt cx="6076011" cy="918833"/>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cs typeface="Calibri" panose="020F0502020204030204" pitchFamily="34" charset="0"/>
                </a:rPr>
                <a:t>Device heterogeneity in distributed deep learning</a:t>
              </a:r>
            </a:p>
          </p:txBody>
        </p:sp>
        <p:sp>
          <p:nvSpPr>
            <p:cNvPr id="35" name="Text Placeholder 254"/>
            <p:cNvSpPr txBox="1">
              <a:spLocks/>
            </p:cNvSpPr>
            <p:nvPr/>
          </p:nvSpPr>
          <p:spPr bwMode="black">
            <a:xfrm>
              <a:off x="2666352" y="1445116"/>
              <a:ext cx="6076011" cy="553999"/>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Calibri" panose="020F0502020204030204" pitchFamily="34" charset="0"/>
                  <a:ea typeface="微軟正黑體" panose="020B0604030504040204" pitchFamily="34" charset="-120"/>
                </a:rPr>
                <a:t>Waiting-time bound for learning straggler </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Calibri" panose="020F0502020204030204" pitchFamily="34" charset="0"/>
                  <a:ea typeface="微軟正黑體" panose="020B0604030504040204" pitchFamily="34" charset="-120"/>
                </a:rPr>
                <a:t>Finding learning helper</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Calibri" panose="020F0502020204030204" pitchFamily="34" charset="0"/>
                  <a:ea typeface="微軟正黑體" panose="020B0604030504040204" pitchFamily="34" charset="-120"/>
                </a:rPr>
                <a:t>Estimating the amount of assistant-learning data</a:t>
              </a: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IoT Cloud Application Case</a:t>
            </a:r>
          </a:p>
        </p:txBody>
      </p:sp>
      <p:pic>
        <p:nvPicPr>
          <p:cNvPr id="5" name="圖片 4">
            <a:extLst>
              <a:ext uri="{FF2B5EF4-FFF2-40B4-BE49-F238E27FC236}">
                <a16:creationId xmlns:a16="http://schemas.microsoft.com/office/drawing/2014/main" id="{EEC04233-1E6C-4896-82D3-6E0921908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958009"/>
            <a:ext cx="5713229" cy="5899991"/>
          </a:xfrm>
          <a:prstGeom prst="rect">
            <a:avLst/>
          </a:prstGeom>
        </p:spPr>
      </p:pic>
    </p:spTree>
    <p:extLst>
      <p:ext uri="{BB962C8B-B14F-4D97-AF65-F5344CB8AC3E}">
        <p14:creationId xmlns:p14="http://schemas.microsoft.com/office/powerpoint/2010/main" val="392184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349" y="915985"/>
            <a:ext cx="8356060" cy="5597948"/>
          </a:xfrm>
          <a:prstGeom prst="rect">
            <a:avLst/>
          </a:prstGeom>
        </p:spPr>
      </p:pic>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Computing Evolution </a:t>
            </a:r>
          </a:p>
        </p:txBody>
      </p:sp>
    </p:spTree>
    <p:extLst>
      <p:ext uri="{BB962C8B-B14F-4D97-AF65-F5344CB8AC3E}">
        <p14:creationId xmlns:p14="http://schemas.microsoft.com/office/powerpoint/2010/main" val="115869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Computing Evolution </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749" y="715516"/>
            <a:ext cx="7624386" cy="4939067"/>
          </a:xfrm>
          <a:prstGeom prst="rect">
            <a:avLst/>
          </a:prstGeom>
        </p:spPr>
      </p:pic>
    </p:spTree>
    <p:extLst>
      <p:ext uri="{BB962C8B-B14F-4D97-AF65-F5344CB8AC3E}">
        <p14:creationId xmlns:p14="http://schemas.microsoft.com/office/powerpoint/2010/main" val="48173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IoT Cloud Application Case</a:t>
            </a:r>
          </a:p>
        </p:txBody>
      </p:sp>
      <p:grpSp>
        <p:nvGrpSpPr>
          <p:cNvPr id="44" name="群組 43"/>
          <p:cNvGrpSpPr/>
          <p:nvPr/>
        </p:nvGrpSpPr>
        <p:grpSpPr>
          <a:xfrm>
            <a:off x="1048565" y="1063692"/>
            <a:ext cx="10134541" cy="3118374"/>
            <a:chOff x="2723625" y="1080282"/>
            <a:chExt cx="6076011" cy="2338784"/>
          </a:xfrm>
        </p:grpSpPr>
        <p:sp>
          <p:nvSpPr>
            <p:cNvPr id="45"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cs typeface="Calibri" panose="020F0502020204030204" pitchFamily="34" charset="0"/>
              </a:endParaRPr>
            </a:p>
          </p:txBody>
        </p:sp>
        <p:sp>
          <p:nvSpPr>
            <p:cNvPr id="46" name="Text Placeholder 254"/>
            <p:cNvSpPr txBox="1">
              <a:spLocks/>
            </p:cNvSpPr>
            <p:nvPr/>
          </p:nvSpPr>
          <p:spPr bwMode="black">
            <a:xfrm>
              <a:off x="2723625" y="1757070"/>
              <a:ext cx="6076011" cy="1661996"/>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schemeClr val="tx1"/>
                  </a:solidFill>
                  <a:latin typeface="Calibri" panose="020F0502020204030204" pitchFamily="34" charset="0"/>
                  <a:ea typeface="微軟正黑體" panose="020B0604030504040204" pitchFamily="34" charset="-120"/>
                </a:rPr>
                <a:t>Internet of Things (IoT) applications have been rapidly developing in various domains such as smart city.</a:t>
              </a:r>
            </a:p>
            <a:p>
              <a:pPr fontAlgn="auto">
                <a:spcBef>
                  <a:spcPts val="0"/>
                </a:spcBef>
                <a:spcAft>
                  <a:spcPts val="0"/>
                </a:spcAft>
                <a:buFont typeface="Wingdings" panose="05000000000000000000" pitchFamily="2" charset="2"/>
                <a:buChar char="l"/>
              </a:pPr>
              <a:endParaRPr kumimoji="0" lang="en-US" altLang="zh-TW" sz="1600" dirty="0">
                <a:solidFill>
                  <a:schemeClr val="tx1"/>
                </a:solidFill>
                <a:latin typeface="Calibri" panose="020F0502020204030204" pitchFamily="34" charset="0"/>
                <a:ea typeface="微軟正黑體" panose="020B0604030504040204" pitchFamily="34" charset="-120"/>
              </a:endParaRPr>
            </a:p>
            <a:p>
              <a:pPr fontAlgn="auto">
                <a:spcBef>
                  <a:spcPts val="0"/>
                </a:spcBef>
                <a:spcAft>
                  <a:spcPts val="0"/>
                </a:spcAft>
                <a:buFont typeface="Wingdings" panose="05000000000000000000" pitchFamily="2" charset="2"/>
                <a:buChar char="l"/>
              </a:pPr>
              <a:r>
                <a:rPr kumimoji="0" lang="en-US" altLang="zh-TW" sz="1600" dirty="0">
                  <a:solidFill>
                    <a:schemeClr val="tx1"/>
                  </a:solidFill>
                  <a:latin typeface="Calibri" panose="020F0502020204030204" pitchFamily="34" charset="0"/>
                  <a:ea typeface="微軟正黑體" panose="020B0604030504040204" pitchFamily="34" charset="-120"/>
                </a:rPr>
                <a:t>In the smart city application, there are many different types of IoT data (e.g. street lighting control data, city traffic data, air pollution monitoring data, etc.).</a:t>
              </a:r>
            </a:p>
            <a:p>
              <a:pPr fontAlgn="auto">
                <a:spcBef>
                  <a:spcPts val="0"/>
                </a:spcBef>
                <a:spcAft>
                  <a:spcPts val="0"/>
                </a:spcAft>
                <a:buFont typeface="Wingdings" panose="05000000000000000000" pitchFamily="2" charset="2"/>
                <a:buChar char="l"/>
              </a:pPr>
              <a:endParaRPr kumimoji="0" lang="en-US" altLang="zh-TW" sz="1600" dirty="0">
                <a:solidFill>
                  <a:schemeClr val="tx1"/>
                </a:solidFill>
                <a:latin typeface="Calibri" panose="020F0502020204030204" pitchFamily="34" charset="0"/>
                <a:ea typeface="微軟正黑體" panose="020B0604030504040204" pitchFamily="34" charset="-120"/>
              </a:endParaRPr>
            </a:p>
            <a:p>
              <a:pPr fontAlgn="auto">
                <a:spcBef>
                  <a:spcPts val="0"/>
                </a:spcBef>
                <a:spcAft>
                  <a:spcPts val="0"/>
                </a:spcAft>
                <a:buFont typeface="Wingdings" panose="05000000000000000000" pitchFamily="2" charset="2"/>
                <a:buChar char="l"/>
              </a:pPr>
              <a:r>
                <a:rPr kumimoji="0" lang="en-US" altLang="zh-TW" sz="1600" dirty="0">
                  <a:solidFill>
                    <a:schemeClr val="tx1"/>
                  </a:solidFill>
                  <a:latin typeface="Calibri" panose="020F0502020204030204" pitchFamily="34" charset="0"/>
                  <a:ea typeface="微軟正黑體" panose="020B0604030504040204" pitchFamily="34" charset="-120"/>
                </a:rPr>
                <a:t>Some smart city IoT data needs to be rapidly processed for offering the real-time decision (e.g. the leaky detection of city infrastructural resources).</a:t>
              </a:r>
            </a:p>
            <a:p>
              <a:pPr fontAlgn="auto">
                <a:spcBef>
                  <a:spcPts val="0"/>
                </a:spcBef>
                <a:spcAft>
                  <a:spcPts val="0"/>
                </a:spcAft>
                <a:buFont typeface="Wingdings" panose="05000000000000000000" pitchFamily="2" charset="2"/>
                <a:buChar char="l"/>
              </a:pPr>
              <a:endParaRPr kumimoji="0" lang="en-US" altLang="zh-TW" sz="1600" dirty="0">
                <a:solidFill>
                  <a:schemeClr val="tx1"/>
                </a:solidFill>
                <a:latin typeface="Calibri" panose="020F0502020204030204" pitchFamily="34" charset="0"/>
                <a:ea typeface="微軟正黑體" panose="020B0604030504040204" pitchFamily="34" charset="-120"/>
              </a:endParaRPr>
            </a:p>
            <a:p>
              <a:pPr fontAlgn="auto">
                <a:spcBef>
                  <a:spcPts val="0"/>
                </a:spcBef>
                <a:spcAft>
                  <a:spcPts val="0"/>
                </a:spcAft>
                <a:buFont typeface="Wingdings" panose="05000000000000000000" pitchFamily="2" charset="2"/>
                <a:buChar char="l"/>
              </a:pPr>
              <a:r>
                <a:rPr kumimoji="0" lang="en-US" altLang="zh-TW" sz="1600" dirty="0">
                  <a:solidFill>
                    <a:schemeClr val="tx1"/>
                  </a:solidFill>
                  <a:latin typeface="Calibri" panose="020F0502020204030204" pitchFamily="34" charset="0"/>
                  <a:ea typeface="微軟正黑體" panose="020B0604030504040204" pitchFamily="34" charset="-120"/>
                </a:rPr>
                <a:t>The cloud computing system is the general execution platform for </a:t>
              </a:r>
              <a:r>
                <a:rPr kumimoji="0" lang="en-US" altLang="zh-TW" sz="1600" dirty="0" err="1">
                  <a:solidFill>
                    <a:schemeClr val="tx1"/>
                  </a:solidFill>
                  <a:latin typeface="Calibri" panose="020F0502020204030204" pitchFamily="34" charset="0"/>
                  <a:ea typeface="微軟正黑體" panose="020B0604030504040204" pitchFamily="34" charset="-120"/>
                </a:rPr>
                <a:t>IoT</a:t>
              </a:r>
              <a:r>
                <a:rPr kumimoji="0" lang="en-US" altLang="zh-TW" sz="1600" dirty="0">
                  <a:solidFill>
                    <a:schemeClr val="tx1"/>
                  </a:solidFill>
                  <a:latin typeface="Calibri" panose="020F0502020204030204" pitchFamily="34" charset="0"/>
                  <a:ea typeface="微軟正黑體" panose="020B0604030504040204" pitchFamily="34" charset="-120"/>
                </a:rPr>
                <a:t> applications.</a:t>
              </a:r>
            </a:p>
          </p:txBody>
        </p:sp>
      </p:grpSp>
    </p:spTree>
    <p:extLst>
      <p:ext uri="{BB962C8B-B14F-4D97-AF65-F5344CB8AC3E}">
        <p14:creationId xmlns:p14="http://schemas.microsoft.com/office/powerpoint/2010/main" val="117564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388406" y="1241181"/>
            <a:ext cx="5238960" cy="3973624"/>
            <a:chOff x="2771775" y="1080282"/>
            <a:chExt cx="6076011" cy="2980223"/>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cs typeface="Calibri" panose="020F0502020204030204" pitchFamily="34" charset="0"/>
                </a:rPr>
                <a:t>Smart city data analysis</a:t>
              </a:r>
            </a:p>
          </p:txBody>
        </p:sp>
        <p:sp>
          <p:nvSpPr>
            <p:cNvPr id="35" name="Text Placeholder 254"/>
            <p:cNvSpPr txBox="1">
              <a:spLocks/>
            </p:cNvSpPr>
            <p:nvPr/>
          </p:nvSpPr>
          <p:spPr bwMode="black">
            <a:xfrm>
              <a:off x="2771775" y="1290511"/>
              <a:ext cx="6076011" cy="2769994"/>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Deploying a number of sensors in each city sensing field.  </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The sensors in a sensing field send the interested data to the corresponding gateway.  </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The gateway forwards the collected sensed data to the cloud platform via Internet.             </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Performing data analysis. </a:t>
              </a:r>
            </a:p>
            <a:p>
              <a:pPr fontAlgn="auto">
                <a:spcBef>
                  <a:spcPts val="0"/>
                </a:spcBef>
                <a:spcAft>
                  <a:spcPts val="0"/>
                </a:spcAft>
                <a:buFont typeface="Wingdings" panose="05000000000000000000" pitchFamily="2" charset="2"/>
                <a:buChar char="l"/>
              </a:pPr>
              <a:r>
                <a:rPr lang="en-US" altLang="zh-TW" sz="1600" dirty="0">
                  <a:latin typeface="+mn-lt"/>
                </a:rPr>
                <a:t>If we directly store the IoT files in the allocated storage blocks of cloud storage in sequence, an IoT sensing event will have many data segments in cloud storage.</a:t>
              </a:r>
            </a:p>
            <a:p>
              <a:pPr fontAlgn="auto">
                <a:spcBef>
                  <a:spcPts val="0"/>
                </a:spcBef>
                <a:spcAft>
                  <a:spcPts val="0"/>
                </a:spcAft>
                <a:buFont typeface="Wingdings" panose="05000000000000000000" pitchFamily="2" charset="2"/>
                <a:buChar char="l"/>
              </a:pPr>
              <a:r>
                <a:rPr lang="en-US" altLang="zh-TW" sz="1600" dirty="0">
                  <a:latin typeface="+mn-lt"/>
                </a:rPr>
                <a:t>The sensing event temperature has three data segments in the cloud storage servers 1, 2, and 3. While analyzing the temperature event, even if the analytical program runs in one of the three cloud storage servers, the program still needs to retrieve two remote temperature data segments.</a:t>
              </a:r>
            </a:p>
            <a:p>
              <a:pPr fontAlgn="auto">
                <a:spcBef>
                  <a:spcPts val="0"/>
                </a:spcBef>
                <a:spcAft>
                  <a:spcPts val="0"/>
                </a:spcAft>
                <a:buFont typeface="Wingdings" panose="05000000000000000000" pitchFamily="2" charset="2"/>
                <a:buChar char="l"/>
              </a:pPr>
              <a:endParaRPr kumimoji="0" lang="en-US" altLang="zh-TW" sz="1600" dirty="0">
                <a:solidFill>
                  <a:prstClr val="black"/>
                </a:solidFill>
                <a:latin typeface="Calibri" panose="020F0502020204030204" pitchFamily="34" charset="0"/>
                <a:ea typeface="微軟正黑體" panose="020B0604030504040204" pitchFamily="34" charset="-120"/>
              </a:endParaRP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IoT Cloud Application Case</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839" y="1368275"/>
            <a:ext cx="5794753" cy="4006019"/>
          </a:xfrm>
          <a:prstGeom prst="rect">
            <a:avLst/>
          </a:prstGeom>
        </p:spPr>
      </p:pic>
    </p:spTree>
    <p:extLst>
      <p:ext uri="{BB962C8B-B14F-4D97-AF65-F5344CB8AC3E}">
        <p14:creationId xmlns:p14="http://schemas.microsoft.com/office/powerpoint/2010/main" val="223712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343440" y="2550285"/>
            <a:ext cx="5238960" cy="1519072"/>
            <a:chOff x="2771775" y="889870"/>
            <a:chExt cx="6076011" cy="1139306"/>
          </a:xfrm>
        </p:grpSpPr>
        <p:sp>
          <p:nvSpPr>
            <p:cNvPr id="16403" name="Text Placeholder 37"/>
            <p:cNvSpPr txBox="1">
              <a:spLocks/>
            </p:cNvSpPr>
            <p:nvPr/>
          </p:nvSpPr>
          <p:spPr bwMode="auto">
            <a:xfrm>
              <a:off x="2977849" y="889870"/>
              <a:ext cx="5764513" cy="36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cs typeface="Calibri" panose="020F0502020204030204" pitchFamily="34" charset="0"/>
                </a:rPr>
                <a:t>Data structure to represent IoT subset distribution </a:t>
              </a:r>
            </a:p>
          </p:txBody>
        </p:sp>
        <p:sp>
          <p:nvSpPr>
            <p:cNvPr id="35" name="Text Placeholder 254"/>
            <p:cNvSpPr txBox="1">
              <a:spLocks/>
            </p:cNvSpPr>
            <p:nvPr/>
          </p:nvSpPr>
          <p:spPr bwMode="black">
            <a:xfrm>
              <a:off x="2771775" y="1290511"/>
              <a:ext cx="6076011" cy="738665"/>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lang="en-US" altLang="zh-TW" sz="1600" dirty="0">
                  <a:latin typeface="Calibri" panose="020F0502020204030204" pitchFamily="34" charset="0"/>
                  <a:cs typeface="Calibri" panose="020F0502020204030204" pitchFamily="34" charset="0"/>
                </a:rPr>
                <a:t>The</a:t>
              </a:r>
              <a:r>
                <a:rPr lang="zh-TW" altLang="en-US" sz="1600" dirty="0">
                  <a:latin typeface="Calibri" panose="020F0502020204030204" pitchFamily="34" charset="0"/>
                  <a:cs typeface="Calibri" panose="020F0502020204030204" pitchFamily="34" charset="0"/>
                </a:rPr>
                <a:t> </a:t>
              </a:r>
              <a:r>
                <a:rPr lang="en-US" altLang="zh-TW" sz="1600" dirty="0">
                  <a:latin typeface="Calibri" panose="020F0502020204030204" pitchFamily="34" charset="0"/>
                  <a:cs typeface="Calibri" panose="020F0502020204030204" pitchFamily="34" charset="0"/>
                </a:rPr>
                <a:t>first level set has the following element format: </a:t>
              </a:r>
            </a:p>
            <a:p>
              <a:pPr marL="0" indent="0" fontAlgn="auto">
                <a:spcBef>
                  <a:spcPts val="0"/>
                </a:spcBef>
                <a:spcAft>
                  <a:spcPts val="0"/>
                </a:spcAft>
                <a:buNone/>
              </a:pPr>
              <a:r>
                <a:rPr lang="en-US" altLang="zh-TW" sz="1600" dirty="0">
                  <a:latin typeface="Calibri" panose="020F0502020204030204" pitchFamily="34" charset="0"/>
                  <a:cs typeface="Calibri" panose="020F0502020204030204" pitchFamily="34" charset="0"/>
                </a:rPr>
                <a:t>      (subset id, total subset data size, and  link).</a:t>
              </a:r>
            </a:p>
            <a:p>
              <a:pPr fontAlgn="auto">
                <a:spcBef>
                  <a:spcPts val="0"/>
                </a:spcBef>
                <a:spcAft>
                  <a:spcPts val="0"/>
                </a:spcAft>
                <a:buFont typeface="Wingdings" panose="05000000000000000000" pitchFamily="2" charset="2"/>
                <a:buChar char="l"/>
              </a:pPr>
              <a:r>
                <a:rPr lang="en-US" altLang="zh-TW" sz="1600" dirty="0">
                  <a:latin typeface="Calibri" panose="020F0502020204030204" pitchFamily="34" charset="0"/>
                  <a:cs typeface="Calibri" panose="020F0502020204030204" pitchFamily="34" charset="0"/>
                </a:rPr>
                <a:t>For the second level set, the data structure is :</a:t>
              </a:r>
            </a:p>
            <a:p>
              <a:pPr marL="0" indent="0" fontAlgn="auto">
                <a:spcBef>
                  <a:spcPts val="0"/>
                </a:spcBef>
                <a:spcAft>
                  <a:spcPts val="0"/>
                </a:spcAft>
                <a:buNone/>
              </a:pPr>
              <a:r>
                <a:rPr lang="en-US" altLang="zh-TW" sz="1600" dirty="0">
                  <a:latin typeface="Calibri" panose="020F0502020204030204" pitchFamily="34" charset="0"/>
                  <a:cs typeface="Calibri" panose="020F0502020204030204" pitchFamily="34" charset="0"/>
                </a:rPr>
                <a:t>      (sensing field id, and the subset data size)</a:t>
              </a:r>
              <a:endParaRPr kumimoji="0" lang="en-US" altLang="zh-TW" sz="1600" dirty="0">
                <a:solidFill>
                  <a:prstClr val="black"/>
                </a:solidFill>
                <a:latin typeface="Calibri" panose="020F0502020204030204" pitchFamily="34" charset="0"/>
                <a:ea typeface="微軟正黑體" panose="020B0604030504040204" pitchFamily="34" charset="-120"/>
              </a:endParaRP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IoT Cloud Application Case</a:t>
            </a:r>
          </a:p>
        </p:txBody>
      </p:sp>
      <p:pic>
        <p:nvPicPr>
          <p:cNvPr id="4" name="圖片 3">
            <a:extLst>
              <a:ext uri="{FF2B5EF4-FFF2-40B4-BE49-F238E27FC236}">
                <a16:creationId xmlns:a16="http://schemas.microsoft.com/office/drawing/2014/main" id="{9318DFF3-BC20-459B-95D8-E4648E833C97}"/>
              </a:ext>
            </a:extLst>
          </p:cNvPr>
          <p:cNvPicPr>
            <a:picLocks noChangeAspect="1"/>
          </p:cNvPicPr>
          <p:nvPr/>
        </p:nvPicPr>
        <p:blipFill>
          <a:blip r:embed="rId3"/>
          <a:stretch>
            <a:fillRect/>
          </a:stretch>
        </p:blipFill>
        <p:spPr>
          <a:xfrm>
            <a:off x="790681" y="987299"/>
            <a:ext cx="5238960" cy="4883401"/>
          </a:xfrm>
          <a:prstGeom prst="rect">
            <a:avLst/>
          </a:prstGeom>
        </p:spPr>
      </p:pic>
    </p:spTree>
    <p:extLst>
      <p:ext uri="{BB962C8B-B14F-4D97-AF65-F5344CB8AC3E}">
        <p14:creationId xmlns:p14="http://schemas.microsoft.com/office/powerpoint/2010/main" val="55631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388406" y="1241181"/>
            <a:ext cx="5238960" cy="2988739"/>
            <a:chOff x="2771775" y="1080282"/>
            <a:chExt cx="6076011" cy="2241558"/>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cs typeface="Calibri" panose="020F0502020204030204" pitchFamily="34" charset="0"/>
                </a:rPr>
                <a:t>Placement combination problem</a:t>
              </a:r>
            </a:p>
          </p:txBody>
        </p:sp>
        <p:sp>
          <p:nvSpPr>
            <p:cNvPr id="35" name="Text Placeholder 254"/>
            <p:cNvSpPr txBox="1">
              <a:spLocks/>
            </p:cNvSpPr>
            <p:nvPr/>
          </p:nvSpPr>
          <p:spPr bwMode="black">
            <a:xfrm>
              <a:off x="2771775" y="1290511"/>
              <a:ext cx="6076011" cy="2031329"/>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lang="en-US" altLang="zh-TW" sz="1600" dirty="0">
                  <a:latin typeface="Calibri" panose="020F0502020204030204" pitchFamily="34" charset="0"/>
                  <a:cs typeface="Calibri" panose="020F0502020204030204" pitchFamily="34" charset="0"/>
                </a:rPr>
                <a:t>The IoT subsets themselves have different data sizes. To place an IoT subset in a proper storage segment, we need to consider both size mapping and priority problems.</a:t>
              </a:r>
            </a:p>
            <a:p>
              <a:pPr fontAlgn="auto">
                <a:spcBef>
                  <a:spcPts val="0"/>
                </a:spcBef>
                <a:spcAft>
                  <a:spcPts val="0"/>
                </a:spcAft>
                <a:buFont typeface="Wingdings" panose="05000000000000000000" pitchFamily="2" charset="2"/>
                <a:buChar char="l"/>
              </a:pPr>
              <a:r>
                <a:rPr lang="en-US" altLang="zh-TW" sz="1600" dirty="0">
                  <a:latin typeface="Calibri" panose="020F0502020204030204" pitchFamily="34" charset="0"/>
                  <a:cs typeface="Calibri" panose="020F0502020204030204" pitchFamily="34" charset="0"/>
                </a:rPr>
                <a:t>If we place four IoT subsets in a sequence, only the IoT subsets 1, 2, and 3 can be placed successfully. The highest-priority IoT subset 4 cannot be fully placed in a storage segment. </a:t>
              </a:r>
            </a:p>
            <a:p>
              <a:pPr fontAlgn="auto">
                <a:spcBef>
                  <a:spcPts val="0"/>
                </a:spcBef>
                <a:spcAft>
                  <a:spcPts val="0"/>
                </a:spcAft>
                <a:buFont typeface="Wingdings" panose="05000000000000000000" pitchFamily="2" charset="2"/>
                <a:buChar char="l"/>
              </a:pPr>
              <a:r>
                <a:rPr lang="en-US" altLang="zh-TW" sz="1600" dirty="0">
                  <a:latin typeface="Calibri" panose="020F0502020204030204" pitchFamily="34" charset="0"/>
                  <a:cs typeface="Calibri" panose="020F0502020204030204" pitchFamily="34" charset="0"/>
                </a:rPr>
                <a:t>If we place the IoT subsets 1 and 4 in the storage segment 3, all four IoT subsets can be placed successfully</a:t>
              </a:r>
              <a:endParaRPr kumimoji="0" lang="en-US" altLang="zh-TW" sz="1600" dirty="0">
                <a:solidFill>
                  <a:prstClr val="black"/>
                </a:solidFill>
                <a:latin typeface="Calibri" panose="020F0502020204030204" pitchFamily="34" charset="0"/>
                <a:ea typeface="微軟正黑體" panose="020B0604030504040204" pitchFamily="34" charset="-120"/>
                <a:cs typeface="Calibri" panose="020F0502020204030204" pitchFamily="34" charset="0"/>
              </a:endParaRPr>
            </a:p>
            <a:p>
              <a:pPr marL="0" indent="0" fontAlgn="auto">
                <a:spcBef>
                  <a:spcPts val="0"/>
                </a:spcBef>
                <a:spcAft>
                  <a:spcPts val="0"/>
                </a:spcAft>
                <a:buNone/>
              </a:pPr>
              <a:endParaRPr kumimoji="0" lang="en-US" altLang="zh-TW" sz="1600" dirty="0">
                <a:solidFill>
                  <a:prstClr val="black"/>
                </a:solidFill>
                <a:latin typeface="Calibri" panose="020F0502020204030204" pitchFamily="34" charset="0"/>
                <a:ea typeface="微軟正黑體" panose="020B0604030504040204" pitchFamily="34" charset="-120"/>
                <a:cs typeface="Calibri" panose="020F0502020204030204" pitchFamily="34" charset="0"/>
              </a:endParaRPr>
            </a:p>
            <a:p>
              <a:pPr fontAlgn="auto">
                <a:spcBef>
                  <a:spcPts val="0"/>
                </a:spcBef>
                <a:spcAft>
                  <a:spcPts val="0"/>
                </a:spcAft>
                <a:buFont typeface="Wingdings" panose="05000000000000000000" pitchFamily="2" charset="2"/>
                <a:buChar char="l"/>
              </a:pPr>
              <a:endParaRPr kumimoji="0" lang="en-US" altLang="zh-TW" sz="1600" dirty="0">
                <a:solidFill>
                  <a:prstClr val="black"/>
                </a:solidFill>
                <a:latin typeface="Calibri" panose="020F0502020204030204" pitchFamily="34" charset="0"/>
                <a:ea typeface="微軟正黑體" panose="020B0604030504040204" pitchFamily="34" charset="-120"/>
              </a:endParaRP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IoT Cloud Application Case</a:t>
            </a:r>
          </a:p>
        </p:txBody>
      </p:sp>
      <p:pic>
        <p:nvPicPr>
          <p:cNvPr id="3" name="圖片 2">
            <a:extLst>
              <a:ext uri="{FF2B5EF4-FFF2-40B4-BE49-F238E27FC236}">
                <a16:creationId xmlns:a16="http://schemas.microsoft.com/office/drawing/2014/main" id="{9AD308D1-A2DF-443A-BC63-A51FDEA11E79}"/>
              </a:ext>
            </a:extLst>
          </p:cNvPr>
          <p:cNvPicPr>
            <a:picLocks noChangeAspect="1"/>
          </p:cNvPicPr>
          <p:nvPr/>
        </p:nvPicPr>
        <p:blipFill>
          <a:blip r:embed="rId3"/>
          <a:stretch>
            <a:fillRect/>
          </a:stretch>
        </p:blipFill>
        <p:spPr>
          <a:xfrm>
            <a:off x="772499" y="1040030"/>
            <a:ext cx="5181866" cy="4902452"/>
          </a:xfrm>
          <a:prstGeom prst="rect">
            <a:avLst/>
          </a:prstGeom>
        </p:spPr>
      </p:pic>
    </p:spTree>
    <p:extLst>
      <p:ext uri="{BB962C8B-B14F-4D97-AF65-F5344CB8AC3E}">
        <p14:creationId xmlns:p14="http://schemas.microsoft.com/office/powerpoint/2010/main" val="310220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388406" y="1241181"/>
            <a:ext cx="5238960" cy="2003854"/>
            <a:chOff x="2771775" y="1080282"/>
            <a:chExt cx="6076011" cy="1502893"/>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cs typeface="Calibri" panose="020F0502020204030204" pitchFamily="34" charset="0"/>
                </a:rPr>
                <a:t>ECG medical care</a:t>
              </a:r>
            </a:p>
          </p:txBody>
        </p:sp>
        <p:sp>
          <p:nvSpPr>
            <p:cNvPr id="35" name="Text Placeholder 254"/>
            <p:cNvSpPr txBox="1">
              <a:spLocks/>
            </p:cNvSpPr>
            <p:nvPr/>
          </p:nvSpPr>
          <p:spPr bwMode="black">
            <a:xfrm>
              <a:off x="2771775" y="1290511"/>
              <a:ext cx="6076011" cy="1292664"/>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Calibri" panose="020F0502020204030204" pitchFamily="34" charset="0"/>
                  <a:ea typeface="微軟正黑體" panose="020B0604030504040204" pitchFamily="34" charset="-120"/>
                </a:rPr>
                <a:t>ECG data is collected from a large amount of patients.</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Calibri" panose="020F0502020204030204" pitchFamily="34" charset="0"/>
                  <a:ea typeface="微軟正黑體" panose="020B0604030504040204" pitchFamily="34" charset="-120"/>
                </a:rPr>
                <a:t>Heart diagnosis model is trained based on a distributed deep learning model.</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Calibri" panose="020F0502020204030204" pitchFamily="34" charset="0"/>
                  <a:ea typeface="微軟正黑體" panose="020B0604030504040204" pitchFamily="34" charset="-120"/>
                </a:rPr>
                <a:t>The trained model is fed into the personal medical device or the edge server close to people.  </a:t>
              </a:r>
            </a:p>
            <a:p>
              <a:pPr fontAlgn="auto">
                <a:spcBef>
                  <a:spcPts val="0"/>
                </a:spcBef>
                <a:spcAft>
                  <a:spcPts val="0"/>
                </a:spcAft>
                <a:buFont typeface="Wingdings" panose="05000000000000000000" pitchFamily="2" charset="2"/>
                <a:buChar char="l"/>
              </a:pPr>
              <a:r>
                <a:rPr kumimoji="0" lang="en-US" altLang="zh-TW" sz="1600">
                  <a:solidFill>
                    <a:prstClr val="black"/>
                  </a:solidFill>
                  <a:latin typeface="Calibri" panose="020F0502020204030204" pitchFamily="34" charset="0"/>
                  <a:ea typeface="微軟正黑體" panose="020B0604030504040204" pitchFamily="34" charset="-120"/>
                </a:rPr>
                <a:t>Heart </a:t>
              </a:r>
              <a:r>
                <a:rPr kumimoji="0" lang="en-US" altLang="zh-TW" sz="1600" dirty="0">
                  <a:solidFill>
                    <a:prstClr val="black"/>
                  </a:solidFill>
                  <a:latin typeface="Calibri" panose="020F0502020204030204" pitchFamily="34" charset="0"/>
                  <a:ea typeface="微軟正黑體" panose="020B0604030504040204" pitchFamily="34" charset="-120"/>
                </a:rPr>
                <a:t>warning messages is detected and it is sent to hospitals, clinics, or emergency units. </a:t>
              </a: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IoT Cloud Application Case</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25" y="1986687"/>
            <a:ext cx="5721091" cy="2928171"/>
          </a:xfrm>
          <a:prstGeom prst="rect">
            <a:avLst/>
          </a:prstGeom>
        </p:spPr>
      </p:pic>
    </p:spTree>
    <p:extLst>
      <p:ext uri="{BB962C8B-B14F-4D97-AF65-F5344CB8AC3E}">
        <p14:creationId xmlns:p14="http://schemas.microsoft.com/office/powerpoint/2010/main" val="241598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296826" y="1764157"/>
            <a:ext cx="5632903" cy="1832543"/>
            <a:chOff x="2615238" y="1070266"/>
            <a:chExt cx="6532896" cy="1374410"/>
          </a:xfrm>
        </p:grpSpPr>
        <p:sp>
          <p:nvSpPr>
            <p:cNvPr id="16403" name="Text Placeholder 37"/>
            <p:cNvSpPr txBox="1">
              <a:spLocks/>
            </p:cNvSpPr>
            <p:nvPr/>
          </p:nvSpPr>
          <p:spPr bwMode="auto">
            <a:xfrm>
              <a:off x="2615238" y="1070266"/>
              <a:ext cx="65328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cs typeface="Calibri" panose="020F0502020204030204" pitchFamily="34" charset="0"/>
                </a:rPr>
                <a:t>Data distribution and amount of data  </a:t>
              </a:r>
              <a:r>
                <a:rPr lang="en-US" altLang="zh-TW" sz="2000" b="1" dirty="0" err="1">
                  <a:cs typeface="Calibri" panose="020F0502020204030204" pitchFamily="34" charset="0"/>
                </a:rPr>
                <a:t>v.s</a:t>
              </a:r>
              <a:r>
                <a:rPr lang="en-US" altLang="zh-TW" sz="2000" b="1" dirty="0">
                  <a:cs typeface="Calibri" panose="020F0502020204030204" pitchFamily="34" charset="0"/>
                </a:rPr>
                <a:t>. accuracy</a:t>
              </a:r>
            </a:p>
          </p:txBody>
        </p:sp>
        <p:sp>
          <p:nvSpPr>
            <p:cNvPr id="35" name="Text Placeholder 254"/>
            <p:cNvSpPr txBox="1">
              <a:spLocks/>
            </p:cNvSpPr>
            <p:nvPr/>
          </p:nvSpPr>
          <p:spPr bwMode="black">
            <a:xfrm>
              <a:off x="2771775" y="1290511"/>
              <a:ext cx="6076011" cy="1154165"/>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err="1">
                  <a:solidFill>
                    <a:prstClr val="black"/>
                  </a:solidFill>
                  <a:latin typeface="Calibri" panose="020F0502020204030204" pitchFamily="34" charset="0"/>
                  <a:ea typeface="微軟正黑體" panose="020B0604030504040204" pitchFamily="34" charset="-120"/>
                </a:rPr>
                <a:t>IID</a:t>
              </a:r>
              <a:r>
                <a:rPr kumimoji="0" lang="en-US" altLang="zh-TW" sz="1600" dirty="0">
                  <a:solidFill>
                    <a:prstClr val="black"/>
                  </a:solidFill>
                  <a:latin typeface="Calibri" panose="020F0502020204030204" pitchFamily="34" charset="0"/>
                  <a:ea typeface="微軟正黑體" panose="020B0604030504040204" pitchFamily="34" charset="-120"/>
                </a:rPr>
                <a:t> better than </a:t>
              </a:r>
              <a:r>
                <a:rPr kumimoji="0" lang="en-US" altLang="zh-TW" sz="1600" dirty="0" err="1">
                  <a:solidFill>
                    <a:prstClr val="black"/>
                  </a:solidFill>
                  <a:latin typeface="Calibri" panose="020F0502020204030204" pitchFamily="34" charset="0"/>
                  <a:ea typeface="微軟正黑體" panose="020B0604030504040204" pitchFamily="34" charset="-120"/>
                </a:rPr>
                <a:t>NonIID</a:t>
              </a:r>
              <a:r>
                <a:rPr kumimoji="0" lang="en-US" altLang="zh-TW" sz="1600" dirty="0">
                  <a:solidFill>
                    <a:prstClr val="black"/>
                  </a:solidFill>
                  <a:latin typeface="Calibri" panose="020F0502020204030204" pitchFamily="34" charset="0"/>
                  <a:ea typeface="微軟正黑體" panose="020B0604030504040204" pitchFamily="34" charset="-120"/>
                </a:rPr>
                <a:t> based on uniform distribution </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Calibri" panose="020F0502020204030204" pitchFamily="34" charset="0"/>
                  <a:ea typeface="微軟正黑體" panose="020B0604030504040204" pitchFamily="34" charset="-120"/>
                </a:rPr>
                <a:t>More data better than less data </a:t>
              </a:r>
            </a:p>
            <a:p>
              <a:pPr fontAlgn="auto">
                <a:spcBef>
                  <a:spcPts val="0"/>
                </a:spcBef>
                <a:spcAft>
                  <a:spcPts val="0"/>
                </a:spcAft>
                <a:buFont typeface="Wingdings" panose="05000000000000000000" pitchFamily="2" charset="2"/>
                <a:buChar char="l"/>
              </a:pPr>
              <a:r>
                <a:rPr kumimoji="0" lang="en-US" altLang="zh-TW" sz="1600" dirty="0" err="1">
                  <a:solidFill>
                    <a:prstClr val="black"/>
                  </a:solidFill>
                  <a:latin typeface="Calibri" panose="020F0502020204030204" pitchFamily="34" charset="0"/>
                  <a:ea typeface="微軟正黑體" panose="020B0604030504040204" pitchFamily="34" charset="-120"/>
                </a:rPr>
                <a:t>MNIST</a:t>
              </a:r>
              <a:r>
                <a:rPr kumimoji="0" lang="en-US" altLang="zh-TW" sz="1600" dirty="0">
                  <a:solidFill>
                    <a:prstClr val="black"/>
                  </a:solidFill>
                  <a:latin typeface="Calibri" panose="020F0502020204030204" pitchFamily="34" charset="0"/>
                  <a:ea typeface="微軟正黑體" panose="020B0604030504040204" pitchFamily="34" charset="-120"/>
                </a:rPr>
                <a:t> dataset </a:t>
              </a:r>
            </a:p>
            <a:p>
              <a:pPr lvl="1" fontAlgn="auto">
                <a:spcBef>
                  <a:spcPts val="0"/>
                </a:spcBef>
                <a:spcAft>
                  <a:spcPts val="0"/>
                </a:spcAft>
                <a:buFont typeface="Wingdings" panose="05000000000000000000" pitchFamily="2" charset="2"/>
                <a:buChar char="l"/>
              </a:pPr>
              <a:r>
                <a:rPr kumimoji="0" lang="en-US" altLang="zh-TW" sz="1200" dirty="0">
                  <a:solidFill>
                    <a:prstClr val="black"/>
                  </a:solidFill>
                  <a:latin typeface="Calibri" panose="020F0502020204030204" pitchFamily="34" charset="0"/>
                  <a:ea typeface="微軟正黑體" panose="020B0604030504040204" pitchFamily="34" charset="-120"/>
                </a:rPr>
                <a:t>Handwritten digit dataset </a:t>
              </a:r>
            </a:p>
            <a:p>
              <a:pPr lvl="1" fontAlgn="auto">
                <a:spcBef>
                  <a:spcPts val="0"/>
                </a:spcBef>
                <a:spcAft>
                  <a:spcPts val="0"/>
                </a:spcAft>
                <a:buFont typeface="Wingdings" panose="05000000000000000000" pitchFamily="2" charset="2"/>
                <a:buChar char="l"/>
              </a:pPr>
              <a:r>
                <a:rPr kumimoji="0" lang="en-US" altLang="zh-TW" sz="1200" dirty="0">
                  <a:solidFill>
                    <a:prstClr val="black"/>
                  </a:solidFill>
                  <a:latin typeface="Calibri" panose="020F0502020204030204" pitchFamily="34" charset="0"/>
                  <a:ea typeface="微軟正黑體" panose="020B0604030504040204" pitchFamily="34" charset="-120"/>
                </a:rPr>
                <a:t>Labels {0, 1, 2, 3, …9}</a:t>
              </a:r>
            </a:p>
            <a:p>
              <a:pPr lvl="1" fontAlgn="auto">
                <a:spcBef>
                  <a:spcPts val="0"/>
                </a:spcBef>
                <a:spcAft>
                  <a:spcPts val="0"/>
                </a:spcAft>
                <a:buFont typeface="Wingdings" panose="05000000000000000000" pitchFamily="2" charset="2"/>
                <a:buChar char="l"/>
              </a:pPr>
              <a:r>
                <a:rPr kumimoji="0" lang="en-US" altLang="zh-TW" sz="1200" dirty="0">
                  <a:solidFill>
                    <a:prstClr val="black"/>
                  </a:solidFill>
                  <a:latin typeface="Calibri" panose="020F0502020204030204" pitchFamily="34" charset="0"/>
                  <a:ea typeface="微軟正黑體" panose="020B0604030504040204" pitchFamily="34" charset="-120"/>
                </a:rPr>
                <a:t>Uniform distribution {1/10, 1/10, …1/10}</a:t>
              </a:r>
            </a:p>
            <a:p>
              <a:pPr marL="0" indent="0" fontAlgn="auto">
                <a:spcBef>
                  <a:spcPts val="0"/>
                </a:spcBef>
                <a:spcAft>
                  <a:spcPts val="0"/>
                </a:spcAft>
                <a:buNone/>
              </a:pPr>
              <a:endParaRPr kumimoji="0" lang="en-US" altLang="zh-TW" sz="1600" dirty="0">
                <a:solidFill>
                  <a:prstClr val="black"/>
                </a:solidFill>
                <a:latin typeface="Calibri" panose="020F0502020204030204" pitchFamily="34" charset="0"/>
                <a:ea typeface="微軟正黑體" panose="020B0604030504040204" pitchFamily="34" charset="-120"/>
              </a:endParaRP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IoT Cloud Application Case</a:t>
            </a:r>
          </a:p>
        </p:txBody>
      </p:sp>
      <p:pic>
        <p:nvPicPr>
          <p:cNvPr id="7" name="圖片 6">
            <a:extLst>
              <a:ext uri="{FF2B5EF4-FFF2-40B4-BE49-F238E27FC236}">
                <a16:creationId xmlns:a16="http://schemas.microsoft.com/office/drawing/2014/main" id="{C3E57962-2616-439F-B52A-5A53F216E6D2}"/>
              </a:ext>
            </a:extLst>
          </p:cNvPr>
          <p:cNvPicPr/>
          <p:nvPr/>
        </p:nvPicPr>
        <p:blipFill>
          <a:blip r:embed="rId3"/>
          <a:stretch>
            <a:fillRect/>
          </a:stretch>
        </p:blipFill>
        <p:spPr>
          <a:xfrm>
            <a:off x="733647" y="1237620"/>
            <a:ext cx="5238960" cy="2388082"/>
          </a:xfrm>
          <a:prstGeom prst="rect">
            <a:avLst/>
          </a:prstGeom>
        </p:spPr>
      </p:pic>
      <p:pic>
        <p:nvPicPr>
          <p:cNvPr id="8" name="圖片 7">
            <a:extLst>
              <a:ext uri="{FF2B5EF4-FFF2-40B4-BE49-F238E27FC236}">
                <a16:creationId xmlns:a16="http://schemas.microsoft.com/office/drawing/2014/main" id="{26EBF70B-29CF-46AE-8163-A24197ADAE2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57866" y="3868209"/>
            <a:ext cx="5238960" cy="2714679"/>
          </a:xfrm>
          <a:prstGeom prst="rect">
            <a:avLst/>
          </a:prstGeom>
        </p:spPr>
      </p:pic>
      <p:grpSp>
        <p:nvGrpSpPr>
          <p:cNvPr id="9" name="群組 8">
            <a:extLst>
              <a:ext uri="{FF2B5EF4-FFF2-40B4-BE49-F238E27FC236}">
                <a16:creationId xmlns:a16="http://schemas.microsoft.com/office/drawing/2014/main" id="{F5BC902C-6FCC-40D2-B0FE-82EBA44C784C}"/>
              </a:ext>
            </a:extLst>
          </p:cNvPr>
          <p:cNvGrpSpPr/>
          <p:nvPr/>
        </p:nvGrpSpPr>
        <p:grpSpPr>
          <a:xfrm>
            <a:off x="6296826" y="4138907"/>
            <a:ext cx="5238960" cy="526526"/>
            <a:chOff x="2771775" y="1080282"/>
            <a:chExt cx="6076011" cy="394895"/>
          </a:xfrm>
        </p:grpSpPr>
        <p:sp>
          <p:nvSpPr>
            <p:cNvPr id="10" name="Text Placeholder 37">
              <a:extLst>
                <a:ext uri="{FF2B5EF4-FFF2-40B4-BE49-F238E27FC236}">
                  <a16:creationId xmlns:a16="http://schemas.microsoft.com/office/drawing/2014/main" id="{1E2D4328-533E-4F5B-882F-13A548A3DACE}"/>
                </a:ext>
              </a:extLst>
            </p:cNvPr>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cs typeface="Calibri" panose="020F0502020204030204" pitchFamily="34" charset="0"/>
                </a:rPr>
                <a:t>Data combination to enhance  accuracy </a:t>
              </a:r>
            </a:p>
          </p:txBody>
        </p:sp>
        <p:sp>
          <p:nvSpPr>
            <p:cNvPr id="11" name="Text Placeholder 254">
              <a:extLst>
                <a:ext uri="{FF2B5EF4-FFF2-40B4-BE49-F238E27FC236}">
                  <a16:creationId xmlns:a16="http://schemas.microsoft.com/office/drawing/2014/main" id="{36541BE2-E74E-499B-9F1F-FE93A9D19C45}"/>
                </a:ext>
              </a:extLst>
            </p:cNvPr>
            <p:cNvSpPr txBox="1">
              <a:spLocks/>
            </p:cNvSpPr>
            <p:nvPr/>
          </p:nvSpPr>
          <p:spPr bwMode="black">
            <a:xfrm>
              <a:off x="2771775" y="1290511"/>
              <a:ext cx="6076011" cy="184666"/>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marL="0" indent="0" fontAlgn="auto">
                <a:spcBef>
                  <a:spcPts val="0"/>
                </a:spcBef>
                <a:spcAft>
                  <a:spcPts val="0"/>
                </a:spcAft>
                <a:buNone/>
              </a:pPr>
              <a:endParaRPr kumimoji="0" lang="en-US" altLang="zh-TW" sz="1600" dirty="0">
                <a:solidFill>
                  <a:prstClr val="black"/>
                </a:solidFill>
                <a:latin typeface="Calibri" panose="020F0502020204030204" pitchFamily="34" charset="0"/>
                <a:ea typeface="微軟正黑體" panose="020B0604030504040204" pitchFamily="34" charset="-120"/>
              </a:endParaRPr>
            </a:p>
          </p:txBody>
        </p:sp>
      </p:grpSp>
      <p:sp>
        <p:nvSpPr>
          <p:cNvPr id="12" name="Text Placeholder 254">
            <a:extLst>
              <a:ext uri="{FF2B5EF4-FFF2-40B4-BE49-F238E27FC236}">
                <a16:creationId xmlns:a16="http://schemas.microsoft.com/office/drawing/2014/main" id="{31CDCECE-9A2D-43A0-BC4B-503BD144983F}"/>
              </a:ext>
            </a:extLst>
          </p:cNvPr>
          <p:cNvSpPr txBox="1">
            <a:spLocks/>
          </p:cNvSpPr>
          <p:nvPr/>
        </p:nvSpPr>
        <p:spPr bwMode="black">
          <a:xfrm>
            <a:off x="6431798" y="4474594"/>
            <a:ext cx="5238960" cy="1969770"/>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Calibri" panose="020F0502020204030204" pitchFamily="34" charset="0"/>
                <a:ea typeface="微軟正黑體" panose="020B0604030504040204" pitchFamily="34" charset="-120"/>
              </a:rPr>
              <a:t>Transformation from </a:t>
            </a:r>
            <a:r>
              <a:rPr kumimoji="0" lang="en-US" altLang="zh-TW" sz="1600" dirty="0" err="1">
                <a:solidFill>
                  <a:prstClr val="black"/>
                </a:solidFill>
                <a:latin typeface="Calibri" panose="020F0502020204030204" pitchFamily="34" charset="0"/>
                <a:ea typeface="微軟正黑體" panose="020B0604030504040204" pitchFamily="34" charset="-120"/>
              </a:rPr>
              <a:t>NonIID</a:t>
            </a:r>
            <a:r>
              <a:rPr kumimoji="0" lang="en-US" altLang="zh-TW" sz="1600" dirty="0">
                <a:solidFill>
                  <a:prstClr val="black"/>
                </a:solidFill>
                <a:latin typeface="Calibri" panose="020F0502020204030204" pitchFamily="34" charset="0"/>
                <a:ea typeface="微軟正黑體" panose="020B0604030504040204" pitchFamily="34" charset="-120"/>
              </a:rPr>
              <a:t> distribution to </a:t>
            </a:r>
            <a:r>
              <a:rPr kumimoji="0" lang="en-US" altLang="zh-TW" sz="1600" dirty="0" err="1">
                <a:solidFill>
                  <a:prstClr val="black"/>
                </a:solidFill>
                <a:latin typeface="Calibri" panose="020F0502020204030204" pitchFamily="34" charset="0"/>
                <a:ea typeface="微軟正黑體" panose="020B0604030504040204" pitchFamily="34" charset="-120"/>
              </a:rPr>
              <a:t>IID</a:t>
            </a:r>
            <a:r>
              <a:rPr kumimoji="0" lang="en-US" altLang="zh-TW" sz="1600" dirty="0">
                <a:solidFill>
                  <a:prstClr val="black"/>
                </a:solidFill>
                <a:latin typeface="Calibri" panose="020F0502020204030204" pitchFamily="34" charset="0"/>
                <a:ea typeface="微軟正黑體" panose="020B0604030504040204" pitchFamily="34" charset="-120"/>
              </a:rPr>
              <a:t>-like distribution </a:t>
            </a:r>
          </a:p>
          <a:p>
            <a:pPr fontAlgn="auto">
              <a:spcBef>
                <a:spcPts val="0"/>
              </a:spcBef>
              <a:spcAft>
                <a:spcPts val="0"/>
              </a:spcAft>
              <a:buFont typeface="Wingdings" panose="05000000000000000000" pitchFamily="2" charset="2"/>
              <a:buChar char="l"/>
            </a:pPr>
            <a:r>
              <a:rPr lang="en-US" altLang="zh-TW" sz="1600" dirty="0">
                <a:latin typeface="+mn-lt"/>
              </a:rPr>
              <a:t>A way of comparing two probability distributions called </a:t>
            </a:r>
            <a:r>
              <a:rPr lang="en-US" altLang="zh-TW" sz="1600" dirty="0" err="1">
                <a:latin typeface="+mn-lt"/>
              </a:rPr>
              <a:t>Kullback-Leibler</a:t>
            </a:r>
            <a:r>
              <a:rPr lang="en-US" altLang="zh-TW" sz="1600" dirty="0">
                <a:latin typeface="+mn-lt"/>
              </a:rPr>
              <a:t> Divergence (</a:t>
            </a:r>
            <a:r>
              <a:rPr lang="en-US" altLang="zh-TW" sz="1600" dirty="0" err="1">
                <a:latin typeface="+mn-lt"/>
              </a:rPr>
              <a:t>KLD</a:t>
            </a:r>
            <a:r>
              <a:rPr lang="en-US" altLang="zh-TW" sz="1600" dirty="0">
                <a:latin typeface="+mn-lt"/>
              </a:rPr>
              <a:t>) based on uniform distribution </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Smaller </a:t>
            </a:r>
            <a:r>
              <a:rPr kumimoji="0" lang="en-US" altLang="zh-TW" sz="1600" dirty="0" err="1">
                <a:solidFill>
                  <a:prstClr val="black"/>
                </a:solidFill>
                <a:latin typeface="+mn-lt"/>
                <a:ea typeface="微軟正黑體" panose="020B0604030504040204" pitchFamily="34" charset="-120"/>
              </a:rPr>
              <a:t>KLD</a:t>
            </a:r>
            <a:r>
              <a:rPr kumimoji="0" lang="en-US" altLang="zh-TW" sz="1600" dirty="0">
                <a:solidFill>
                  <a:prstClr val="black"/>
                </a:solidFill>
                <a:latin typeface="+mn-lt"/>
                <a:ea typeface="微軟正黑體" panose="020B0604030504040204" pitchFamily="34" charset="-120"/>
              </a:rPr>
              <a:t> value close to the uniform distribution</a:t>
            </a:r>
          </a:p>
          <a:p>
            <a:pPr fontAlgn="auto">
              <a:spcBef>
                <a:spcPts val="0"/>
              </a:spcBef>
              <a:spcAft>
                <a:spcPts val="0"/>
              </a:spcAft>
              <a:buFont typeface="Wingdings" panose="05000000000000000000" pitchFamily="2" charset="2"/>
              <a:buChar char="l"/>
            </a:pPr>
            <a:r>
              <a:rPr kumimoji="0" lang="en-US" altLang="zh-TW" sz="1600" dirty="0" err="1">
                <a:solidFill>
                  <a:prstClr val="black"/>
                </a:solidFill>
                <a:latin typeface="Calibri" panose="020F0502020204030204" pitchFamily="34" charset="0"/>
                <a:ea typeface="微軟正黑體" panose="020B0604030504040204" pitchFamily="34" charset="-120"/>
              </a:rPr>
              <a:t>KLD</a:t>
            </a:r>
            <a:r>
              <a:rPr kumimoji="0" lang="en-US" altLang="zh-TW" sz="1600" dirty="0">
                <a:solidFill>
                  <a:prstClr val="black"/>
                </a:solidFill>
                <a:latin typeface="Calibri" panose="020F0502020204030204" pitchFamily="34" charset="0"/>
                <a:ea typeface="微軟正黑體" panose="020B0604030504040204" pitchFamily="34" charset="-120"/>
              </a:rPr>
              <a:t>=2.43378 </a:t>
            </a:r>
            <a:r>
              <a:rPr kumimoji="0" lang="en-US" altLang="zh-TW" sz="1600" dirty="0" err="1">
                <a:solidFill>
                  <a:prstClr val="black"/>
                </a:solidFill>
                <a:latin typeface="Calibri" panose="020F0502020204030204" pitchFamily="34" charset="0"/>
                <a:ea typeface="微軟正黑體" panose="020B0604030504040204" pitchFamily="34" charset="-120"/>
              </a:rPr>
              <a:t>v.s</a:t>
            </a:r>
            <a:r>
              <a:rPr kumimoji="0" lang="en-US" altLang="zh-TW" sz="1600" dirty="0">
                <a:solidFill>
                  <a:prstClr val="black"/>
                </a:solidFill>
                <a:latin typeface="Calibri" panose="020F0502020204030204" pitchFamily="34" charset="0"/>
                <a:ea typeface="微軟正黑體" panose="020B0604030504040204" pitchFamily="34" charset="-120"/>
              </a:rPr>
              <a:t>. </a:t>
            </a:r>
            <a:r>
              <a:rPr kumimoji="0" lang="en-US" altLang="zh-TW" sz="1600" dirty="0" err="1">
                <a:solidFill>
                  <a:prstClr val="black"/>
                </a:solidFill>
                <a:latin typeface="Calibri" panose="020F0502020204030204" pitchFamily="34" charset="0"/>
                <a:ea typeface="微軟正黑體" panose="020B0604030504040204" pitchFamily="34" charset="-120"/>
              </a:rPr>
              <a:t>KLD</a:t>
            </a:r>
            <a:r>
              <a:rPr kumimoji="0" lang="en-US" altLang="zh-TW" sz="1600" dirty="0">
                <a:solidFill>
                  <a:prstClr val="black"/>
                </a:solidFill>
                <a:latin typeface="Calibri" panose="020F0502020204030204" pitchFamily="34" charset="0"/>
                <a:ea typeface="微軟正黑體" panose="020B0604030504040204" pitchFamily="34" charset="-120"/>
              </a:rPr>
              <a:t>=1.18813</a:t>
            </a:r>
          </a:p>
          <a:p>
            <a:pPr marL="0" indent="0" fontAlgn="auto">
              <a:spcBef>
                <a:spcPts val="0"/>
              </a:spcBef>
              <a:spcAft>
                <a:spcPts val="0"/>
              </a:spcAft>
              <a:buNone/>
            </a:pPr>
            <a:endParaRPr kumimoji="0" lang="en-US" altLang="zh-TW" sz="1600" dirty="0">
              <a:solidFill>
                <a:prstClr val="black"/>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383547531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690</Words>
  <Application>Microsoft Office PowerPoint</Application>
  <PresentationFormat>寬螢幕</PresentationFormat>
  <Paragraphs>72</Paragraphs>
  <Slides>10</Slides>
  <Notes>10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10</vt:i4>
      </vt:variant>
    </vt:vector>
  </HeadingPairs>
  <TitlesOfParts>
    <vt:vector size="18" baseType="lpstr">
      <vt:lpstr>微軟正黑體</vt:lpstr>
      <vt:lpstr>新細明體</vt:lpstr>
      <vt:lpstr>Arial</vt:lpstr>
      <vt:lpstr>Calibri</vt:lpstr>
      <vt:lpstr>Calibri Light</vt:lpstr>
      <vt:lpstr>Garamond</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xyz1099</dc:creator>
  <cp:lastModifiedBy>xyz1099</cp:lastModifiedBy>
  <cp:revision>4</cp:revision>
  <dcterms:created xsi:type="dcterms:W3CDTF">2024-09-05T02:06:54Z</dcterms:created>
  <dcterms:modified xsi:type="dcterms:W3CDTF">2024-09-05T02:28:59Z</dcterms:modified>
</cp:coreProperties>
</file>