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4" r:id="rId2"/>
    <p:sldId id="257" r:id="rId3"/>
    <p:sldId id="258" r:id="rId4"/>
    <p:sldId id="281" r:id="rId5"/>
    <p:sldId id="293" r:id="rId6"/>
    <p:sldId id="262" r:id="rId7"/>
    <p:sldId id="264" r:id="rId8"/>
    <p:sldId id="306" r:id="rId9"/>
    <p:sldId id="298" r:id="rId10"/>
    <p:sldId id="305" r:id="rId11"/>
    <p:sldId id="285" r:id="rId12"/>
    <p:sldId id="287" r:id="rId13"/>
    <p:sldId id="270" r:id="rId14"/>
    <p:sldId id="309" r:id="rId15"/>
    <p:sldId id="292" r:id="rId16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6C6900"/>
    <a:srgbClr val="A8A4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18" autoAdjust="0"/>
  </p:normalViewPr>
  <p:slideViewPr>
    <p:cSldViewPr>
      <p:cViewPr>
        <p:scale>
          <a:sx n="100" d="100"/>
          <a:sy n="100" d="100"/>
        </p:scale>
        <p:origin x="-2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3ADDF-D7D2-4C14-B1B3-CD9B31A10BFD}" type="datetimeFigureOut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224B5-7CAD-4844-A787-16AA9B4D43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23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224B5-7CAD-4844-A787-16AA9B4D431A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99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9933-9316-4E33-B17D-A60990CB4AA8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2DD7-7306-4C79-85BF-EF5FFC99E728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7F41-1F86-4618-8BEF-377ECA53FA32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7948-D90A-471F-8571-E7B4F6F818C0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6A69-0CB4-4587-864E-8BEBBDBC4C1B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73CB-B21A-4E67-BBDC-3F98B4F46A71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F9DE-E98E-48C6-A426-6E31633D6D36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7B85-A84C-4FA6-BDE9-380B7BCCC9A1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EB8E-0DFB-45EC-9EC5-87CEFDD7EA58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C96D-56F7-4BAE-9C7B-B67257BAF93B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3920-9C94-42C5-AF43-8404692FE65A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886FC-17A3-484A-B6DA-DD5F10B510D1}" type="datetime1">
              <a:rPr lang="zh-TW" altLang="en-US" smtClean="0"/>
              <a:pPr/>
              <a:t>2012/6/5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</a:rPr>
              <a:t>Interference-Aware Virtual Machine Placement</a:t>
            </a:r>
            <a:br>
              <a:rPr lang="en-US" altLang="zh-TW" sz="3600" dirty="0">
                <a:solidFill>
                  <a:srgbClr val="FF0000"/>
                </a:solidFill>
              </a:rPr>
            </a:br>
            <a:r>
              <a:rPr lang="en-US" altLang="zh-TW" sz="3600" dirty="0">
                <a:solidFill>
                  <a:srgbClr val="FF0000"/>
                </a:solidFill>
              </a:rPr>
              <a:t>in Cloud Computing Systems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r>
              <a:rPr lang="en-US" altLang="zh-TW" sz="1800" b="1" dirty="0" err="1">
                <a:solidFill>
                  <a:srgbClr val="FF0000"/>
                </a:solidFill>
              </a:rPr>
              <a:t>Jenn</a:t>
            </a:r>
            <a:r>
              <a:rPr lang="en-US" altLang="zh-TW" sz="1800" b="1" dirty="0">
                <a:solidFill>
                  <a:srgbClr val="FF0000"/>
                </a:solidFill>
              </a:rPr>
              <a:t>-Wei Lin</a:t>
            </a:r>
            <a:r>
              <a:rPr lang="en-US" altLang="zh-TW" sz="1800" dirty="0">
                <a:solidFill>
                  <a:schemeClr val="tx1"/>
                </a:solidFill>
              </a:rPr>
              <a:t> and </a:t>
            </a:r>
            <a:r>
              <a:rPr lang="en-US" altLang="zh-TW" sz="1800" dirty="0" err="1">
                <a:solidFill>
                  <a:schemeClr val="tx1"/>
                </a:solidFill>
              </a:rPr>
              <a:t>Chien</a:t>
            </a:r>
            <a:r>
              <a:rPr lang="en-US" altLang="zh-TW" sz="1800" dirty="0">
                <a:solidFill>
                  <a:schemeClr val="tx1"/>
                </a:solidFill>
              </a:rPr>
              <a:t>-Hung Chen</a:t>
            </a:r>
          </a:p>
          <a:p>
            <a:r>
              <a:rPr lang="en-US" altLang="zh-TW" sz="1800" dirty="0">
                <a:solidFill>
                  <a:schemeClr val="tx1"/>
                </a:solidFill>
              </a:rPr>
              <a:t>Department of Computer Science and Information Engineering</a:t>
            </a:r>
          </a:p>
          <a:p>
            <a:r>
              <a:rPr lang="en-US" altLang="zh-TW" sz="1800" dirty="0">
                <a:solidFill>
                  <a:schemeClr val="tx1"/>
                </a:solidFill>
              </a:rPr>
              <a:t>Fu Jen Catholic University, Taiwan, R.O.C.</a:t>
            </a:r>
          </a:p>
          <a:p>
            <a:r>
              <a:rPr lang="en-US" altLang="zh-TW" sz="1800" dirty="0">
                <a:solidFill>
                  <a:schemeClr val="tx1"/>
                </a:solidFill>
              </a:rPr>
              <a:t>ICCIS2012, Kuala Lumpur, Malaysia.</a:t>
            </a:r>
          </a:p>
          <a:p>
            <a:r>
              <a:rPr lang="en-US" altLang="zh-TW" sz="1800" dirty="0">
                <a:solidFill>
                  <a:schemeClr val="tx1"/>
                </a:solidFill>
              </a:rPr>
              <a:t>June 12-14, 2012.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25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Proposed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Heuristic </a:t>
            </a:r>
            <a:r>
              <a:rPr lang="en-US" altLang="zh-TW" dirty="0" smtClean="0"/>
              <a:t>algorithm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Flowchart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304" y="2361236"/>
            <a:ext cx="4097387" cy="421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9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Proposed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Heuristic algorithm (Cont.)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Bipartite graph establishment</a:t>
            </a:r>
          </a:p>
          <a:p>
            <a:pPr lvl="2"/>
            <a:r>
              <a:rPr lang="en-US" altLang="zh-TW" sz="2000" dirty="0" smtClean="0"/>
              <a:t>Modeling all the </a:t>
            </a:r>
            <a:r>
              <a:rPr lang="en-US" altLang="zh-TW" sz="2000" dirty="0"/>
              <a:t>placement relationships </a:t>
            </a:r>
            <a:r>
              <a:rPr lang="en-US" altLang="zh-TW" sz="2000" dirty="0" smtClean="0"/>
              <a:t>between </a:t>
            </a:r>
            <a:r>
              <a:rPr lang="en-US" altLang="zh-TW" sz="2000" dirty="0"/>
              <a:t>VMs and </a:t>
            </a:r>
            <a:r>
              <a:rPr lang="en-US" altLang="zh-TW" sz="2000" dirty="0" smtClean="0"/>
              <a:t>PMs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grpSp>
        <p:nvGrpSpPr>
          <p:cNvPr id="28" name="群組 27"/>
          <p:cNvGrpSpPr>
            <a:grpSpLocks noChangeAspect="1"/>
          </p:cNvGrpSpPr>
          <p:nvPr/>
        </p:nvGrpSpPr>
        <p:grpSpPr>
          <a:xfrm>
            <a:off x="722164" y="3700105"/>
            <a:ext cx="3849836" cy="2609215"/>
            <a:chOff x="-158763" y="3356992"/>
            <a:chExt cx="4764202" cy="322892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71" y="3357530"/>
              <a:ext cx="4131732" cy="3228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文字方塊 5"/>
            <p:cNvSpPr txBox="1"/>
            <p:nvPr/>
          </p:nvSpPr>
          <p:spPr>
            <a:xfrm>
              <a:off x="860968" y="3356992"/>
              <a:ext cx="2737737" cy="192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en-US" altLang="zh-TW" sz="1400" dirty="0" smtClean="0"/>
                <a:t>Available resource capacity of PMs</a:t>
              </a:r>
              <a:endParaRPr lang="zh-TW" altLang="en-US" sz="14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39255" y="4365101"/>
              <a:ext cx="3368165" cy="2306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sz="1400" dirty="0"/>
                <a:t>Resource demands and rental prices of VMs</a:t>
              </a:r>
              <a:endParaRPr lang="zh-TW" altLang="en-US" sz="1400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157471" y="5544476"/>
              <a:ext cx="4131732" cy="1041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-158763" y="5415607"/>
              <a:ext cx="4764202" cy="4951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/>
                <a:t>An example of the </a:t>
              </a:r>
              <a:r>
                <a:rPr lang="en-US" altLang="zh-TW" sz="2000" dirty="0" smtClean="0"/>
                <a:t>IAVMP </a:t>
              </a:r>
              <a:r>
                <a:rPr lang="en-US" altLang="zh-TW" sz="2000" dirty="0"/>
                <a:t>problem</a:t>
              </a:r>
            </a:p>
          </p:txBody>
        </p:sp>
      </p:grpSp>
      <p:grpSp>
        <p:nvGrpSpPr>
          <p:cNvPr id="27" name="群組 26"/>
          <p:cNvGrpSpPr>
            <a:grpSpLocks noChangeAspect="1"/>
          </p:cNvGrpSpPr>
          <p:nvPr/>
        </p:nvGrpSpPr>
        <p:grpSpPr>
          <a:xfrm>
            <a:off x="5098868" y="3284984"/>
            <a:ext cx="3338752" cy="3009137"/>
            <a:chOff x="4657248" y="2998480"/>
            <a:chExt cx="4380729" cy="3948250"/>
          </a:xfrm>
        </p:grpSpPr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248" y="4013768"/>
              <a:ext cx="4380729" cy="2932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矩形 25"/>
            <p:cNvSpPr/>
            <p:nvPr/>
          </p:nvSpPr>
          <p:spPr>
            <a:xfrm>
              <a:off x="4657248" y="3943288"/>
              <a:ext cx="4380729" cy="2267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4979152" y="5703483"/>
              <a:ext cx="3736920" cy="4514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altLang="zh-TW" sz="1400" dirty="0"/>
                <a:t>Profits relative to all possible placement </a:t>
              </a:r>
              <a:r>
                <a:rPr lang="en-US" altLang="zh-TW" sz="1400" dirty="0" smtClean="0"/>
                <a:t>relations</a:t>
              </a:r>
              <a:br>
                <a:rPr lang="en-US" altLang="zh-TW" sz="1400" dirty="0" smtClean="0"/>
              </a:br>
              <a:r>
                <a:rPr lang="en-US" altLang="zh-TW" sz="1400" dirty="0" smtClean="0"/>
                <a:t>between </a:t>
              </a:r>
              <a:r>
                <a:rPr lang="en-US" altLang="zh-TW" sz="1400" dirty="0"/>
                <a:t>VMs and PMs</a:t>
              </a:r>
              <a:endParaRPr lang="zh-TW" altLang="en-US" sz="1400" dirty="0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5460" y="2998480"/>
              <a:ext cx="2484306" cy="20357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文字方塊 9"/>
            <p:cNvSpPr txBox="1"/>
            <p:nvPr/>
          </p:nvSpPr>
          <p:spPr>
            <a:xfrm>
              <a:off x="5984234" y="4982575"/>
              <a:ext cx="1726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000" dirty="0" smtClean="0"/>
                <a:t>Bipartite graph</a:t>
              </a:r>
              <a:endParaRPr lang="zh-TW" altLang="en-US" sz="2000" dirty="0"/>
            </a:p>
          </p:txBody>
        </p:sp>
      </p:grpSp>
      <p:sp>
        <p:nvSpPr>
          <p:cNvPr id="16" name="向右箭號 15"/>
          <p:cNvSpPr/>
          <p:nvPr/>
        </p:nvSpPr>
        <p:spPr>
          <a:xfrm>
            <a:off x="4594812" y="4509120"/>
            <a:ext cx="360040" cy="3003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8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Proposed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556792"/>
            <a:ext cx="5112568" cy="4525963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Heuristic </a:t>
            </a:r>
            <a:r>
              <a:rPr lang="en-US" altLang="zh-TW" sz="2400" dirty="0" smtClean="0"/>
              <a:t>algorithm (Cont.)</a:t>
            </a:r>
          </a:p>
          <a:p>
            <a:pPr lvl="1"/>
            <a:r>
              <a:rPr lang="en-US" altLang="zh-TW" sz="2000" dirty="0" smtClean="0">
                <a:solidFill>
                  <a:srgbClr val="FF0000"/>
                </a:solidFill>
              </a:rPr>
              <a:t>Contention phase</a:t>
            </a:r>
          </a:p>
          <a:p>
            <a:pPr lvl="2"/>
            <a:r>
              <a:rPr lang="en-US" altLang="zh-TW" sz="1800" dirty="0" smtClean="0"/>
              <a:t>Resolving the VM placement conflict by the profit comparison</a:t>
            </a:r>
          </a:p>
          <a:p>
            <a:pPr lvl="1"/>
            <a:endParaRPr lang="en-US" altLang="zh-TW" sz="2000" dirty="0" smtClean="0"/>
          </a:p>
          <a:p>
            <a:pPr lvl="1"/>
            <a:r>
              <a:rPr lang="en-US" altLang="zh-TW" sz="2000" dirty="0" smtClean="0">
                <a:solidFill>
                  <a:srgbClr val="FF0000"/>
                </a:solidFill>
              </a:rPr>
              <a:t>Placement phase</a:t>
            </a:r>
          </a:p>
          <a:p>
            <a:pPr lvl="2"/>
            <a:r>
              <a:rPr lang="en-US" altLang="zh-TW" sz="1800" dirty="0"/>
              <a:t>Placing the selected 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VMs to the </a:t>
            </a:r>
            <a:r>
              <a:rPr lang="en-US" altLang="zh-TW" sz="1800" dirty="0" smtClean="0"/>
              <a:t>PMs</a:t>
            </a:r>
          </a:p>
          <a:p>
            <a:pPr lvl="2"/>
            <a:r>
              <a:rPr lang="en-US" altLang="zh-TW" sz="1800" dirty="0" smtClean="0"/>
              <a:t>Updating the available resources of PMs</a:t>
            </a:r>
            <a:endParaRPr lang="en-US" altLang="zh-TW" sz="1800" dirty="0"/>
          </a:p>
          <a:p>
            <a:pPr lvl="1"/>
            <a:endParaRPr lang="en-US" altLang="zh-TW" sz="2000" dirty="0" smtClean="0"/>
          </a:p>
          <a:p>
            <a:pPr lvl="1"/>
            <a:r>
              <a:rPr lang="en-US" altLang="zh-TW" sz="2000" dirty="0" smtClean="0">
                <a:solidFill>
                  <a:srgbClr val="FF0000"/>
                </a:solidFill>
              </a:rPr>
              <a:t>Reformation phase</a:t>
            </a:r>
          </a:p>
          <a:p>
            <a:pPr lvl="2"/>
            <a:r>
              <a:rPr lang="en-US" altLang="zh-TW" sz="1800" dirty="0" smtClean="0"/>
              <a:t>Reconstructing the bipartite graph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358" y="1988840"/>
            <a:ext cx="1494990" cy="79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339" y="3356992"/>
            <a:ext cx="1931029" cy="137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807" y="5229677"/>
            <a:ext cx="1486092" cy="719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向右箭號 7"/>
          <p:cNvSpPr/>
          <p:nvPr/>
        </p:nvSpPr>
        <p:spPr>
          <a:xfrm rot="5400000">
            <a:off x="6738832" y="2882766"/>
            <a:ext cx="360040" cy="3003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5400000">
            <a:off x="6738832" y="4826982"/>
            <a:ext cx="360040" cy="3003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12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Simulation 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/>
              <a:t>Simulation </a:t>
            </a:r>
            <a:r>
              <a:rPr lang="en-US" altLang="zh-TW" dirty="0" smtClean="0"/>
              <a:t>Environment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MATLAB</a:t>
            </a:r>
          </a:p>
          <a:p>
            <a:pPr lvl="1"/>
            <a:r>
              <a:rPr lang="en-US" altLang="zh-TW" dirty="0" smtClean="0"/>
              <a:t>Our heuristic IAVMP algorithms and three intuitive VM algorithms: random-fit, first-fit, and least-fit</a:t>
            </a:r>
          </a:p>
          <a:p>
            <a:pPr lvl="1"/>
            <a:r>
              <a:rPr lang="en-US" altLang="zh-TW" dirty="0" smtClean="0"/>
              <a:t>250 PMs</a:t>
            </a:r>
          </a:p>
          <a:p>
            <a:pPr lvl="1"/>
            <a:r>
              <a:rPr lang="en-US" altLang="zh-TW" dirty="0" smtClean="0"/>
              <a:t>100 to 500 VMs</a:t>
            </a:r>
          </a:p>
          <a:p>
            <a:pPr lvl="1"/>
            <a:r>
              <a:rPr lang="en-US" altLang="zh-TW" dirty="0" smtClean="0"/>
              <a:t>Referring to </a:t>
            </a:r>
            <a:r>
              <a:rPr lang="en-US" altLang="zh-TW" dirty="0" smtClean="0">
                <a:solidFill>
                  <a:srgbClr val="FF0000"/>
                </a:solidFill>
              </a:rPr>
              <a:t>Amazon EC2 </a:t>
            </a:r>
            <a:r>
              <a:rPr lang="en-US" altLang="zh-TW" dirty="0" smtClean="0"/>
              <a:t>to set the price of a VM and the 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 requirement of an application in a VM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Simulation metrics</a:t>
            </a:r>
          </a:p>
          <a:p>
            <a:pPr lvl="1"/>
            <a:r>
              <a:rPr lang="en-US" altLang="zh-TW" dirty="0" smtClean="0"/>
              <a:t>Profit</a:t>
            </a:r>
          </a:p>
          <a:p>
            <a:pPr lvl="1"/>
            <a:r>
              <a:rPr lang="en-US" altLang="zh-TW" dirty="0" smtClean="0"/>
              <a:t>Number of 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-violated VMs</a:t>
            </a:r>
          </a:p>
          <a:p>
            <a:pPr lvl="1"/>
            <a:r>
              <a:rPr lang="en-US" altLang="zh-TW" dirty="0" smtClean="0"/>
              <a:t>Penalty payment due to 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 violation</a:t>
            </a:r>
          </a:p>
          <a:p>
            <a:pPr lvl="1"/>
            <a:r>
              <a:rPr lang="en-US" altLang="zh-TW" dirty="0" smtClean="0"/>
              <a:t>Number of placed VMs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1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8" y="764704"/>
            <a:ext cx="2838701" cy="196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467544" y="2672013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/>
              <a:t>Profit</a:t>
            </a:r>
          </a:p>
          <a:p>
            <a:r>
              <a:rPr lang="en-US" altLang="zh-TW" sz="1600" dirty="0"/>
              <a:t>The heuristic algorithm </a:t>
            </a:r>
            <a:r>
              <a:rPr lang="en-US" altLang="zh-TW" sz="1600" dirty="0" smtClean="0"/>
              <a:t>enhances </a:t>
            </a:r>
            <a:r>
              <a:rPr lang="en-US" altLang="zh-TW" sz="1600" dirty="0"/>
              <a:t>the </a:t>
            </a:r>
            <a:r>
              <a:rPr lang="en-US" altLang="zh-TW" sz="1600" dirty="0" smtClean="0"/>
              <a:t>profits by </a:t>
            </a:r>
            <a:r>
              <a:rPr lang="en-US" altLang="zh-TW" sz="1600" dirty="0"/>
              <a:t>about </a:t>
            </a:r>
            <a:r>
              <a:rPr lang="en-US" altLang="zh-TW" sz="1600" dirty="0">
                <a:solidFill>
                  <a:srgbClr val="FF0000"/>
                </a:solidFill>
              </a:rPr>
              <a:t>45%</a:t>
            </a:r>
            <a:r>
              <a:rPr lang="en-US" altLang="zh-TW" sz="1600" dirty="0"/>
              <a:t> </a:t>
            </a:r>
            <a:r>
              <a:rPr lang="en-US" altLang="zh-TW" sz="1600" dirty="0" smtClean="0"/>
              <a:t>.</a:t>
            </a:r>
            <a:endParaRPr lang="en-US" altLang="zh-TW" sz="1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81" y="764704"/>
            <a:ext cx="2838701" cy="196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8" y="3698349"/>
            <a:ext cx="2838701" cy="196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81" y="3698349"/>
            <a:ext cx="2838701" cy="196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4644008" y="2660499"/>
            <a:ext cx="4032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/>
              <a:t>Number of </a:t>
            </a:r>
            <a:r>
              <a:rPr lang="en-US" altLang="zh-TW" sz="1600" dirty="0" err="1"/>
              <a:t>QoS</a:t>
            </a:r>
            <a:r>
              <a:rPr lang="en-US" altLang="zh-TW" sz="1600" dirty="0"/>
              <a:t>-Violated VMs</a:t>
            </a:r>
          </a:p>
          <a:p>
            <a:r>
              <a:rPr lang="en-US" altLang="zh-TW" sz="1600" dirty="0"/>
              <a:t>The heuristic algorithm has a </a:t>
            </a:r>
            <a:r>
              <a:rPr lang="en-US" altLang="zh-TW" sz="1600" dirty="0">
                <a:solidFill>
                  <a:srgbClr val="FF0000"/>
                </a:solidFill>
              </a:rPr>
              <a:t>smooth increase </a:t>
            </a:r>
            <a:r>
              <a:rPr lang="en-US" altLang="zh-TW" sz="1600" dirty="0"/>
              <a:t>in the number of </a:t>
            </a:r>
            <a:r>
              <a:rPr lang="en-US" altLang="zh-TW" sz="1600" dirty="0" err="1"/>
              <a:t>QoS</a:t>
            </a:r>
            <a:r>
              <a:rPr lang="en-US" altLang="zh-TW" sz="1600" dirty="0"/>
              <a:t>-violated VMs.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467544" y="559414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/>
              <a:t>Penalty Payment</a:t>
            </a:r>
          </a:p>
          <a:p>
            <a:r>
              <a:rPr lang="en-US" altLang="zh-TW" sz="1600" dirty="0"/>
              <a:t>The </a:t>
            </a:r>
            <a:r>
              <a:rPr lang="en-US" altLang="zh-TW" sz="1600" dirty="0" smtClean="0"/>
              <a:t>penalty </a:t>
            </a:r>
            <a:r>
              <a:rPr lang="en-US" altLang="zh-TW" sz="1600" dirty="0"/>
              <a:t>payment in the heuristic algorithm is about </a:t>
            </a:r>
            <a:r>
              <a:rPr lang="en-US" altLang="zh-TW" sz="1600" dirty="0">
                <a:solidFill>
                  <a:srgbClr val="FF0000"/>
                </a:solidFill>
              </a:rPr>
              <a:t>one-fifth</a:t>
            </a:r>
            <a:r>
              <a:rPr lang="en-US" altLang="zh-TW" sz="1600" dirty="0"/>
              <a:t> of the </a:t>
            </a:r>
            <a:r>
              <a:rPr lang="en-US" altLang="zh-TW" sz="1600" dirty="0" smtClean="0"/>
              <a:t>other algorithms.</a:t>
            </a:r>
            <a:endParaRPr lang="en-US" altLang="zh-TW" sz="16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44008" y="5594144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/>
              <a:t>Number of placed VMs</a:t>
            </a:r>
          </a:p>
          <a:p>
            <a:r>
              <a:rPr lang="en-US" altLang="zh-TW" sz="1600" dirty="0"/>
              <a:t>The proposed heuristic algorithm is close to the </a:t>
            </a:r>
            <a:r>
              <a:rPr lang="en-US" altLang="zh-TW" sz="1600" dirty="0" smtClean="0"/>
              <a:t>other algorithms in </a:t>
            </a:r>
            <a:r>
              <a:rPr lang="en-US" altLang="zh-TW" sz="1600" dirty="0"/>
              <a:t>the number of </a:t>
            </a:r>
            <a:r>
              <a:rPr lang="en-US" altLang="zh-TW" sz="1600" dirty="0" smtClean="0"/>
              <a:t> placed VMs</a:t>
            </a:r>
            <a:endParaRPr lang="en-US" altLang="zh-TW" sz="16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6612"/>
            <a:ext cx="8229600" cy="708092"/>
          </a:xfrm>
        </p:spPr>
        <p:txBody>
          <a:bodyPr>
            <a:noAutofit/>
          </a:bodyPr>
          <a:lstStyle/>
          <a:p>
            <a:r>
              <a:rPr lang="en-US" altLang="zh-TW" dirty="0" smtClean="0"/>
              <a:t>Simulation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Results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55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altLang="zh-TW" dirty="0" smtClean="0"/>
              <a:t>Our studied IAVMP problem takes the </a:t>
            </a:r>
            <a:r>
              <a:rPr lang="en-US" altLang="zh-TW" dirty="0" err="1">
                <a:solidFill>
                  <a:srgbClr val="FF0000"/>
                </a:solidFill>
              </a:rPr>
              <a:t>QoS</a:t>
            </a:r>
            <a:r>
              <a:rPr lang="en-US" altLang="zh-TW" dirty="0">
                <a:solidFill>
                  <a:srgbClr val="FF0000"/>
                </a:solidFill>
              </a:rPr>
              <a:t> requirements </a:t>
            </a:r>
            <a:r>
              <a:rPr lang="en-US" altLang="zh-TW" dirty="0"/>
              <a:t>of applications and </a:t>
            </a:r>
            <a:r>
              <a:rPr lang="en-US" altLang="zh-TW" dirty="0">
                <a:solidFill>
                  <a:srgbClr val="FF0000"/>
                </a:solidFill>
              </a:rPr>
              <a:t>VM interference </a:t>
            </a:r>
            <a:r>
              <a:rPr lang="en-US" altLang="zh-TW" dirty="0"/>
              <a:t>into </a:t>
            </a:r>
            <a:r>
              <a:rPr lang="en-US" altLang="zh-TW" dirty="0" smtClean="0"/>
              <a:t>the VM placement.</a:t>
            </a:r>
          </a:p>
          <a:p>
            <a:pPr algn="just"/>
            <a:r>
              <a:rPr lang="en-US" altLang="zh-TW" dirty="0" smtClean="0"/>
              <a:t>We </a:t>
            </a:r>
            <a:r>
              <a:rPr lang="en-US" altLang="zh-TW" dirty="0"/>
              <a:t>formulate the IAVMP problem as an </a:t>
            </a:r>
            <a:r>
              <a:rPr lang="en-US" altLang="zh-TW" dirty="0">
                <a:solidFill>
                  <a:srgbClr val="FF0000"/>
                </a:solidFill>
              </a:rPr>
              <a:t>ILP </a:t>
            </a:r>
            <a:r>
              <a:rPr lang="en-US" altLang="zh-TW" dirty="0" smtClean="0">
                <a:solidFill>
                  <a:srgbClr val="FF0000"/>
                </a:solidFill>
              </a:rPr>
              <a:t>model </a:t>
            </a:r>
            <a:r>
              <a:rPr lang="en-US" altLang="zh-TW" dirty="0"/>
              <a:t>to obtain the optimal solution</a:t>
            </a:r>
            <a:r>
              <a:rPr lang="en-US" altLang="zh-TW" dirty="0" smtClean="0"/>
              <a:t>.</a:t>
            </a:r>
          </a:p>
          <a:p>
            <a:pPr algn="just"/>
            <a:r>
              <a:rPr lang="en-US" altLang="zh-TW" dirty="0"/>
              <a:t>W</a:t>
            </a:r>
            <a:r>
              <a:rPr lang="en-US" altLang="zh-TW" dirty="0" smtClean="0"/>
              <a:t>e </a:t>
            </a:r>
            <a:r>
              <a:rPr lang="en-US" altLang="zh-TW" dirty="0"/>
              <a:t>further propose a polynomial-time </a:t>
            </a:r>
            <a:r>
              <a:rPr lang="en-US" altLang="zh-TW" dirty="0" smtClean="0">
                <a:solidFill>
                  <a:srgbClr val="FF0000"/>
                </a:solidFill>
              </a:rPr>
              <a:t>heuristic placement algorithm</a:t>
            </a:r>
            <a:r>
              <a:rPr lang="en-US" altLang="zh-TW" dirty="0" smtClean="0"/>
              <a:t>.</a:t>
            </a:r>
          </a:p>
          <a:p>
            <a:pPr algn="just"/>
            <a:r>
              <a:rPr lang="en-US" altLang="zh-TW" dirty="0" smtClean="0"/>
              <a:t>It is also suitable to solve </a:t>
            </a:r>
            <a:r>
              <a:rPr lang="en-US" altLang="zh-TW" dirty="0"/>
              <a:t>the IAVMP problem in a </a:t>
            </a:r>
            <a:r>
              <a:rPr lang="en-US" altLang="zh-TW" dirty="0">
                <a:solidFill>
                  <a:srgbClr val="FF0000"/>
                </a:solidFill>
              </a:rPr>
              <a:t>large-scale cloud computing </a:t>
            </a:r>
            <a:r>
              <a:rPr lang="en-US" altLang="zh-TW" dirty="0" smtClean="0">
                <a:solidFill>
                  <a:srgbClr val="FF0000"/>
                </a:solidFill>
              </a:rPr>
              <a:t>system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From the simulation results, the proposed algorithm can offer better performance than existing algorithms.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3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 smtClean="0"/>
              <a:t>Background</a:t>
            </a:r>
          </a:p>
          <a:p>
            <a:r>
              <a:rPr lang="en-US" altLang="zh-TW" dirty="0" smtClean="0"/>
              <a:t>Proposed Algorithm</a:t>
            </a:r>
            <a:endParaRPr lang="en-US" altLang="zh-TW" dirty="0"/>
          </a:p>
          <a:p>
            <a:r>
              <a:rPr lang="en-US" altLang="zh-TW" dirty="0"/>
              <a:t>Simulation Experiments</a:t>
            </a:r>
          </a:p>
          <a:p>
            <a:r>
              <a:rPr lang="en-US" altLang="zh-TW" dirty="0"/>
              <a:t>Conclusions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8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altLang="zh-TW" dirty="0" smtClean="0"/>
              <a:t>Scalable </a:t>
            </a:r>
            <a:r>
              <a:rPr lang="en-US" altLang="zh-TW" dirty="0"/>
              <a:t>computing </a:t>
            </a:r>
            <a:r>
              <a:rPr lang="en-US" altLang="zh-TW" dirty="0" smtClean="0"/>
              <a:t>and storage resources in cloud computing systems</a:t>
            </a:r>
          </a:p>
          <a:p>
            <a:pPr lvl="1" algn="just"/>
            <a:r>
              <a:rPr lang="en-US" altLang="zh-TW" dirty="0" smtClean="0">
                <a:solidFill>
                  <a:srgbClr val="FF0000"/>
                </a:solidFill>
              </a:rPr>
              <a:t>Infrastructure as a service </a:t>
            </a:r>
            <a:r>
              <a:rPr lang="en-US" altLang="zh-TW" dirty="0" smtClean="0"/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IaaS</a:t>
            </a:r>
            <a:r>
              <a:rPr lang="en-US" altLang="zh-TW" dirty="0" smtClean="0"/>
              <a:t>) delivery model</a:t>
            </a:r>
          </a:p>
          <a:p>
            <a:pPr lvl="1" algn="just"/>
            <a:r>
              <a:rPr lang="en-US" altLang="zh-TW" dirty="0" smtClean="0"/>
              <a:t>Provisioning a large number of </a:t>
            </a:r>
            <a:r>
              <a:rPr lang="en-US" altLang="zh-TW" dirty="0" smtClean="0">
                <a:solidFill>
                  <a:srgbClr val="FF0000"/>
                </a:solidFill>
              </a:rPr>
              <a:t>virtual machines </a:t>
            </a:r>
            <a:r>
              <a:rPr lang="en-US" altLang="zh-TW" dirty="0" smtClean="0"/>
              <a:t>(VMs) to run applications</a:t>
            </a:r>
          </a:p>
          <a:p>
            <a:pPr lvl="1" algn="just"/>
            <a:r>
              <a:rPr lang="en-US" altLang="zh-TW" dirty="0" smtClean="0"/>
              <a:t>Virtualizing </a:t>
            </a:r>
            <a:r>
              <a:rPr lang="en-US" altLang="zh-TW" dirty="0"/>
              <a:t>the computing and storage resources of </a:t>
            </a:r>
            <a:r>
              <a:rPr lang="en-US" altLang="zh-TW" dirty="0" smtClean="0"/>
              <a:t>all </a:t>
            </a:r>
            <a:r>
              <a:rPr lang="en-US" altLang="zh-TW" dirty="0"/>
              <a:t>physical </a:t>
            </a:r>
            <a:r>
              <a:rPr lang="en-US" altLang="zh-TW" dirty="0" smtClean="0"/>
              <a:t>machines (PMs)</a:t>
            </a:r>
          </a:p>
          <a:p>
            <a:pPr algn="just"/>
            <a:r>
              <a:rPr lang="en-US" altLang="zh-TW" dirty="0" smtClean="0">
                <a:solidFill>
                  <a:srgbClr val="FF0000"/>
                </a:solidFill>
              </a:rPr>
              <a:t>Interference among VMs</a:t>
            </a:r>
            <a:r>
              <a:rPr lang="en-US" altLang="zh-TW" dirty="0" smtClean="0"/>
              <a:t> (VM interference) in the same PM </a:t>
            </a:r>
          </a:p>
          <a:p>
            <a:pPr lvl="1" algn="just"/>
            <a:r>
              <a:rPr lang="en-US" altLang="zh-TW" dirty="0" smtClean="0">
                <a:solidFill>
                  <a:srgbClr val="FF0000"/>
                </a:solidFill>
              </a:rPr>
              <a:t>Non-sliceable resources </a:t>
            </a:r>
            <a:r>
              <a:rPr lang="en-US" altLang="zh-TW" dirty="0" smtClean="0"/>
              <a:t>(e.g. disk I/O, network I/O, etc) in the PM be commonly used by VMs</a:t>
            </a:r>
          </a:p>
          <a:p>
            <a:pPr algn="just"/>
            <a:r>
              <a:rPr lang="en-US" altLang="zh-TW" dirty="0" smtClean="0"/>
              <a:t>Investigating </a:t>
            </a:r>
            <a:r>
              <a:rPr lang="en-US" altLang="zh-TW" dirty="0"/>
              <a:t>the </a:t>
            </a:r>
            <a:r>
              <a:rPr lang="en-US" altLang="zh-TW" i="1" dirty="0" smtClean="0">
                <a:solidFill>
                  <a:srgbClr val="FF0000"/>
                </a:solidFill>
              </a:rPr>
              <a:t>Interference-Aware Virtual Machine Placement</a:t>
            </a:r>
            <a:r>
              <a:rPr lang="en-US" altLang="zh-TW" i="1" dirty="0" smtClean="0"/>
              <a:t> </a:t>
            </a:r>
            <a:r>
              <a:rPr lang="en-US" altLang="zh-TW" i="1" dirty="0"/>
              <a:t>(</a:t>
            </a:r>
            <a:r>
              <a:rPr lang="en-US" altLang="zh-TW" i="1" dirty="0">
                <a:solidFill>
                  <a:srgbClr val="FF0000"/>
                </a:solidFill>
              </a:rPr>
              <a:t>IAVMP</a:t>
            </a:r>
            <a:r>
              <a:rPr lang="en-US" altLang="zh-TW" i="1" dirty="0"/>
              <a:t>) problem</a:t>
            </a:r>
            <a:r>
              <a:rPr lang="en-US" altLang="zh-TW" dirty="0"/>
              <a:t> </a:t>
            </a:r>
            <a:r>
              <a:rPr lang="en-US" altLang="zh-TW" dirty="0" smtClean="0"/>
              <a:t>in cloud computing systems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9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Three </a:t>
            </a:r>
            <a:r>
              <a:rPr lang="en-US" altLang="zh-TW" dirty="0"/>
              <a:t>factors </a:t>
            </a:r>
            <a:r>
              <a:rPr lang="en-US" altLang="zh-TW" dirty="0" smtClean="0"/>
              <a:t>to be considered in </a:t>
            </a:r>
            <a:r>
              <a:rPr lang="en-US" altLang="zh-TW" dirty="0"/>
              <a:t>the </a:t>
            </a:r>
            <a:r>
              <a:rPr lang="en-US" altLang="zh-TW" dirty="0" smtClean="0"/>
              <a:t>IAVMP problem </a:t>
            </a:r>
            <a:endParaRPr lang="en-US" altLang="zh-TW" dirty="0"/>
          </a:p>
          <a:p>
            <a:pPr lvl="1"/>
            <a:r>
              <a:rPr lang="en-US" altLang="zh-TW" dirty="0" smtClean="0"/>
              <a:t>Resource utilization of PMs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VM interference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QoS</a:t>
            </a:r>
            <a:r>
              <a:rPr lang="en-US" altLang="zh-TW" dirty="0" smtClean="0">
                <a:solidFill>
                  <a:srgbClr val="FF0000"/>
                </a:solidFill>
              </a:rPr>
              <a:t> requirements of cloud applications</a:t>
            </a:r>
          </a:p>
          <a:p>
            <a:r>
              <a:rPr lang="en-US" altLang="zh-TW" dirty="0" smtClean="0"/>
              <a:t>The IAVMP problem is </a:t>
            </a:r>
            <a:r>
              <a:rPr lang="en-US" altLang="zh-TW" dirty="0" smtClean="0">
                <a:solidFill>
                  <a:srgbClr val="FF0000"/>
                </a:solidFill>
              </a:rPr>
              <a:t>an NP-hard problem</a:t>
            </a:r>
          </a:p>
          <a:p>
            <a:pPr lvl="1" algn="just"/>
            <a:r>
              <a:rPr lang="en-US" altLang="zh-TW" dirty="0" smtClean="0"/>
              <a:t>The well-known</a:t>
            </a:r>
            <a:r>
              <a:rPr lang="en-US" altLang="zh-TW" dirty="0" smtClean="0">
                <a:solidFill>
                  <a:srgbClr val="FF0000"/>
                </a:solidFill>
              </a:rPr>
              <a:t> multiple knapsack problem </a:t>
            </a:r>
            <a:r>
              <a:rPr lang="en-US" altLang="zh-TW" dirty="0" smtClean="0"/>
              <a:t>can be reduced to the IAVMP problem</a:t>
            </a:r>
          </a:p>
          <a:p>
            <a:pPr lvl="1" algn="just"/>
            <a:r>
              <a:rPr lang="en-US" altLang="zh-TW" dirty="0"/>
              <a:t>Proposing a </a:t>
            </a:r>
            <a:r>
              <a:rPr lang="en-US" altLang="zh-TW" dirty="0">
                <a:solidFill>
                  <a:srgbClr val="FF0000"/>
                </a:solidFill>
              </a:rPr>
              <a:t>heuristic </a:t>
            </a:r>
            <a:r>
              <a:rPr lang="en-US" altLang="zh-TW" dirty="0" smtClean="0">
                <a:solidFill>
                  <a:srgbClr val="FF0000"/>
                </a:solidFill>
              </a:rPr>
              <a:t>algorithm </a:t>
            </a:r>
            <a:r>
              <a:rPr lang="en-US" altLang="zh-TW" dirty="0"/>
              <a:t>to </a:t>
            </a:r>
            <a:r>
              <a:rPr lang="en-US" altLang="zh-TW" dirty="0" smtClean="0"/>
              <a:t>efficiently solve </a:t>
            </a:r>
            <a:r>
              <a:rPr lang="en-US" altLang="zh-TW" dirty="0"/>
              <a:t>the IAVMP problem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8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System model</a:t>
            </a:r>
          </a:p>
          <a:p>
            <a:pPr lvl="1"/>
            <a:r>
              <a:rPr lang="en-US" altLang="zh-TW" dirty="0" smtClean="0"/>
              <a:t>Two-level cloud system architecture</a:t>
            </a:r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588224" y="119675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Controller node</a:t>
            </a:r>
            <a:endParaRPr lang="zh-TW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23528" y="2780928"/>
            <a:ext cx="8424936" cy="9726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714970" y="3753535"/>
            <a:ext cx="7570043" cy="930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23528" y="4683560"/>
            <a:ext cx="8424936" cy="9726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5763225" y="2952171"/>
            <a:ext cx="305724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dirty="0" smtClean="0">
                <a:latin typeface="Arial" pitchFamily="34" charset="0"/>
                <a:cs typeface="Arial" pitchFamily="34" charset="0"/>
              </a:rPr>
              <a:t>Managing resources of PMs</a:t>
            </a:r>
            <a:br>
              <a:rPr lang="en-US" altLang="zh-TW" dirty="0" smtClean="0">
                <a:latin typeface="Arial" pitchFamily="34" charset="0"/>
                <a:cs typeface="Arial" pitchFamily="34" charset="0"/>
              </a:rPr>
            </a:br>
            <a:r>
              <a:rPr lang="en-US" altLang="zh-TW" dirty="0" smtClean="0">
                <a:latin typeface="Arial" pitchFamily="34" charset="0"/>
                <a:cs typeface="Arial" pitchFamily="34" charset="0"/>
              </a:rPr>
              <a:t>VM placement</a:t>
            </a:r>
            <a:endParaRPr lang="zh-TW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763225" y="4864448"/>
            <a:ext cx="268535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dirty="0" smtClean="0">
                <a:latin typeface="Arial" pitchFamily="34" charset="0"/>
                <a:cs typeface="Arial" pitchFamily="34" charset="0"/>
              </a:rPr>
              <a:t>Hosting VMs in </a:t>
            </a:r>
            <a:br>
              <a:rPr lang="en-US" altLang="zh-TW" dirty="0" smtClean="0">
                <a:latin typeface="Arial" pitchFamily="34" charset="0"/>
                <a:cs typeface="Arial" pitchFamily="34" charset="0"/>
              </a:rPr>
            </a:br>
            <a:r>
              <a:rPr lang="en-US" altLang="zh-TW" dirty="0" smtClean="0">
                <a:latin typeface="Arial" pitchFamily="34" charset="0"/>
                <a:cs typeface="Arial" pitchFamily="34" charset="0"/>
              </a:rPr>
              <a:t>their available resources</a:t>
            </a:r>
            <a:endParaRPr lang="zh-TW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05" y="4708221"/>
            <a:ext cx="4754475" cy="65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82" y="3781497"/>
            <a:ext cx="3556722" cy="86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518" y="2811350"/>
            <a:ext cx="818381" cy="87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群組 4"/>
          <p:cNvGrpSpPr/>
          <p:nvPr/>
        </p:nvGrpSpPr>
        <p:grpSpPr>
          <a:xfrm>
            <a:off x="3105452" y="5949280"/>
            <a:ext cx="2978716" cy="576064"/>
            <a:chOff x="1476990" y="5589240"/>
            <a:chExt cx="2978716" cy="57606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990" y="5589240"/>
              <a:ext cx="421605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文字方塊 17"/>
            <p:cNvSpPr txBox="1"/>
            <p:nvPr/>
          </p:nvSpPr>
          <p:spPr>
            <a:xfrm>
              <a:off x="1898595" y="5692606"/>
              <a:ext cx="2557111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zh-TW" dirty="0" smtClean="0">
                  <a:latin typeface="Arial" pitchFamily="34" charset="0"/>
                  <a:cs typeface="Arial" pitchFamily="34" charset="0"/>
                </a:rPr>
                <a:t>Physical machine node</a:t>
              </a:r>
              <a:endParaRPr lang="zh-TW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611560" y="5949280"/>
            <a:ext cx="2301588" cy="576064"/>
            <a:chOff x="1475656" y="6165304"/>
            <a:chExt cx="2301588" cy="57606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6165304"/>
              <a:ext cx="539567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文字方塊 19"/>
            <p:cNvSpPr txBox="1"/>
            <p:nvPr/>
          </p:nvSpPr>
          <p:spPr>
            <a:xfrm>
              <a:off x="2015223" y="6268670"/>
              <a:ext cx="1762021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zh-TW" dirty="0" smtClean="0">
                  <a:latin typeface="Arial" pitchFamily="34" charset="0"/>
                  <a:cs typeface="Arial" pitchFamily="34" charset="0"/>
                </a:rPr>
                <a:t>Controller node</a:t>
              </a:r>
              <a:endParaRPr lang="zh-TW" alt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5364088" y="3013726"/>
            <a:ext cx="62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AutoNum type="circleNumWdWhitePlain"/>
            </a:pPr>
            <a:r>
              <a:rPr lang="en-US" altLang="zh-TW" sz="2800" b="1" dirty="0" smtClean="0"/>
              <a:t> </a:t>
            </a:r>
            <a:endParaRPr lang="zh-TW" altLang="en-US" sz="2800" b="1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364088" y="4926004"/>
            <a:ext cx="62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AutoNum type="circleNumWdWhitePlain" startAt="2"/>
            </a:pPr>
            <a:r>
              <a:rPr lang="en-US" altLang="zh-TW" sz="2800" b="1" dirty="0" smtClean="0"/>
              <a:t> 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02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altLang="zh-TW" dirty="0" smtClean="0"/>
              <a:t>Related work</a:t>
            </a:r>
          </a:p>
          <a:p>
            <a:pPr marL="0" indent="0" algn="just">
              <a:buNone/>
            </a:pPr>
            <a:r>
              <a:rPr lang="en-US" altLang="zh-TW" sz="1800" dirty="0" smtClean="0"/>
              <a:t>S</a:t>
            </a:r>
            <a:r>
              <a:rPr lang="en-US" altLang="zh-TW" sz="1800" dirty="0"/>
              <a:t>. </a:t>
            </a:r>
            <a:r>
              <a:rPr lang="en-US" altLang="zh-TW" sz="1800" dirty="0" err="1"/>
              <a:t>Chaisiri</a:t>
            </a:r>
            <a:r>
              <a:rPr lang="en-US" altLang="zh-TW" sz="1800" dirty="0"/>
              <a:t>, B.-S. Lee, and D. </a:t>
            </a:r>
            <a:r>
              <a:rPr lang="en-US" altLang="zh-TW" sz="1800" dirty="0" err="1"/>
              <a:t>Niyato</a:t>
            </a:r>
            <a:r>
              <a:rPr lang="en-US" altLang="zh-TW" sz="1800" dirty="0" smtClean="0"/>
              <a:t>, </a:t>
            </a:r>
            <a:r>
              <a:rPr lang="en-US" altLang="zh-TW" sz="1800" dirty="0"/>
              <a:t>“Optimization of Resource Provisioning Cost in Cloud Computing</a:t>
            </a:r>
            <a:r>
              <a:rPr lang="en-US" altLang="zh-TW" sz="1800" dirty="0" smtClean="0"/>
              <a:t>,” </a:t>
            </a:r>
            <a:r>
              <a:rPr lang="en-US" altLang="zh-TW" sz="1800" i="1" dirty="0" smtClean="0"/>
              <a:t>IEEE </a:t>
            </a:r>
            <a:r>
              <a:rPr lang="en-US" altLang="zh-TW" sz="1800" i="1" dirty="0"/>
              <a:t>Trans. Services </a:t>
            </a:r>
            <a:r>
              <a:rPr lang="en-US" altLang="zh-TW" sz="1800" i="1" dirty="0" err="1"/>
              <a:t>Comput</a:t>
            </a:r>
            <a:r>
              <a:rPr lang="en-US" altLang="zh-TW" sz="1800" i="1" dirty="0"/>
              <a:t>.</a:t>
            </a:r>
            <a:r>
              <a:rPr lang="en-US" altLang="zh-TW" sz="1800" dirty="0"/>
              <a:t>, vol. 99, </a:t>
            </a:r>
            <a:r>
              <a:rPr lang="en-US" altLang="zh-TW" sz="1800" dirty="0" smtClean="0"/>
              <a:t>2011.</a:t>
            </a:r>
          </a:p>
          <a:p>
            <a:pPr lvl="1" algn="just"/>
            <a:r>
              <a:rPr lang="en-US" altLang="zh-TW" sz="2400" dirty="0" smtClean="0"/>
              <a:t>Authors proposed </a:t>
            </a:r>
            <a:r>
              <a:rPr lang="en-US" altLang="zh-TW" sz="2400" dirty="0">
                <a:solidFill>
                  <a:srgbClr val="FF0000"/>
                </a:solidFill>
              </a:rPr>
              <a:t>an </a:t>
            </a:r>
            <a:r>
              <a:rPr lang="en-US" altLang="zh-TW" sz="2400" dirty="0" smtClean="0">
                <a:solidFill>
                  <a:srgbClr val="FF0000"/>
                </a:solidFill>
              </a:rPr>
              <a:t>optimal cloud resource provisioning algorithm</a:t>
            </a:r>
            <a:r>
              <a:rPr lang="en-US" altLang="zh-TW" sz="2400" dirty="0" smtClean="0"/>
              <a:t> to provision resources </a:t>
            </a:r>
            <a:r>
              <a:rPr lang="en-US" altLang="zh-TW" sz="2400" dirty="0"/>
              <a:t>for </a:t>
            </a:r>
            <a:r>
              <a:rPr lang="en-US" altLang="zh-TW" sz="2400" dirty="0" smtClean="0"/>
              <a:t>VMs.</a:t>
            </a:r>
          </a:p>
          <a:p>
            <a:pPr lvl="1" algn="just"/>
            <a:r>
              <a:rPr lang="en-US" altLang="zh-TW" sz="2400" dirty="0" smtClean="0"/>
              <a:t>Benders </a:t>
            </a:r>
            <a:r>
              <a:rPr lang="en-US" altLang="zh-TW" sz="2400" dirty="0"/>
              <a:t>decomposition and </a:t>
            </a:r>
            <a:r>
              <a:rPr lang="en-US" altLang="zh-TW" sz="2400" dirty="0" smtClean="0"/>
              <a:t>sample-average approximation </a:t>
            </a:r>
            <a:r>
              <a:rPr lang="en-US" altLang="zh-TW" sz="2400" dirty="0"/>
              <a:t>are applied </a:t>
            </a:r>
            <a:r>
              <a:rPr lang="en-US" altLang="zh-TW" sz="2400" dirty="0" smtClean="0"/>
              <a:t>in the algorithm</a:t>
            </a:r>
            <a:endParaRPr lang="en-US" altLang="zh-TW" sz="2400" dirty="0"/>
          </a:p>
          <a:p>
            <a:pPr lvl="1" algn="just"/>
            <a:r>
              <a:rPr lang="en-US" altLang="zh-TW" sz="2400" dirty="0" err="1" smtClean="0">
                <a:solidFill>
                  <a:srgbClr val="FF0000"/>
                </a:solidFill>
              </a:rPr>
              <a:t>QoS</a:t>
            </a:r>
            <a:r>
              <a:rPr lang="en-US" altLang="zh-TW" sz="2400" dirty="0" smtClean="0">
                <a:solidFill>
                  <a:srgbClr val="FF0000"/>
                </a:solidFill>
              </a:rPr>
              <a:t> requirements of applications and VM </a:t>
            </a:r>
            <a:r>
              <a:rPr lang="en-US" altLang="zh-TW" sz="2400" dirty="0">
                <a:solidFill>
                  <a:srgbClr val="FF0000"/>
                </a:solidFill>
              </a:rPr>
              <a:t>interference </a:t>
            </a:r>
            <a:r>
              <a:rPr lang="en-US" altLang="zh-TW" sz="2400" dirty="0" smtClean="0">
                <a:solidFill>
                  <a:srgbClr val="FF0000"/>
                </a:solidFill>
              </a:rPr>
              <a:t>are </a:t>
            </a:r>
            <a:r>
              <a:rPr lang="en-US" altLang="zh-TW" sz="2400" dirty="0">
                <a:solidFill>
                  <a:srgbClr val="FF0000"/>
                </a:solidFill>
              </a:rPr>
              <a:t>not taken into </a:t>
            </a:r>
            <a:r>
              <a:rPr lang="en-US" altLang="zh-TW" sz="2400" dirty="0" smtClean="0">
                <a:solidFill>
                  <a:srgbClr val="FF0000"/>
                </a:solidFill>
              </a:rPr>
              <a:t>account in the proposed algorithm.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6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Background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altLang="zh-TW" dirty="0">
                <a:solidFill>
                  <a:prstClr val="black"/>
                </a:solidFill>
              </a:rPr>
              <a:t>Related </a:t>
            </a:r>
            <a:r>
              <a:rPr lang="en-US" altLang="zh-TW" dirty="0" smtClean="0">
                <a:solidFill>
                  <a:prstClr val="black"/>
                </a:solidFill>
              </a:rPr>
              <a:t>work</a:t>
            </a:r>
            <a:endParaRPr lang="en-US" altLang="zh-TW" sz="1800" dirty="0" smtClean="0"/>
          </a:p>
          <a:p>
            <a:pPr marL="0" indent="0" algn="just">
              <a:buNone/>
            </a:pPr>
            <a:r>
              <a:rPr lang="en-US" altLang="zh-TW" sz="1800" dirty="0" smtClean="0"/>
              <a:t>X</a:t>
            </a:r>
            <a:r>
              <a:rPr lang="en-US" altLang="zh-TW" sz="1800" dirty="0"/>
              <a:t>. </a:t>
            </a:r>
            <a:r>
              <a:rPr lang="en-US" altLang="zh-TW" sz="1800" dirty="0" err="1"/>
              <a:t>Pu</a:t>
            </a:r>
            <a:r>
              <a:rPr lang="en-US" altLang="zh-TW" sz="1800" dirty="0"/>
              <a:t>, L. Liu, Y. Mei, S. </a:t>
            </a:r>
            <a:r>
              <a:rPr lang="en-US" altLang="zh-TW" sz="1800" dirty="0" err="1"/>
              <a:t>Sivathanu</a:t>
            </a:r>
            <a:r>
              <a:rPr lang="en-US" altLang="zh-TW" sz="1800" dirty="0"/>
              <a:t>, Y. </a:t>
            </a:r>
            <a:r>
              <a:rPr lang="en-US" altLang="zh-TW" sz="1800" dirty="0" err="1"/>
              <a:t>Koh</a:t>
            </a:r>
            <a:r>
              <a:rPr lang="en-US" altLang="zh-TW" sz="1800" dirty="0"/>
              <a:t>, C. </a:t>
            </a:r>
            <a:r>
              <a:rPr lang="en-US" altLang="zh-TW" sz="1800" dirty="0" err="1"/>
              <a:t>Pu</a:t>
            </a:r>
            <a:r>
              <a:rPr lang="en-US" altLang="zh-TW" sz="1800" dirty="0"/>
              <a:t>, and Y. Cao</a:t>
            </a:r>
            <a:r>
              <a:rPr lang="en-US" altLang="zh-TW" sz="1800" dirty="0" smtClean="0"/>
              <a:t>,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“Who is Your Neighbor: Net I/O Performance Interference in Virtualized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Clouds</a:t>
            </a:r>
            <a:r>
              <a:rPr lang="en-US" altLang="zh-TW" sz="1800" dirty="0"/>
              <a:t>,” </a:t>
            </a:r>
            <a:r>
              <a:rPr lang="en-US" altLang="zh-TW" sz="1800" i="1" dirty="0"/>
              <a:t>IEEE Trans. Services </a:t>
            </a:r>
            <a:r>
              <a:rPr lang="en-US" altLang="zh-TW" sz="1800" i="1" dirty="0" err="1"/>
              <a:t>Comput</a:t>
            </a:r>
            <a:r>
              <a:rPr lang="en-US" altLang="zh-TW" sz="1800" i="1" dirty="0"/>
              <a:t>.</a:t>
            </a:r>
            <a:r>
              <a:rPr lang="en-US" altLang="zh-TW" sz="1800" dirty="0"/>
              <a:t>, vol. 99, 2012</a:t>
            </a:r>
            <a:r>
              <a:rPr lang="en-US" altLang="zh-TW" sz="1800" dirty="0" smtClean="0"/>
              <a:t>.</a:t>
            </a:r>
            <a:endParaRPr lang="en-US" altLang="zh-TW" sz="1800" dirty="0"/>
          </a:p>
          <a:p>
            <a:pPr lvl="1" algn="just"/>
            <a:r>
              <a:rPr lang="en-US" altLang="zh-TW" sz="2400" dirty="0" smtClean="0"/>
              <a:t>Authors </a:t>
            </a:r>
            <a:r>
              <a:rPr lang="en-US" altLang="zh-TW" sz="2400" dirty="0"/>
              <a:t>studied </a:t>
            </a:r>
            <a:r>
              <a:rPr lang="en-US" altLang="zh-TW" sz="2400" dirty="0" smtClean="0"/>
              <a:t>the </a:t>
            </a:r>
            <a:r>
              <a:rPr lang="en-US" altLang="zh-TW" sz="2400" dirty="0" smtClean="0">
                <a:solidFill>
                  <a:srgbClr val="FF0000"/>
                </a:solidFill>
              </a:rPr>
              <a:t>VM interference caused by different I/O workloads of applications.</a:t>
            </a:r>
          </a:p>
          <a:p>
            <a:pPr lvl="1" algn="just"/>
            <a:r>
              <a:rPr lang="en-US" altLang="zh-TW" sz="2400" dirty="0" smtClean="0"/>
              <a:t>The work of </a:t>
            </a:r>
            <a:r>
              <a:rPr lang="en-US" altLang="zh-TW" sz="2400" dirty="0"/>
              <a:t>analyzing </a:t>
            </a:r>
            <a:r>
              <a:rPr lang="en-US" altLang="zh-TW" sz="2400" dirty="0" smtClean="0"/>
              <a:t>VM </a:t>
            </a:r>
            <a:r>
              <a:rPr lang="en-US" altLang="zh-TW" sz="2400" dirty="0"/>
              <a:t>interference </a:t>
            </a:r>
            <a:r>
              <a:rPr lang="en-US" altLang="zh-TW" sz="2400" dirty="0" smtClean="0"/>
              <a:t>is based </a:t>
            </a:r>
            <a:r>
              <a:rPr lang="en-US" altLang="zh-TW" sz="2400" dirty="0"/>
              <a:t>on the monetary </a:t>
            </a:r>
            <a:r>
              <a:rPr lang="en-US" altLang="zh-TW" sz="2400" dirty="0" smtClean="0"/>
              <a:t>cost.</a:t>
            </a:r>
          </a:p>
          <a:p>
            <a:pPr lvl="1" algn="just"/>
            <a:r>
              <a:rPr lang="en-US" altLang="zh-TW" sz="2400" dirty="0" smtClean="0">
                <a:solidFill>
                  <a:srgbClr val="FF0000"/>
                </a:solidFill>
              </a:rPr>
              <a:t>This work did not discuss how to take VM interference into the design of the VM placement algorithm.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1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IAVMP problem is NP-hard</a:t>
            </a:r>
          </a:p>
          <a:p>
            <a:pPr lvl="1" algn="just"/>
            <a:r>
              <a:rPr lang="en-US" altLang="zh-TW" dirty="0" smtClean="0"/>
              <a:t>Reducing the well-known NP-hard problem to the IAVMP problem</a:t>
            </a:r>
          </a:p>
          <a:p>
            <a:pPr lvl="2" algn="just"/>
            <a:r>
              <a:rPr lang="en-US" altLang="zh-TW" dirty="0" smtClean="0">
                <a:solidFill>
                  <a:srgbClr val="FF0000"/>
                </a:solidFill>
              </a:rPr>
              <a:t>Multiple knapsack (MK) problem</a:t>
            </a:r>
          </a:p>
          <a:p>
            <a:pPr lvl="1" algn="just"/>
            <a:r>
              <a:rPr lang="en-US" altLang="zh-TW" dirty="0" smtClean="0">
                <a:solidFill>
                  <a:srgbClr val="FF0000"/>
                </a:solidFill>
              </a:rPr>
              <a:t>Proof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49256"/>
              </p:ext>
            </p:extLst>
          </p:nvPr>
        </p:nvGraphicFramePr>
        <p:xfrm>
          <a:off x="1691680" y="4257888"/>
          <a:ext cx="6096000" cy="212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MK</a:t>
                      </a:r>
                      <a:r>
                        <a:rPr lang="zh-TW" altLang="en-US" baseline="0" dirty="0" smtClean="0"/>
                        <a:t> </a:t>
                      </a:r>
                      <a:r>
                        <a:rPr lang="en-US" altLang="zh-TW" baseline="0" dirty="0" smtClean="0"/>
                        <a:t>problem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IAVMP problem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Items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VMs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Knapsacks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PMs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Profit and weight of an item 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Rental price and resource demand of  a VM</a:t>
                      </a:r>
                      <a:endParaRPr lang="zh-TW" alt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Capacity of a knapsack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Amount of resources in a PM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Proposed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Linear programming model for IAVMP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908687"/>
                  </p:ext>
                </p:extLst>
              </p:nvPr>
            </p:nvGraphicFramePr>
            <p:xfrm>
              <a:off x="1043608" y="2564904"/>
              <a:ext cx="5410944" cy="392576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050904"/>
                    <a:gridCol w="36004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altLang="zh-TW" sz="1050" i="0" smtClean="0">
                                    <a:latin typeface="Cambria Math"/>
                                  </a:rPr>
                                  <m:t>M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sz="1050" b="0" i="0" smtClean="0">
                                    <a:latin typeface="Cambria Math"/>
                                  </a:rPr>
                                  <m:t>axi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sz="1050" i="0" smtClean="0">
                                    <a:latin typeface="Cambria Math"/>
                                  </a:rPr>
                                  <m:t>m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sz="1050" b="0" i="0" smtClean="0">
                                    <a:latin typeface="Cambria Math"/>
                                  </a:rPr>
                                  <m:t>um</m:t>
                                </m:r>
                                <m:d>
                                  <m:d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pHide m:val="on"/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1050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∈</m:t>
                                        </m:r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𝐸</m:t>
                                        </m:r>
                                      </m:sub>
                                      <m:sup/>
                                      <m:e>
                                        <m:nary>
                                          <m:naryPr>
                                            <m:chr m:val="∑"/>
                                            <m:supHide m:val="on"/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∈</m:t>
                                            </m:r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𝑃</m:t>
                                            </m:r>
                                          </m:sub>
                                          <m:sup/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altLang="zh-TW" sz="1050" i="1">
                                                    <a:latin typeface="Cambria Math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  <m:sup>
                                                <m:d>
                                                  <m:dPr>
                                                    <m:ctrlPr>
                                                      <a:rPr lang="en-US" altLang="zh-TW" sz="1050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n-US" altLang="zh-TW" sz="1050">
                                                        <a:latin typeface="Cambria Math"/>
                                                      </a:rPr>
                                                      <m:t>𝑒</m:t>
                                                    </m:r>
                                                  </m:e>
                                                </m:d>
                                              </m:sup>
                                            </m:sSubSup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∙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zh-TW" sz="105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𝑝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nary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+</m:t>
                                    </m:r>
                                    <m:nary>
                                      <m:naryPr>
                                        <m:chr m:val="∑"/>
                                        <m:supHide m:val="on"/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1050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∈</m:t>
                                        </m:r>
                                        <m:r>
                                          <a:rPr lang="en-US" altLang="zh-TW" sz="1050" b="0" i="1" smtClean="0">
                                            <a:latin typeface="Cambria Math"/>
                                          </a:rPr>
                                          <m:t>𝑉</m:t>
                                        </m:r>
                                      </m:sub>
                                      <m:sup/>
                                      <m:e>
                                        <m:nary>
                                          <m:naryPr>
                                            <m:chr m:val="∑"/>
                                            <m:supHide m:val="on"/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∈</m:t>
                                            </m:r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𝑃</m:t>
                                            </m:r>
                                          </m:sub>
                                          <m:sup/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altLang="zh-TW" sz="1050" i="1">
                                                    <a:latin typeface="Cambria Math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  <m:sup>
                                                <m:d>
                                                  <m:dPr>
                                                    <m:ctrlPr>
                                                      <a:rPr lang="en-US" altLang="zh-TW" sz="1050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n-US" altLang="zh-TW" sz="1050">
                                                        <a:latin typeface="Cambria Math"/>
                                                      </a:rPr>
                                                      <m:t>𝑛</m:t>
                                                    </m:r>
                                                  </m:e>
                                                </m:d>
                                              </m:sup>
                                            </m:sSubSup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∙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zh-TW" sz="105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𝑝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nary>
                                  </m:e>
                                </m:d>
                                <m:r>
                                  <a:rPr lang="en-US" altLang="zh-TW" sz="1050">
                                    <a:latin typeface="Cambria Math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pHide m:val="on"/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1050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∈</m:t>
                                        </m:r>
                                        <m:r>
                                          <a:rPr lang="en-US" altLang="zh-TW" sz="1050" b="0" i="1" smtClean="0">
                                            <a:latin typeface="Cambria Math"/>
                                          </a:rPr>
                                          <m:t>𝐸</m:t>
                                        </m:r>
                                      </m:sub>
                                      <m:sup/>
                                      <m:e>
                                        <m:nary>
                                          <m:naryPr>
                                            <m:chr m:val="∑"/>
                                            <m:supHide m:val="on"/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∈</m:t>
                                            </m:r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𝑃</m:t>
                                            </m:r>
                                          </m:sub>
                                          <m:sup/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altLang="zh-TW" sz="1050" i="1">
                                                    <a:latin typeface="Cambria Math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altLang="zh-TW" sz="1050" b="0" i="1" smtClean="0">
                                                    <a:latin typeface="Cambria Math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  <m:sup>
                                                <m:d>
                                                  <m:dPr>
                                                    <m:ctrlPr>
                                                      <a:rPr lang="en-US" altLang="zh-TW" sz="1050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n-US" altLang="zh-TW" sz="1050">
                                                        <a:latin typeface="Cambria Math"/>
                                                      </a:rPr>
                                                      <m:t>𝑒</m:t>
                                                    </m:r>
                                                  </m:e>
                                                </m:d>
                                              </m:sup>
                                            </m:sSubSup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∙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zh-TW" sz="105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altLang="zh-TW" sz="1050" b="0" i="0" smtClean="0">
                                                    <a:latin typeface="Cambria Math"/>
                                                  </a:rPr>
                                                  <m:t>c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  <m:r>
                                                  <a:rPr lang="en-US" altLang="zh-TW" sz="1050" b="0" i="1" smtClean="0"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nary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+</m:t>
                                    </m:r>
                                    <m:nary>
                                      <m:naryPr>
                                        <m:chr m:val="∑"/>
                                        <m:supHide m:val="on"/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1050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∈</m:t>
                                        </m:r>
                                        <m:r>
                                          <a:rPr lang="en-US" altLang="zh-TW" sz="1050" b="0" i="1" smtClean="0">
                                            <a:latin typeface="Cambria Math"/>
                                          </a:rPr>
                                          <m:t>𝑉</m:t>
                                        </m:r>
                                      </m:sub>
                                      <m:sup/>
                                      <m:e>
                                        <m:nary>
                                          <m:naryPr>
                                            <m:chr m:val="∑"/>
                                            <m:supHide m:val="on"/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∈</m:t>
                                            </m:r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𝑃</m:t>
                                            </m:r>
                                          </m:sub>
                                          <m:sup/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altLang="zh-TW" sz="1050" i="1">
                                                    <a:latin typeface="Cambria Math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altLang="zh-TW" sz="1050" b="0" i="1" smtClean="0">
                                                    <a:latin typeface="Cambria Math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  <m:sup>
                                                <m:d>
                                                  <m:dPr>
                                                    <m:ctrlPr>
                                                      <a:rPr lang="en-US" altLang="zh-TW" sz="1050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n-US" altLang="zh-TW" sz="1050">
                                                        <a:latin typeface="Cambria Math"/>
                                                      </a:rPr>
                                                      <m:t>𝑛</m:t>
                                                    </m:r>
                                                  </m:e>
                                                </m:d>
                                              </m:sup>
                                            </m:sSubSup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∙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zh-TW" sz="105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050" b="0" i="1" smtClean="0">
                                                    <a:latin typeface="Cambria Math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050">
                                                    <a:latin typeface="Cambria Math"/>
                                                  </a:rPr>
                                                  <m:t>𝑖</m:t>
                                                </m:r>
                                                <m:r>
                                                  <a:rPr lang="en-US" altLang="zh-TW" sz="1050" b="0" i="1" smtClean="0"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nary>
                                  </m:e>
                                </m:d>
                              </m:oMath>
                            </m:oMathPara>
                          </a14:m>
                          <a:endParaRPr lang="zh-TW" altLang="en-US" sz="105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(1)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  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∀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∈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𝑃</m:t>
                                    </m:r>
                                  </m:sub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𝑖𝑗</m:t>
                                        </m:r>
                                      </m:sub>
                                      <m:sup>
                                        <m:d>
                                          <m:dPr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sup>
                                    </m:sSubSup>
                                  </m:e>
                                </m:nary>
                                <m:r>
                                  <a:rPr lang="en-US" altLang="zh-TW" sz="1050">
                                    <a:latin typeface="Cambria Math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US" altLang="zh-TW" sz="105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(2)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  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∀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∈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𝑉</m:t>
                                    </m:r>
                                  </m:sub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𝑖𝑗</m:t>
                                        </m:r>
                                      </m:sub>
                                      <m:sup>
                                        <m:d>
                                          <m:dPr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sup>
                                    </m:sSubSup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∙</m:t>
                                    </m:r>
                                    <m:sSubSup>
                                      <m:sSubSup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d>
                                          <m:dPr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sup>
                                    </m:sSubSup>
                                  </m:e>
                                </m:nary>
                                <m:r>
                                  <a:rPr lang="en-US" altLang="zh-TW" sz="1050">
                                    <a:latin typeface="Cambria Math"/>
                                  </a:rPr>
                                  <m:t>≤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e>
                                    </m:d>
                                  </m:sup>
                                </m:sSubSup>
                              </m:oMath>
                            </m:oMathPara>
                          </a14:m>
                          <a:endParaRPr lang="en-US" altLang="zh-TW" sz="105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(3)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  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∀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∈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𝑉</m:t>
                                    </m:r>
                                  </m:sub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𝑖𝑗</m:t>
                                        </m:r>
                                      </m:sub>
                                      <m:sup>
                                        <m:d>
                                          <m:dPr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sup>
                                    </m:sSubSup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∙</m:t>
                                    </m:r>
                                    <m:sSubSup>
                                      <m:sSubSup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d>
                                          <m:dPr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𝑚</m:t>
                                            </m:r>
                                          </m:e>
                                        </m:d>
                                      </m:sup>
                                    </m:sSubSup>
                                  </m:e>
                                </m:nary>
                                <m:r>
                                  <a:rPr lang="en-US" altLang="zh-TW" sz="1050">
                                    <a:latin typeface="Cambria Math"/>
                                  </a:rPr>
                                  <m:t>≤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𝑚</m:t>
                                        </m:r>
                                      </m:e>
                                    </m:d>
                                  </m:sup>
                                </m:sSubSup>
                              </m:oMath>
                            </m:oMathPara>
                          </a14:m>
                          <a:endParaRPr lang="zh-TW" altLang="en-US" sz="105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(4)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  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∀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∈</m:t>
                                    </m:r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𝑉</m:t>
                                    </m:r>
                                  </m:sub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𝑖𝑗</m:t>
                                        </m:r>
                                      </m:sub>
                                      <m:sup>
                                        <m:d>
                                          <m:dPr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sup>
                                    </m:sSubSup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∙</m:t>
                                    </m:r>
                                    <m:sSubSup>
                                      <m:sSubSup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d>
                                          <m:dPr>
                                            <m:ctrlPr>
                                              <a:rPr lang="en-US" altLang="zh-TW" sz="105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050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</m:e>
                                        </m:d>
                                      </m:sup>
                                    </m:sSubSup>
                                  </m:e>
                                </m:nary>
                                <m:r>
                                  <a:rPr lang="en-US" altLang="zh-TW" sz="1050">
                                    <a:latin typeface="Cambria Math"/>
                                  </a:rPr>
                                  <m:t>≤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</m:d>
                                  </m:sup>
                                </m:sSubSup>
                              </m:oMath>
                            </m:oMathPara>
                          </a14:m>
                          <a:endParaRPr lang="en-US" altLang="zh-TW" sz="105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(5)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𝐼</m:t>
                                </m:r>
                                <m:sSub>
                                  <m:sSub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altLang="zh-TW" sz="1050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altLang="zh-TW" sz="1050">
                                    <a:latin typeface="Cambria Math"/>
                                  </a:rPr>
                                  <m:t>𝑄𝑜</m:t>
                                </m:r>
                                <m:sSub>
                                  <m:sSub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TW" sz="1050">
                                    <a:latin typeface="Cambria Math"/>
                                  </a:rPr>
                                  <m:t>,  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en-US" altLang="zh-TW" sz="1050">
                                    <a:latin typeface="Cambria Math"/>
                                  </a:rPr>
                                  <m:t>≤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</m:d>
                                  </m:sup>
                                </m:sSubSup>
                              </m:oMath>
                            </m:oMathPara>
                          </a14:m>
                          <a:endParaRPr lang="en-US" altLang="zh-TW" sz="105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(6)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𝐼</m:t>
                                </m:r>
                                <m:sSub>
                                  <m:sSub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altLang="zh-TW" sz="1050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altLang="zh-TW" sz="1050">
                                    <a:latin typeface="Cambria Math"/>
                                  </a:rPr>
                                  <m:t>𝑄𝑜</m:t>
                                </m:r>
                                <m:sSub>
                                  <m:sSub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TW" sz="1050">
                                    <a:latin typeface="Cambria Math"/>
                                  </a:rPr>
                                  <m:t>,  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en-US" altLang="zh-TW" sz="1050">
                                    <a:latin typeface="Cambria Math"/>
                                  </a:rPr>
                                  <m:t>≤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sup>
                                </m:sSubSup>
                              </m:oMath>
                            </m:oMathPara>
                          </a14:m>
                          <a:endParaRPr lang="zh-TW" altLang="en-US" sz="105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(7)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  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en-US" altLang="zh-TW" sz="1050">
                                    <a:latin typeface="Cambria Math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en-US" altLang="zh-TW" sz="1050">
                                    <a:latin typeface="Cambria Math"/>
                                  </a:rPr>
                                  <m:t>∈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0,1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altLang="zh-TW" sz="1050" dirty="0">
                            <a:solidFill>
                              <a:prstClr val="black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(8)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,∀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altLang="zh-TW" sz="1050" smtClean="0">
                                    <a:latin typeface="Cambria Math"/>
                                  </a:rPr>
                                  <m:t>,  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en-US" altLang="zh-TW" sz="1050">
                                    <a:latin typeface="Cambria Math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en-US" altLang="zh-TW" sz="1050">
                                    <a:latin typeface="Cambria Math"/>
                                  </a:rPr>
                                  <m:t>∈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altLang="zh-TW" sz="105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050">
                                        <a:latin typeface="Cambria Math"/>
                                      </a:rPr>
                                      <m:t>0,1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TW" altLang="en-US" sz="105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(9)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內容版面配置區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6908687"/>
                  </p:ext>
                </p:extLst>
              </p:nvPr>
            </p:nvGraphicFramePr>
            <p:xfrm>
              <a:off x="1043608" y="2564904"/>
              <a:ext cx="5410944" cy="392576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050904"/>
                    <a:gridCol w="360040"/>
                  </a:tblGrid>
                  <a:tr h="505079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08434" r="-7117" b="-6759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(1)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49790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10976" r="-7117" b="-584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(2)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47980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326923" r="-7117" b="-5141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(3)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47980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421519" r="-7117" b="-407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(4)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479806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521519" r="-7117" b="-307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(5)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818333" r="-7117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(6)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903279" r="-711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(7)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003279" r="-711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(8)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103279" r="-71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050" dirty="0" smtClean="0"/>
                            <a:t>(9)</a:t>
                          </a:r>
                          <a:endParaRPr lang="zh-TW" altLang="en-US" sz="105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文字方塊 10"/>
          <p:cNvSpPr txBox="1"/>
          <p:nvPr/>
        </p:nvSpPr>
        <p:spPr>
          <a:xfrm>
            <a:off x="6908197" y="5229773"/>
            <a:ext cx="187576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TW" sz="1200" dirty="0" err="1" smtClean="0">
                <a:latin typeface="Arial" pitchFamily="34" charset="0"/>
                <a:cs typeface="Arial" pitchFamily="34" charset="0"/>
              </a:rPr>
              <a:t>QoS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 violation</a:t>
            </a:r>
            <a:r>
              <a:rPr lang="zh-TW" alt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verification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906251" y="2708920"/>
            <a:ext cx="191422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Objective Function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906251" y="3224009"/>
            <a:ext cx="148309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One VM in one PM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906250" y="4160113"/>
            <a:ext cx="187771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Resource</a:t>
            </a:r>
            <a:r>
              <a:rPr lang="zh-TW" alt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constraints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908197" y="5733256"/>
            <a:ext cx="187576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The variables X and Y</a:t>
            </a:r>
            <a:r>
              <a:rPr lang="zh-TW" alt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are to keep track</a:t>
            </a:r>
            <a:r>
              <a:rPr lang="zh-TW" alt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the VM placement and</a:t>
            </a:r>
            <a:r>
              <a:rPr lang="zh-TW" alt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zh-TW" sz="1200" dirty="0" err="1" smtClean="0">
                <a:latin typeface="Arial" pitchFamily="34" charset="0"/>
                <a:cs typeface="Arial" pitchFamily="34" charset="0"/>
              </a:rPr>
              <a:t>QoS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 violation event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向右箭號 17"/>
          <p:cNvSpPr/>
          <p:nvPr/>
        </p:nvSpPr>
        <p:spPr>
          <a:xfrm>
            <a:off x="6637827" y="2775907"/>
            <a:ext cx="268424" cy="14302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>
            <a:off x="6637827" y="3290998"/>
            <a:ext cx="268424" cy="14302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6637827" y="4227102"/>
            <a:ext cx="268424" cy="14302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右箭號 22"/>
          <p:cNvSpPr/>
          <p:nvPr/>
        </p:nvSpPr>
        <p:spPr>
          <a:xfrm>
            <a:off x="6637827" y="5296761"/>
            <a:ext cx="268424" cy="14302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23"/>
          <p:cNvSpPr/>
          <p:nvPr/>
        </p:nvSpPr>
        <p:spPr>
          <a:xfrm>
            <a:off x="6637827" y="6077243"/>
            <a:ext cx="268424" cy="14302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/>
              <p:cNvSpPr txBox="1"/>
              <p:nvPr/>
            </p:nvSpPr>
            <p:spPr>
              <a:xfrm>
                <a:off x="1115616" y="2115448"/>
                <a:ext cx="4423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𝑃𝑟𝑜𝑓𝑖</m:t>
                      </m:r>
                      <m:r>
                        <a:rPr lang="en-US" altLang="zh-TW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m:rPr>
                          <m:nor/>
                        </m:rPr>
                        <a:rPr lang="en-US" altLang="zh-TW" b="0" i="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zh-TW" alt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TW" b="0" i="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</m:t>
                      </m:r>
                      <m:r>
                        <a:rPr lang="en-US" altLang="zh-TW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𝑃𝑟𝑖𝑐𝑒</m:t>
                      </m:r>
                      <m:r>
                        <m:rPr>
                          <m:nor/>
                        </m:rPr>
                        <a:rPr lang="en-US" altLang="zh-TW" b="0" i="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              </m:t>
                      </m:r>
                      <m:r>
                        <a:rPr lang="zh-TW" alt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TW" b="0" i="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</m:t>
                      </m:r>
                      <m:r>
                        <a:rPr lang="en-US" altLang="zh-TW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𝑃𝑒𝑛𝑎𝑙𝑡𝑦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115448"/>
                <a:ext cx="442377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/>
          <p:cNvSpPr txBox="1"/>
          <p:nvPr/>
        </p:nvSpPr>
        <p:spPr>
          <a:xfrm>
            <a:off x="3596213" y="2038504"/>
            <a:ext cx="54373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－</a:t>
            </a:r>
            <a:endParaRPr lang="zh-TW" altLang="en-US" sz="2800" b="1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2021910" y="2038504"/>
            <a:ext cx="38985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=</a:t>
            </a:r>
            <a:endParaRPr lang="zh-TW" altLang="en-US" sz="2800" b="1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51380"/>
            <a:ext cx="20447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51379"/>
            <a:ext cx="20462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59631"/>
            <a:ext cx="449263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234" y="5037594"/>
            <a:ext cx="406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15" y="5793658"/>
            <a:ext cx="406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4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3292</TotalTime>
  <Words>1160</Words>
  <Application>Microsoft Office PowerPoint</Application>
  <PresentationFormat>如螢幕大小 (4:3)</PresentationFormat>
  <Paragraphs>160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Interference-Aware Virtual Machine Placement in Cloud Computing Systems</vt:lpstr>
      <vt:lpstr>Outline</vt:lpstr>
      <vt:lpstr>Introduction</vt:lpstr>
      <vt:lpstr>Introduction</vt:lpstr>
      <vt:lpstr>Background</vt:lpstr>
      <vt:lpstr>Background</vt:lpstr>
      <vt:lpstr>Background</vt:lpstr>
      <vt:lpstr>Proposed Algorithm</vt:lpstr>
      <vt:lpstr>Proposed Algorithm</vt:lpstr>
      <vt:lpstr>Proposed Algorithm</vt:lpstr>
      <vt:lpstr>Proposed Algorithm</vt:lpstr>
      <vt:lpstr>Proposed Algorithm</vt:lpstr>
      <vt:lpstr>Simulation Experiments</vt:lpstr>
      <vt:lpstr>Simulation Results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CCHung</dc:creator>
  <cp:lastModifiedBy>CCHung</cp:lastModifiedBy>
  <cp:revision>259</cp:revision>
  <cp:lastPrinted>2012-06-05T01:51:15Z</cp:lastPrinted>
  <dcterms:created xsi:type="dcterms:W3CDTF">2012-03-26T03:01:40Z</dcterms:created>
  <dcterms:modified xsi:type="dcterms:W3CDTF">2012-06-05T03:13:48Z</dcterms:modified>
</cp:coreProperties>
</file>