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710" r:id="rId4"/>
    <p:sldMasterId id="2147483722" r:id="rId5"/>
  </p:sldMasterIdLst>
  <p:notesMasterIdLst>
    <p:notesMasterId r:id="rId63"/>
  </p:notesMasterIdLst>
  <p:handoutMasterIdLst>
    <p:handoutMasterId r:id="rId64"/>
  </p:handoutMasterIdLst>
  <p:sldIdLst>
    <p:sldId id="284" r:id="rId6"/>
    <p:sldId id="322" r:id="rId7"/>
    <p:sldId id="483" r:id="rId8"/>
    <p:sldId id="484" r:id="rId9"/>
    <p:sldId id="418" r:id="rId10"/>
    <p:sldId id="562" r:id="rId11"/>
    <p:sldId id="567" r:id="rId12"/>
    <p:sldId id="568" r:id="rId13"/>
    <p:sldId id="559" r:id="rId14"/>
    <p:sldId id="560" r:id="rId15"/>
    <p:sldId id="561" r:id="rId16"/>
    <p:sldId id="419" r:id="rId17"/>
    <p:sldId id="570" r:id="rId18"/>
    <p:sldId id="488" r:id="rId19"/>
    <p:sldId id="489" r:id="rId20"/>
    <p:sldId id="490" r:id="rId21"/>
    <p:sldId id="492" r:id="rId22"/>
    <p:sldId id="493" r:id="rId23"/>
    <p:sldId id="566" r:id="rId24"/>
    <p:sldId id="563" r:id="rId25"/>
    <p:sldId id="564" r:id="rId26"/>
    <p:sldId id="565" r:id="rId27"/>
    <p:sldId id="587" r:id="rId28"/>
    <p:sldId id="540" r:id="rId29"/>
    <p:sldId id="571" r:id="rId30"/>
    <p:sldId id="572" r:id="rId31"/>
    <p:sldId id="573" r:id="rId32"/>
    <p:sldId id="574" r:id="rId33"/>
    <p:sldId id="575" r:id="rId34"/>
    <p:sldId id="576" r:id="rId35"/>
    <p:sldId id="579" r:id="rId36"/>
    <p:sldId id="577" r:id="rId37"/>
    <p:sldId id="581" r:id="rId38"/>
    <p:sldId id="495" r:id="rId39"/>
    <p:sldId id="496" r:id="rId40"/>
    <p:sldId id="497" r:id="rId41"/>
    <p:sldId id="499" r:id="rId42"/>
    <p:sldId id="500" r:id="rId43"/>
    <p:sldId id="501" r:id="rId44"/>
    <p:sldId id="503" r:id="rId45"/>
    <p:sldId id="504" r:id="rId46"/>
    <p:sldId id="505" r:id="rId47"/>
    <p:sldId id="509" r:id="rId48"/>
    <p:sldId id="510" r:id="rId49"/>
    <p:sldId id="514" r:id="rId50"/>
    <p:sldId id="582" r:id="rId51"/>
    <p:sldId id="583" r:id="rId52"/>
    <p:sldId id="584" r:id="rId53"/>
    <p:sldId id="585" r:id="rId54"/>
    <p:sldId id="586" r:id="rId55"/>
    <p:sldId id="533" r:id="rId56"/>
    <p:sldId id="434" r:id="rId57"/>
    <p:sldId id="435" r:id="rId58"/>
    <p:sldId id="436" r:id="rId59"/>
    <p:sldId id="588" r:id="rId60"/>
    <p:sldId id="534" r:id="rId61"/>
    <p:sldId id="482" r:id="rId62"/>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00"/>
    <a:srgbClr val="008000"/>
    <a:srgbClr val="003300"/>
    <a:srgbClr val="000066"/>
    <a:srgbClr val="663300"/>
    <a:srgbClr val="00CC00"/>
    <a:srgbClr val="006600"/>
    <a:srgbClr val="3399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95318" autoAdjust="0"/>
  </p:normalViewPr>
  <p:slideViewPr>
    <p:cSldViewPr>
      <p:cViewPr varScale="1">
        <p:scale>
          <a:sx n="80" d="100"/>
          <a:sy n="80" d="100"/>
        </p:scale>
        <p:origin x="-1440" y="-62"/>
      </p:cViewPr>
      <p:guideLst>
        <p:guide orient="horz" pos="2160"/>
        <p:guide pos="2880"/>
      </p:guideLst>
    </p:cSldViewPr>
  </p:slideViewPr>
  <p:outlineViewPr>
    <p:cViewPr>
      <p:scale>
        <a:sx n="33" d="100"/>
        <a:sy n="33" d="100"/>
      </p:scale>
      <p:origin x="72" y="7116"/>
    </p:cViewPr>
  </p:outlin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5" Type="http://schemas.openxmlformats.org/officeDocument/2006/relationships/image" Target="../media/image36.emf"/><Relationship Id="rId4"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7CA73819-C74C-48DE-825E-E860A5138958}" type="datetimeFigureOut">
              <a:rPr lang="zh-TW" altLang="en-US" smtClean="0"/>
              <a:t>2013/12/19</a:t>
            </a:fld>
            <a:endParaRPr lang="zh-TW" altLang="en-US"/>
          </a:p>
        </p:txBody>
      </p:sp>
      <p:sp>
        <p:nvSpPr>
          <p:cNvPr id="4" name="頁尾版面配置區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8D7988A-94B9-4E24-88DC-159B603BBF2C}" type="slidenum">
              <a:rPr lang="zh-TW" altLang="en-US" smtClean="0"/>
              <a:t>‹#›</a:t>
            </a:fld>
            <a:endParaRPr lang="zh-TW" altLang="en-US"/>
          </a:p>
        </p:txBody>
      </p:sp>
    </p:spTree>
    <p:extLst>
      <p:ext uri="{BB962C8B-B14F-4D97-AF65-F5344CB8AC3E}">
        <p14:creationId xmlns:p14="http://schemas.microsoft.com/office/powerpoint/2010/main" val="68974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D6B3ADDF-D7D2-4C14-B1B3-CD9B31A10BFD}" type="datetimeFigureOut">
              <a:rPr lang="zh-TW" altLang="en-US" smtClean="0"/>
              <a:pPr/>
              <a:t>2013/12/19</a:t>
            </a:fld>
            <a:endParaRPr lang="zh-TW" altLang="en-US"/>
          </a:p>
        </p:txBody>
      </p:sp>
      <p:sp>
        <p:nvSpPr>
          <p:cNvPr id="4" name="投影片圖像版面配置區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0DD224B5-7CAD-4844-A787-16AA9B4D431A}" type="slidenum">
              <a:rPr lang="zh-TW" altLang="en-US" smtClean="0"/>
              <a:pPr/>
              <a:t>‹#›</a:t>
            </a:fld>
            <a:endParaRPr lang="zh-TW" altLang="en-US"/>
          </a:p>
        </p:txBody>
      </p:sp>
    </p:spTree>
    <p:extLst>
      <p:ext uri="{BB962C8B-B14F-4D97-AF65-F5344CB8AC3E}">
        <p14:creationId xmlns:p14="http://schemas.microsoft.com/office/powerpoint/2010/main" val="375923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DD224B5-7CAD-4844-A787-16AA9B4D431A}" type="slidenum">
              <a:rPr lang="zh-TW" altLang="en-US" smtClean="0"/>
              <a:pPr/>
              <a:t>1</a:t>
            </a:fld>
            <a:endParaRPr lang="zh-TW" altLang="en-US"/>
          </a:p>
        </p:txBody>
      </p:sp>
    </p:spTree>
    <p:extLst>
      <p:ext uri="{BB962C8B-B14F-4D97-AF65-F5344CB8AC3E}">
        <p14:creationId xmlns:p14="http://schemas.microsoft.com/office/powerpoint/2010/main" val="366487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6125"/>
            <a:ext cx="4962525" cy="3721100"/>
          </a:xfrm>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Hadoop</a:t>
            </a:r>
            <a:r>
              <a:rPr lang="en-US" altLang="zh-TW" dirty="0" smtClean="0"/>
              <a:t> Distributed File System of PDF</a:t>
            </a:r>
            <a:r>
              <a:rPr lang="en-US" altLang="zh-TW" baseline="0" dirty="0" smtClean="0"/>
              <a:t> page2</a:t>
            </a:r>
            <a:r>
              <a:rPr lang="zh-TW" altLang="en-US" baseline="0" dirty="0" smtClean="0"/>
              <a:t> </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DA4497B0-673C-4F4E-AFE4-40F826BDF1B9}"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79521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xfrm>
            <a:off x="917575" y="746125"/>
            <a:ext cx="4962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TW" smtClean="0"/>
              <a:t>Hadoop MapReduce is a software framework for easily writing applications which process vast amounts of data (multi-terabyte data-sets) in-parallel on large clusters (thousands of nodes) of commodity hardware in a reliable, fault-tolerant manner.</a:t>
            </a:r>
          </a:p>
          <a:p>
            <a:pPr eaLnBrk="1" hangingPunct="1"/>
            <a:endParaRPr lang="en-US" altLang="zh-TW" smtClean="0"/>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F443A93-925A-4258-8DEF-AC3F0E2BBDB3}" type="slidenum">
              <a:rPr kumimoji="0" lang="zh-TW" altLang="en-US">
                <a:solidFill>
                  <a:prstClr val="black"/>
                </a:solidFill>
                <a:latin typeface="Calibri" panose="020F0502020204030204" pitchFamily="34" charset="0"/>
              </a:rPr>
              <a:pPr eaLnBrk="1" hangingPunct="1"/>
              <a:t>24</a:t>
            </a:fld>
            <a:endParaRPr kumimoji="0" lang="zh-TW"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3192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a:ln/>
        </p:spPr>
      </p:sp>
      <p:sp>
        <p:nvSpPr>
          <p:cNvPr id="491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smtClean="0"/>
              <a:t>這是一個在</a:t>
            </a:r>
            <a:r>
              <a:rPr lang="en-US" altLang="zh-TW" dirty="0" smtClean="0"/>
              <a:t>HADOOP</a:t>
            </a:r>
            <a:r>
              <a:rPr lang="zh-TW" altLang="en-US" dirty="0" smtClean="0"/>
              <a:t>當中的範例，我們首先說明，在</a:t>
            </a:r>
            <a:r>
              <a:rPr lang="en-US" altLang="zh-TW" dirty="0" smtClean="0"/>
              <a:t>HADOOP</a:t>
            </a:r>
            <a:r>
              <a:rPr lang="zh-TW" altLang="en-US" dirty="0" smtClean="0"/>
              <a:t>當中，資料被切割成幾個資料區塊，分散式的被放置在檔案系統當中，我們可以看出當雲端應用程式要讀取資料時，若發生讀取失敗，或是資料損壞      應用程式無法正常讀取原始區塊，在</a:t>
            </a:r>
            <a:r>
              <a:rPr lang="en-US" altLang="zh-TW" dirty="0" smtClean="0"/>
              <a:t>HADOOP</a:t>
            </a:r>
            <a:r>
              <a:rPr lang="zh-TW" altLang="en-US" dirty="0" smtClean="0"/>
              <a:t>當中   就會選擇讀取該份資料區塊的備份，這一個備份資料我們稱之為副本，這個副本是存放在另外一個儲存節點當中，可以避免當資料無法讀取時，無法達成應用程式讀取</a:t>
            </a:r>
            <a:r>
              <a:rPr lang="en-US" altLang="zh-TW" dirty="0" smtClean="0"/>
              <a:t>or </a:t>
            </a:r>
            <a:r>
              <a:rPr lang="zh-TW" altLang="en-US" dirty="0" smtClean="0"/>
              <a:t>寫入的   要求</a:t>
            </a:r>
          </a:p>
          <a:p>
            <a:pPr eaLnBrk="1" hangingPunct="1"/>
            <a:endParaRPr lang="zh-TW" altLang="en-US" dirty="0" smtClean="0"/>
          </a:p>
        </p:txBody>
      </p:sp>
      <p:sp>
        <p:nvSpPr>
          <p:cNvPr id="491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kumimoji="1" sz="1600">
                <a:solidFill>
                  <a:schemeClr val="tx1"/>
                </a:solidFill>
                <a:latin typeface="Times New Roman" pitchFamily="18" charset="0"/>
                <a:ea typeface="新細明體" charset="-120"/>
              </a:defRPr>
            </a:lvl1pPr>
            <a:lvl2pPr marL="742950" indent="-285750" defTabSz="769938">
              <a:defRPr kumimoji="1" sz="1600">
                <a:solidFill>
                  <a:schemeClr val="tx1"/>
                </a:solidFill>
                <a:latin typeface="Times New Roman" pitchFamily="18" charset="0"/>
                <a:ea typeface="新細明體" charset="-120"/>
              </a:defRPr>
            </a:lvl2pPr>
            <a:lvl3pPr marL="1143000" indent="-228600" defTabSz="769938">
              <a:defRPr kumimoji="1" sz="1600">
                <a:solidFill>
                  <a:schemeClr val="tx1"/>
                </a:solidFill>
                <a:latin typeface="Times New Roman" pitchFamily="18" charset="0"/>
                <a:ea typeface="新細明體" charset="-120"/>
              </a:defRPr>
            </a:lvl3pPr>
            <a:lvl4pPr marL="1600200" indent="-228600" defTabSz="769938">
              <a:defRPr kumimoji="1" sz="1600">
                <a:solidFill>
                  <a:schemeClr val="tx1"/>
                </a:solidFill>
                <a:latin typeface="Times New Roman" pitchFamily="18" charset="0"/>
                <a:ea typeface="新細明體" charset="-120"/>
              </a:defRPr>
            </a:lvl4pPr>
            <a:lvl5pPr marL="2057400" indent="-228600" defTabSz="769938">
              <a:defRPr kumimoji="1" sz="1600">
                <a:solidFill>
                  <a:schemeClr val="tx1"/>
                </a:solidFill>
                <a:latin typeface="Times New Roman" pitchFamily="18" charset="0"/>
                <a:ea typeface="新細明體" charset="-120"/>
              </a:defRPr>
            </a:lvl5pPr>
            <a:lvl6pPr marL="2514600" indent="-228600" defTabSz="769938"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6pPr>
            <a:lvl7pPr marL="2971800" indent="-228600" defTabSz="769938"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7pPr>
            <a:lvl8pPr marL="3429000" indent="-228600" defTabSz="769938"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8pPr>
            <a:lvl9pPr marL="3886200" indent="-228600" defTabSz="769938"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9pPr>
          </a:lstStyle>
          <a:p>
            <a:fld id="{95C2E69A-212C-4BDA-9F80-38B9F60E5110}" type="slidenum">
              <a:rPr lang="en-US" altLang="zh-TW" sz="1100" smtClean="0">
                <a:solidFill>
                  <a:prstClr val="black"/>
                </a:solidFill>
              </a:rPr>
              <a:pPr/>
              <a:t>35</a:t>
            </a:fld>
            <a:endParaRPr lang="en-US" altLang="zh-TW" sz="1100" smtClean="0">
              <a:solidFill>
                <a:prstClr val="black"/>
              </a:solidFill>
            </a:endParaRPr>
          </a:p>
        </p:txBody>
      </p:sp>
    </p:spTree>
    <p:extLst>
      <p:ext uri="{BB962C8B-B14F-4D97-AF65-F5344CB8AC3E}">
        <p14:creationId xmlns:p14="http://schemas.microsoft.com/office/powerpoint/2010/main" val="226446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D224B5-7CAD-4844-A787-16AA9B4D431A}" type="slidenum">
              <a:rPr lang="zh-TW" altLang="en-US" smtClean="0"/>
              <a:pPr/>
              <a:t>41</a:t>
            </a:fld>
            <a:endParaRPr lang="zh-TW" altLang="en-US"/>
          </a:p>
        </p:txBody>
      </p:sp>
    </p:spTree>
    <p:extLst>
      <p:ext uri="{BB962C8B-B14F-4D97-AF65-F5344CB8AC3E}">
        <p14:creationId xmlns:p14="http://schemas.microsoft.com/office/powerpoint/2010/main" val="3839346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接下來我將介紹我的研究動機，我的研究動機呢，為希望能夠實作出一個能讓使用者不需考慮到儲存空大小能夠輕鬆存取檔案的一個雲端儲存平台，</a:t>
            </a:r>
            <a:endParaRPr lang="en-US" altLang="zh-TW" dirty="0" smtClean="0"/>
          </a:p>
          <a:p>
            <a:r>
              <a:rPr lang="zh-TW" altLang="en-US" dirty="0" smtClean="0"/>
              <a:t>並希望我們針對伺服器的負載狀況進行改善，來達到提高伺服器整體的負載能力與容錯性，讓使用者感受到伺服器的穩定性</a:t>
            </a:r>
            <a:endParaRPr lang="zh-TW" altLang="en-US" dirty="0"/>
          </a:p>
        </p:txBody>
      </p:sp>
      <p:sp>
        <p:nvSpPr>
          <p:cNvPr id="4" name="投影片編號版面配置區 3"/>
          <p:cNvSpPr>
            <a:spLocks noGrp="1"/>
          </p:cNvSpPr>
          <p:nvPr>
            <p:ph type="sldNum" sz="quarter" idx="10"/>
          </p:nvPr>
        </p:nvSpPr>
        <p:spPr/>
        <p:txBody>
          <a:bodyPr/>
          <a:lstStyle/>
          <a:p>
            <a:fld id="{D7340CC5-9BC0-4D10-887D-099807B89970}" type="slidenum">
              <a:rPr lang="zh-TW" altLang="en-US" smtClean="0">
                <a:solidFill>
                  <a:prstClr val="black"/>
                </a:solidFill>
              </a:rPr>
              <a:pPr/>
              <a:t>46</a:t>
            </a:fld>
            <a:endParaRPr lang="zh-TW" altLang="en-US">
              <a:solidFill>
                <a:prstClr val="black"/>
              </a:solidFill>
            </a:endParaRPr>
          </a:p>
        </p:txBody>
      </p:sp>
    </p:spTree>
    <p:extLst>
      <p:ext uri="{BB962C8B-B14F-4D97-AF65-F5344CB8AC3E}">
        <p14:creationId xmlns:p14="http://schemas.microsoft.com/office/powerpoint/2010/main" val="2229336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而我們希望設計出雲端平台不僅能用於一般的檔案儲存上，也能用於路口監視器的影像儲存，</a:t>
            </a:r>
            <a:endParaRPr lang="en-US" altLang="zh-TW" dirty="0" smtClean="0"/>
          </a:p>
          <a:p>
            <a:r>
              <a:rPr lang="zh-TW" altLang="en-US" dirty="0" smtClean="0"/>
              <a:t>因一般的路口監視器所能儲存的空間，都有一定的空間限制，就拿儲存空間</a:t>
            </a:r>
            <a:r>
              <a:rPr lang="en-US" altLang="zh-TW" dirty="0" smtClean="0"/>
              <a:t>2TB</a:t>
            </a:r>
            <a:r>
              <a:rPr lang="zh-TW" altLang="en-US" dirty="0" smtClean="0"/>
              <a:t>的硬碟來舉例，</a:t>
            </a:r>
            <a:endParaRPr lang="en-US" altLang="zh-TW" dirty="0" smtClean="0"/>
          </a:p>
          <a:p>
            <a:r>
              <a:rPr lang="zh-TW" altLang="en-US" dirty="0" smtClean="0"/>
              <a:t>一般的品質的監視器一小時所拍攝的檔案大小，根據錄影品質的設定大約可分為</a:t>
            </a:r>
            <a:r>
              <a:rPr lang="en-US" altLang="zh-TW" dirty="0" smtClean="0"/>
              <a:t>0.2G~0.5G</a:t>
            </a:r>
            <a:r>
              <a:rPr lang="zh-TW" altLang="en-US" dirty="0" smtClean="0"/>
              <a:t>的檔案</a:t>
            </a:r>
            <a:endParaRPr lang="en-US" altLang="zh-TW" dirty="0" smtClean="0"/>
          </a:p>
          <a:p>
            <a:r>
              <a:rPr lang="zh-TW" altLang="en-US" dirty="0" smtClean="0"/>
              <a:t>那我們拿</a:t>
            </a:r>
            <a:r>
              <a:rPr lang="en-US" altLang="zh-TW" dirty="0" smtClean="0"/>
              <a:t>0.3G</a:t>
            </a:r>
            <a:r>
              <a:rPr lang="zh-TW" altLang="en-US" dirty="0" smtClean="0"/>
              <a:t>品質的檔案來舉例，</a:t>
            </a:r>
            <a:endParaRPr lang="en-US" altLang="zh-TW" dirty="0" smtClean="0"/>
          </a:p>
          <a:p>
            <a:r>
              <a:rPr lang="zh-TW" altLang="en-US" dirty="0" smtClean="0"/>
              <a:t>如果將</a:t>
            </a:r>
            <a:r>
              <a:rPr lang="en-US" altLang="zh-TW" dirty="0" smtClean="0"/>
              <a:t>2T</a:t>
            </a:r>
            <a:r>
              <a:rPr lang="zh-TW" altLang="en-US" dirty="0" smtClean="0"/>
              <a:t>的硬碟用於儲存</a:t>
            </a:r>
            <a:r>
              <a:rPr lang="en-US" altLang="zh-TW" dirty="0" smtClean="0"/>
              <a:t>30</a:t>
            </a:r>
            <a:r>
              <a:rPr lang="zh-TW" altLang="en-US" dirty="0" smtClean="0"/>
              <a:t>台同款的監視設影機，其檔案大小都是一小時約占</a:t>
            </a:r>
            <a:r>
              <a:rPr lang="en-US" altLang="zh-TW" dirty="0" smtClean="0"/>
              <a:t>0.3G</a:t>
            </a:r>
            <a:r>
              <a:rPr lang="zh-TW" altLang="en-US" dirty="0" smtClean="0"/>
              <a:t>的錄影品質</a:t>
            </a:r>
            <a:endParaRPr lang="en-US" altLang="zh-TW" dirty="0" smtClean="0"/>
          </a:p>
          <a:p>
            <a:r>
              <a:rPr lang="zh-TW" altLang="en-US" dirty="0" smtClean="0"/>
              <a:t>也就是</a:t>
            </a:r>
            <a:r>
              <a:rPr lang="en-US" altLang="zh-TW" dirty="0" smtClean="0"/>
              <a:t>2T</a:t>
            </a:r>
            <a:r>
              <a:rPr lang="zh-TW" altLang="en-US" dirty="0" smtClean="0"/>
              <a:t>的硬碟，一台監視器約可使用</a:t>
            </a:r>
            <a:r>
              <a:rPr lang="en-US" altLang="zh-TW" dirty="0" smtClean="0"/>
              <a:t>67G</a:t>
            </a:r>
            <a:r>
              <a:rPr lang="zh-TW" altLang="en-US" dirty="0" smtClean="0"/>
              <a:t>的檔案空間</a:t>
            </a:r>
            <a:endParaRPr lang="en-US" altLang="zh-TW" dirty="0" smtClean="0"/>
          </a:p>
          <a:p>
            <a:r>
              <a:rPr lang="zh-TW" altLang="en-US" dirty="0" smtClean="0"/>
              <a:t>那在將其</a:t>
            </a:r>
            <a:r>
              <a:rPr lang="en-US" altLang="zh-TW" dirty="0" smtClean="0"/>
              <a:t>67G</a:t>
            </a:r>
            <a:r>
              <a:rPr lang="zh-TW" altLang="en-US" dirty="0" smtClean="0"/>
              <a:t>的空間作為換算，大約可錄製</a:t>
            </a:r>
            <a:r>
              <a:rPr lang="en-US" altLang="zh-TW" dirty="0" smtClean="0"/>
              <a:t>223</a:t>
            </a:r>
            <a:r>
              <a:rPr lang="zh-TW" altLang="en-US" dirty="0" smtClean="0"/>
              <a:t>小時</a:t>
            </a:r>
            <a:endParaRPr lang="en-US" altLang="zh-TW" dirty="0" smtClean="0"/>
          </a:p>
          <a:p>
            <a:r>
              <a:rPr lang="zh-TW" altLang="en-US" dirty="0" smtClean="0"/>
              <a:t>換算成天數大約為</a:t>
            </a:r>
            <a:r>
              <a:rPr lang="en-US" altLang="zh-TW" dirty="0" smtClean="0"/>
              <a:t>9.3</a:t>
            </a:r>
            <a:r>
              <a:rPr lang="zh-TW" altLang="en-US" dirty="0" smtClean="0"/>
              <a:t>天</a:t>
            </a:r>
            <a:endParaRPr lang="en-US" altLang="zh-TW" dirty="0" smtClean="0"/>
          </a:p>
          <a:p>
            <a:r>
              <a:rPr lang="zh-TW" altLang="en-US" dirty="0" smtClean="0"/>
              <a:t>也就是說</a:t>
            </a:r>
            <a:r>
              <a:rPr lang="en-US" altLang="zh-TW" dirty="0" smtClean="0"/>
              <a:t>2T</a:t>
            </a:r>
            <a:r>
              <a:rPr lang="zh-TW" altLang="en-US" dirty="0" smtClean="0"/>
              <a:t>的硬碟在</a:t>
            </a:r>
            <a:r>
              <a:rPr lang="en-US" altLang="zh-TW" dirty="0" smtClean="0"/>
              <a:t>9.3</a:t>
            </a:r>
            <a:r>
              <a:rPr lang="zh-TW" altLang="en-US" dirty="0" smtClean="0"/>
              <a:t>天至後就必須將較舊的檔案進行刪除，來騰出空間來放置新的檔案</a:t>
            </a:r>
            <a:endParaRPr lang="en-US" altLang="zh-TW" dirty="0" smtClean="0"/>
          </a:p>
          <a:p>
            <a:r>
              <a:rPr lang="zh-TW" altLang="en-US" dirty="0" smtClean="0"/>
              <a:t>那如果之後需調閱影片的話，就可能已經被刪除了</a:t>
            </a:r>
            <a:endParaRPr lang="en-US" altLang="zh-TW" dirty="0" smtClean="0"/>
          </a:p>
          <a:p>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D7340CC5-9BC0-4D10-887D-099807B89970}" type="slidenum">
              <a:rPr lang="zh-TW" altLang="en-US" smtClean="0">
                <a:solidFill>
                  <a:prstClr val="black"/>
                </a:solidFill>
              </a:rPr>
              <a:pPr/>
              <a:t>47</a:t>
            </a:fld>
            <a:endParaRPr lang="zh-TW" altLang="en-US">
              <a:solidFill>
                <a:prstClr val="black"/>
              </a:solidFill>
            </a:endParaRPr>
          </a:p>
        </p:txBody>
      </p:sp>
    </p:spTree>
    <p:extLst>
      <p:ext uri="{BB962C8B-B14F-4D97-AF65-F5344CB8AC3E}">
        <p14:creationId xmlns:p14="http://schemas.microsoft.com/office/powerpoint/2010/main" val="875493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再來介紹整體程式的架構，而架構可分為四個部分</a:t>
            </a:r>
            <a:r>
              <a:rPr lang="en-US" altLang="zh-TW" dirty="0" smtClean="0"/>
              <a:t>…(</a:t>
            </a:r>
            <a:r>
              <a:rPr lang="zh-TW" altLang="en-US" dirty="0" smtClean="0"/>
              <a:t>介紹</a:t>
            </a:r>
            <a:r>
              <a:rPr lang="en-US" altLang="zh-TW" dirty="0" smtClean="0"/>
              <a:t>4</a:t>
            </a:r>
            <a:r>
              <a:rPr lang="zh-TW" altLang="en-US" dirty="0" smtClean="0"/>
              <a:t>個</a:t>
            </a:r>
            <a:r>
              <a:rPr lang="en-US" altLang="zh-TW" dirty="0" smtClean="0"/>
              <a:t>)</a:t>
            </a:r>
          </a:p>
          <a:p>
            <a:endParaRPr lang="zh-TW" altLang="en-US" dirty="0"/>
          </a:p>
        </p:txBody>
      </p:sp>
      <p:sp>
        <p:nvSpPr>
          <p:cNvPr id="4" name="投影片編號版面配置區 3"/>
          <p:cNvSpPr>
            <a:spLocks noGrp="1"/>
          </p:cNvSpPr>
          <p:nvPr>
            <p:ph type="sldNum" sz="quarter" idx="10"/>
          </p:nvPr>
        </p:nvSpPr>
        <p:spPr/>
        <p:txBody>
          <a:bodyPr/>
          <a:lstStyle/>
          <a:p>
            <a:fld id="{D7340CC5-9BC0-4D10-887D-099807B89970}" type="slidenum">
              <a:rPr lang="zh-TW" altLang="en-US" smtClean="0">
                <a:solidFill>
                  <a:prstClr val="black"/>
                </a:solidFill>
              </a:rPr>
              <a:pPr/>
              <a:t>48</a:t>
            </a:fld>
            <a:endParaRPr lang="zh-TW" altLang="en-US">
              <a:solidFill>
                <a:prstClr val="black"/>
              </a:solidFill>
            </a:endParaRPr>
          </a:p>
        </p:txBody>
      </p:sp>
    </p:spTree>
    <p:extLst>
      <p:ext uri="{BB962C8B-B14F-4D97-AF65-F5344CB8AC3E}">
        <p14:creationId xmlns:p14="http://schemas.microsoft.com/office/powerpoint/2010/main" val="391353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另外一項軟體即服務</a:t>
            </a:r>
            <a:r>
              <a:rPr lang="en-US" altLang="zh-TW" smtClean="0"/>
              <a:t>Google</a:t>
            </a:r>
            <a:r>
              <a:rPr lang="zh-TW" altLang="en-US" smtClean="0"/>
              <a:t> </a:t>
            </a:r>
            <a:r>
              <a:rPr lang="en-US" altLang="zh-TW" smtClean="0"/>
              <a:t>Documents.</a:t>
            </a:r>
          </a:p>
          <a:p>
            <a:pPr>
              <a:spcBef>
                <a:spcPct val="0"/>
              </a:spcBef>
            </a:pPr>
            <a:r>
              <a:rPr lang="zh-TW" altLang="en-US" smtClean="0"/>
              <a:t>只要連上網頁就能檢視</a:t>
            </a:r>
            <a:r>
              <a:rPr lang="en-US" altLang="zh-TW" smtClean="0"/>
              <a:t>,</a:t>
            </a:r>
            <a:r>
              <a:rPr lang="zh-TW" altLang="en-US" smtClean="0"/>
              <a:t> 編輯文件</a:t>
            </a:r>
            <a:r>
              <a:rPr lang="en-US" altLang="zh-TW" smtClean="0"/>
              <a:t>,</a:t>
            </a:r>
            <a:r>
              <a:rPr lang="zh-TW" altLang="en-US" smtClean="0"/>
              <a:t> 不需額外安裝</a:t>
            </a:r>
            <a:r>
              <a:rPr lang="en-US" altLang="zh-TW" smtClean="0"/>
              <a:t>Microsoft Office</a:t>
            </a:r>
            <a:r>
              <a:rPr lang="zh-TW" altLang="en-US" smtClean="0"/>
              <a:t>或</a:t>
            </a:r>
            <a:r>
              <a:rPr lang="en-US" altLang="zh-TW" smtClean="0"/>
              <a:t>Open</a:t>
            </a:r>
            <a:r>
              <a:rPr lang="zh-TW" altLang="en-US" smtClean="0"/>
              <a:t> </a:t>
            </a:r>
            <a:r>
              <a:rPr lang="en-US" altLang="zh-TW" smtClean="0"/>
              <a:t>Office</a:t>
            </a:r>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39127AB3-552B-47C3-A840-F51A2B65C8E4}" type="slidenum">
              <a:rPr lang="zh-TW" altLang="en-US">
                <a:solidFill>
                  <a:prstClr val="black"/>
                </a:solidFill>
                <a:latin typeface="Calibri" panose="020F0502020204030204" pitchFamily="34" charset="0"/>
                <a:ea typeface="新細明體" panose="02020500000000000000" pitchFamily="18" charset="-120"/>
              </a:rPr>
              <a:pPr/>
              <a:t>12</a:t>
            </a:fld>
            <a:endParaRPr lang="zh-TW" altLang="en-US">
              <a:solidFill>
                <a:prstClr val="black"/>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51161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DD224B5-7CAD-4844-A787-16AA9B4D431A}" type="slidenum">
              <a:rPr lang="zh-TW" altLang="en-US" smtClean="0">
                <a:solidFill>
                  <a:prstClr val="black"/>
                </a:solidFill>
              </a:rPr>
              <a:pPr/>
              <a:t>13</a:t>
            </a:fld>
            <a:endParaRPr lang="zh-TW" altLang="en-US">
              <a:solidFill>
                <a:prstClr val="black"/>
              </a:solidFill>
            </a:endParaRPr>
          </a:p>
        </p:txBody>
      </p:sp>
    </p:spTree>
    <p:extLst>
      <p:ext uri="{BB962C8B-B14F-4D97-AF65-F5344CB8AC3E}">
        <p14:creationId xmlns:p14="http://schemas.microsoft.com/office/powerpoint/2010/main" val="218381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
          <p:cNvSpPr>
            <a:spLocks noGrp="1" noChangeArrowheads="1"/>
          </p:cNvSpPr>
          <p:nvPr>
            <p:ph type="sldNum" sz="quarter" idx="5"/>
          </p:nvPr>
        </p:nvSpPr>
        <p:spPr>
          <a:noFill/>
        </p:spPr>
        <p:txBody>
          <a:bodyPr/>
          <a:lstStyle/>
          <a:p>
            <a:fld id="{4C98C46C-18C7-4604-A88C-A9845F0FCBA8}" type="slidenum">
              <a:rPr lang="en-GB" altLang="zh-TW">
                <a:solidFill>
                  <a:prstClr val="black"/>
                </a:solidFill>
              </a:rPr>
              <a:pPr/>
              <a:t>14</a:t>
            </a:fld>
            <a:endParaRPr lang="en-GB" altLang="zh-TW">
              <a:solidFill>
                <a:prstClr val="black"/>
              </a:solidFill>
            </a:endParaRPr>
          </a:p>
        </p:txBody>
      </p:sp>
      <p:sp>
        <p:nvSpPr>
          <p:cNvPr id="52227" name="Text Box 1"/>
          <p:cNvSpPr>
            <a:spLocks noGrp="1" noRot="1" noChangeAspect="1" noChangeArrowheads="1" noTextEdit="1"/>
          </p:cNvSpPr>
          <p:nvPr>
            <p:ph type="sldImg"/>
          </p:nvPr>
        </p:nvSpPr>
        <p:spPr>
          <a:xfrm>
            <a:off x="1022350" y="782638"/>
            <a:ext cx="5208588" cy="3908425"/>
          </a:xfrm>
          <a:solidFill>
            <a:srgbClr val="FFFFFF"/>
          </a:solidFill>
          <a:ln/>
        </p:spPr>
      </p:sp>
      <p:sp>
        <p:nvSpPr>
          <p:cNvPr id="52228" name="Text Box 2"/>
          <p:cNvSpPr>
            <a:spLocks noGrp="1" noChangeArrowheads="1"/>
          </p:cNvSpPr>
          <p:nvPr>
            <p:ph type="body" idx="1"/>
          </p:nvPr>
        </p:nvSpPr>
        <p:spPr>
          <a:xfrm>
            <a:off x="966151" y="4952048"/>
            <a:ext cx="5318551" cy="4593527"/>
          </a:xfrm>
          <a:noFill/>
          <a:ln/>
        </p:spPr>
        <p:txBody>
          <a:bodyPr wrap="none" anchor="ctr"/>
          <a:lstStyle/>
          <a:p>
            <a:endParaRPr lang="zh-TW" altLang="zh-TW" smtClean="0">
              <a:latin typeface="Times New Roman" pitchFamily="-97" charset="0"/>
              <a:ea typeface="ＭＳ Ｐゴシック" pitchFamily="-97" charset="-128"/>
            </a:endParaRPr>
          </a:p>
        </p:txBody>
      </p:sp>
    </p:spTree>
    <p:extLst>
      <p:ext uri="{BB962C8B-B14F-4D97-AF65-F5344CB8AC3E}">
        <p14:creationId xmlns:p14="http://schemas.microsoft.com/office/powerpoint/2010/main" val="318269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B8B0C-B886-4AA3-93A7-974AA6FE9200}" type="slidenum">
              <a:rPr lang="en-US" altLang="zh-TW">
                <a:solidFill>
                  <a:prstClr val="black"/>
                </a:solidFill>
              </a:rPr>
              <a:pPr/>
              <a:t>15</a:t>
            </a:fld>
            <a:endParaRPr lang="en-US" altLang="zh-TW">
              <a:solidFill>
                <a:prstClr val="black"/>
              </a:solidFill>
            </a:endParaRPr>
          </a:p>
        </p:txBody>
      </p:sp>
      <p:sp>
        <p:nvSpPr>
          <p:cNvPr id="1291266" name="Rectangle 2"/>
          <p:cNvSpPr>
            <a:spLocks noGrp="1" noRot="1" noChangeAspect="1" noChangeArrowheads="1" noTextEdit="1"/>
          </p:cNvSpPr>
          <p:nvPr>
            <p:ph type="sldImg"/>
          </p:nvPr>
        </p:nvSpPr>
        <p:spPr>
          <a:xfrm>
            <a:off x="917575" y="746125"/>
            <a:ext cx="4962525" cy="3721100"/>
          </a:xfrm>
          <a:ln/>
        </p:spPr>
      </p:sp>
      <p:sp>
        <p:nvSpPr>
          <p:cNvPr id="1291267"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val="4221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B8B0C-B886-4AA3-93A7-974AA6FE9200}" type="slidenum">
              <a:rPr lang="en-US" altLang="zh-TW">
                <a:solidFill>
                  <a:prstClr val="black"/>
                </a:solidFill>
              </a:rPr>
              <a:pPr/>
              <a:t>16</a:t>
            </a:fld>
            <a:endParaRPr lang="en-US" altLang="zh-TW">
              <a:solidFill>
                <a:prstClr val="black"/>
              </a:solidFill>
            </a:endParaRPr>
          </a:p>
        </p:txBody>
      </p:sp>
      <p:sp>
        <p:nvSpPr>
          <p:cNvPr id="1291266" name="Rectangle 2"/>
          <p:cNvSpPr>
            <a:spLocks noGrp="1" noRot="1" noChangeAspect="1" noChangeArrowheads="1" noTextEdit="1"/>
          </p:cNvSpPr>
          <p:nvPr>
            <p:ph type="sldImg"/>
          </p:nvPr>
        </p:nvSpPr>
        <p:spPr>
          <a:xfrm>
            <a:off x="917575" y="746125"/>
            <a:ext cx="4962525" cy="3721100"/>
          </a:xfrm>
          <a:ln/>
        </p:spPr>
      </p:sp>
      <p:sp>
        <p:nvSpPr>
          <p:cNvPr id="1291267"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val="4221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6125"/>
            <a:ext cx="4962525" cy="3721100"/>
          </a:xfrm>
        </p:spPr>
      </p:sp>
      <p:sp>
        <p:nvSpPr>
          <p:cNvPr id="3" name="備忘稿版面配置區 2"/>
          <p:cNvSpPr>
            <a:spLocks noGrp="1"/>
          </p:cNvSpPr>
          <p:nvPr>
            <p:ph type="body" idx="1"/>
          </p:nvPr>
        </p:nvSpPr>
        <p:spPr/>
        <p:txBody>
          <a:bodyPr/>
          <a:lstStyle/>
          <a:p>
            <a:r>
              <a:rPr lang="zh-TW" altLang="en-US" dirty="0" smtClean="0"/>
              <a:t>接下來將介紹我們所使用的</a:t>
            </a:r>
            <a:r>
              <a:rPr lang="en-US" altLang="zh-TW" dirty="0" err="1" smtClean="0"/>
              <a:t>Hadoop</a:t>
            </a:r>
            <a:r>
              <a:rPr lang="zh-TW" altLang="en-US" dirty="0" smtClean="0"/>
              <a:t>雲端平台裡裡面幾個主要核心的元件</a:t>
            </a:r>
            <a:endParaRPr lang="en-US" altLang="zh-TW" dirty="0" smtClean="0"/>
          </a:p>
          <a:p>
            <a:r>
              <a:rPr lang="zh-TW" altLang="en-US" dirty="0" smtClean="0"/>
              <a:t>裡面包含 </a:t>
            </a:r>
            <a:r>
              <a:rPr lang="en-US" altLang="zh-TW" dirty="0" smtClean="0"/>
              <a:t>(HDFS</a:t>
            </a:r>
            <a:r>
              <a:rPr lang="zh-TW" altLang="en-US" dirty="0" smtClean="0"/>
              <a:t>全名</a:t>
            </a:r>
            <a:r>
              <a:rPr lang="en-US" altLang="zh-TW" dirty="0" smtClean="0"/>
              <a:t>)</a:t>
            </a:r>
            <a:r>
              <a:rPr lang="zh-TW" altLang="en-US" dirty="0" smtClean="0"/>
              <a:t> </a:t>
            </a:r>
            <a:r>
              <a:rPr lang="en-US" altLang="zh-TW" dirty="0" smtClean="0"/>
              <a:t>HDFS</a:t>
            </a:r>
            <a:r>
              <a:rPr lang="zh-TW" altLang="en-US" dirty="0" smtClean="0"/>
              <a:t>  </a:t>
            </a:r>
            <a:endParaRPr lang="en-US" altLang="zh-TW" dirty="0" smtClean="0"/>
          </a:p>
          <a:p>
            <a:r>
              <a:rPr lang="zh-TW" altLang="en-US" dirty="0" smtClean="0"/>
              <a:t>它為</a:t>
            </a:r>
            <a:r>
              <a:rPr lang="en-US" altLang="zh-TW" dirty="0" err="1" smtClean="0"/>
              <a:t>Hadoop</a:t>
            </a:r>
            <a:r>
              <a:rPr lang="zh-TW" altLang="en-US" dirty="0" smtClean="0"/>
              <a:t>裡的分散式檔案系統，用於儲存檔案</a:t>
            </a:r>
            <a:endParaRPr lang="en-US" altLang="zh-TW" dirty="0" smtClean="0"/>
          </a:p>
          <a:p>
            <a:r>
              <a:rPr lang="zh-TW" altLang="en-US" dirty="0" smtClean="0"/>
              <a:t>在來是</a:t>
            </a:r>
            <a:r>
              <a:rPr lang="en-US" altLang="zh-TW" dirty="0" err="1" smtClean="0"/>
              <a:t>Hbase</a:t>
            </a:r>
            <a:r>
              <a:rPr lang="en-US" altLang="zh-TW" dirty="0" smtClean="0"/>
              <a:t> </a:t>
            </a:r>
            <a:r>
              <a:rPr lang="zh-TW" altLang="en-US" dirty="0" smtClean="0"/>
              <a:t>，它為</a:t>
            </a:r>
            <a:r>
              <a:rPr lang="en-US" altLang="zh-TW" dirty="0" err="1" smtClean="0"/>
              <a:t>Hadoop</a:t>
            </a:r>
            <a:r>
              <a:rPr lang="zh-TW" altLang="en-US" dirty="0" smtClean="0"/>
              <a:t>的資料庫系統，</a:t>
            </a:r>
            <a:endParaRPr lang="en-US" altLang="zh-TW" dirty="0" smtClean="0"/>
          </a:p>
          <a:p>
            <a:r>
              <a:rPr lang="zh-TW" altLang="en-US" dirty="0" smtClean="0"/>
              <a:t>而它所儲存的資料皆會透過</a:t>
            </a:r>
            <a:r>
              <a:rPr lang="en-US" altLang="zh-TW" dirty="0" smtClean="0"/>
              <a:t>HDFS</a:t>
            </a:r>
            <a:r>
              <a:rPr lang="zh-TW" altLang="en-US" dirty="0" smtClean="0"/>
              <a:t>來進行儲存</a:t>
            </a:r>
            <a:endParaRPr lang="en-US" altLang="zh-TW" dirty="0" smtClean="0"/>
          </a:p>
          <a:p>
            <a:r>
              <a:rPr lang="zh-TW" altLang="en-US" dirty="0" smtClean="0"/>
              <a:t>再來是</a:t>
            </a:r>
            <a:r>
              <a:rPr lang="en-US" altLang="zh-TW" dirty="0" err="1" smtClean="0"/>
              <a:t>mapreduce</a:t>
            </a:r>
            <a:r>
              <a:rPr lang="en-US" altLang="zh-TW" dirty="0" smtClean="0"/>
              <a:t> </a:t>
            </a:r>
            <a:r>
              <a:rPr lang="zh-TW" altLang="en-US" dirty="0" smtClean="0"/>
              <a:t>它為</a:t>
            </a:r>
            <a:r>
              <a:rPr lang="en-US" altLang="zh-TW" dirty="0" err="1" smtClean="0"/>
              <a:t>Hadoop</a:t>
            </a:r>
            <a:r>
              <a:rPr lang="zh-TW" altLang="en-US" dirty="0" smtClean="0"/>
              <a:t>的平行運算元件</a:t>
            </a:r>
            <a:endParaRPr lang="en-US" altLang="zh-TW" dirty="0" smtClean="0"/>
          </a:p>
          <a:p>
            <a:r>
              <a:rPr lang="zh-TW" altLang="en-US" dirty="0" smtClean="0"/>
              <a:t>它可將處理過後的資料儲存至</a:t>
            </a:r>
            <a:r>
              <a:rPr lang="en-US" altLang="zh-TW" dirty="0" err="1" smtClean="0"/>
              <a:t>Hbase</a:t>
            </a:r>
            <a:endParaRPr lang="en-US" altLang="zh-TW" dirty="0" smtClean="0"/>
          </a:p>
          <a:p>
            <a:r>
              <a:rPr lang="zh-TW" altLang="en-US" dirty="0" smtClean="0"/>
              <a:t>再來就是雲端應用程式</a:t>
            </a:r>
            <a:endParaRPr lang="en-US" altLang="zh-TW" dirty="0" smtClean="0"/>
          </a:p>
          <a:p>
            <a:r>
              <a:rPr lang="zh-TW" altLang="en-US" dirty="0" smtClean="0"/>
              <a:t>它可提供開發者將設計好的軟體放置</a:t>
            </a:r>
            <a:r>
              <a:rPr lang="en-US" altLang="zh-TW" dirty="0" err="1" smtClean="0"/>
              <a:t>Hadoop</a:t>
            </a:r>
            <a:r>
              <a:rPr lang="zh-TW" altLang="en-US" dirty="0" smtClean="0"/>
              <a:t>上做執行</a:t>
            </a:r>
            <a:endParaRPr lang="en-US" altLang="zh-TW" dirty="0" smtClean="0"/>
          </a:p>
        </p:txBody>
      </p:sp>
      <p:sp>
        <p:nvSpPr>
          <p:cNvPr id="4" name="投影片編號版面配置區 3"/>
          <p:cNvSpPr>
            <a:spLocks noGrp="1"/>
          </p:cNvSpPr>
          <p:nvPr>
            <p:ph type="sldNum" sz="quarter" idx="10"/>
          </p:nvPr>
        </p:nvSpPr>
        <p:spPr/>
        <p:txBody>
          <a:bodyPr/>
          <a:lstStyle/>
          <a:p>
            <a:fld id="{D7340CC5-9BC0-4D10-887D-099807B89970}" type="slidenum">
              <a:rPr lang="zh-TW" altLang="en-US" smtClean="0">
                <a:solidFill>
                  <a:prstClr val="black"/>
                </a:solidFill>
              </a:rPr>
              <a:pPr/>
              <a:t>17</a:t>
            </a:fld>
            <a:endParaRPr lang="zh-TW" altLang="en-US">
              <a:solidFill>
                <a:prstClr val="black"/>
              </a:solidFill>
            </a:endParaRPr>
          </a:p>
        </p:txBody>
      </p:sp>
    </p:spTree>
    <p:extLst>
      <p:ext uri="{BB962C8B-B14F-4D97-AF65-F5344CB8AC3E}">
        <p14:creationId xmlns:p14="http://schemas.microsoft.com/office/powerpoint/2010/main" val="177206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6125"/>
            <a:ext cx="4962525" cy="3721100"/>
          </a:xfrm>
        </p:spPr>
      </p:sp>
      <p:sp>
        <p:nvSpPr>
          <p:cNvPr id="3" name="備忘稿版面配置區 2"/>
          <p:cNvSpPr>
            <a:spLocks noGrp="1"/>
          </p:cNvSpPr>
          <p:nvPr>
            <p:ph type="body" idx="1"/>
          </p:nvPr>
        </p:nvSpPr>
        <p:spPr/>
        <p:txBody>
          <a:bodyPr>
            <a:normAutofit/>
          </a:bodyPr>
          <a:lstStyle/>
          <a:p>
            <a:r>
              <a:rPr lang="zh-TW" altLang="en-US" dirty="0" smtClean="0"/>
              <a:t>網路的拓樸結構</a:t>
            </a:r>
            <a:endParaRPr lang="zh-TW" altLang="en-US" dirty="0"/>
          </a:p>
        </p:txBody>
      </p:sp>
      <p:sp>
        <p:nvSpPr>
          <p:cNvPr id="4" name="投影片編號版面配置區 3"/>
          <p:cNvSpPr>
            <a:spLocks noGrp="1"/>
          </p:cNvSpPr>
          <p:nvPr>
            <p:ph type="sldNum" sz="quarter" idx="10"/>
          </p:nvPr>
        </p:nvSpPr>
        <p:spPr/>
        <p:txBody>
          <a:bodyPr/>
          <a:lstStyle/>
          <a:p>
            <a:fld id="{DA4497B0-673C-4F4E-AFE4-40F826BDF1B9}" type="slidenum">
              <a:rPr lang="zh-TW" altLang="en-US" smtClean="0">
                <a:solidFill>
                  <a:prstClr val="black"/>
                </a:solidFill>
              </a:rPr>
              <a:pPr/>
              <a:t>19</a:t>
            </a:fld>
            <a:endParaRPr lang="zh-TW" altLang="en-US">
              <a:solidFill>
                <a:prstClr val="black"/>
              </a:solidFill>
            </a:endParaRPr>
          </a:p>
        </p:txBody>
      </p:sp>
    </p:spTree>
    <p:extLst>
      <p:ext uri="{BB962C8B-B14F-4D97-AF65-F5344CB8AC3E}">
        <p14:creationId xmlns:p14="http://schemas.microsoft.com/office/powerpoint/2010/main" val="315924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6125"/>
            <a:ext cx="4962525" cy="3721100"/>
          </a:xfrm>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Hadoop</a:t>
            </a:r>
            <a:r>
              <a:rPr lang="en-US" altLang="zh-TW" dirty="0" smtClean="0"/>
              <a:t> Distributed File System of PDF</a:t>
            </a:r>
            <a:r>
              <a:rPr lang="en-US" altLang="zh-TW" baseline="0" dirty="0" smtClean="0"/>
              <a:t> page2</a:t>
            </a:r>
            <a:r>
              <a:rPr lang="zh-TW" altLang="en-US" baseline="0" dirty="0" smtClean="0"/>
              <a:t> </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DA4497B0-673C-4F4E-AFE4-40F826BDF1B9}" type="slidenum">
              <a:rPr lang="zh-TW" altLang="en-US" smtClean="0">
                <a:solidFill>
                  <a:prstClr val="black"/>
                </a:solidFill>
              </a:rPr>
              <a:pPr/>
              <a:t>21</a:t>
            </a:fld>
            <a:endParaRPr lang="zh-TW" altLang="en-US">
              <a:solidFill>
                <a:prstClr val="black"/>
              </a:solidFill>
            </a:endParaRPr>
          </a:p>
        </p:txBody>
      </p:sp>
    </p:spTree>
    <p:extLst>
      <p:ext uri="{BB962C8B-B14F-4D97-AF65-F5344CB8AC3E}">
        <p14:creationId xmlns:p14="http://schemas.microsoft.com/office/powerpoint/2010/main" val="79521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r>
              <a:rPr lang="en-US" altLang="zh-TW" smtClean="0"/>
              <a:t>2012/7/23</a:t>
            </a:r>
            <a:endParaRPr lang="zh-TW" altLang="en-US"/>
          </a:p>
        </p:txBody>
      </p:sp>
      <p:sp>
        <p:nvSpPr>
          <p:cNvPr id="5" name="頁尾版面配置區 4"/>
          <p:cNvSpPr>
            <a:spLocks noGrp="1"/>
          </p:cNvSpPr>
          <p:nvPr>
            <p:ph type="ftr" sz="quarter" idx="11"/>
          </p:nvPr>
        </p:nvSpPr>
        <p:spPr/>
        <p:txBody>
          <a:bodyPr/>
          <a:lstStyle/>
          <a:p>
            <a:r>
              <a:rPr lang="en-US" altLang="zh-TW" smtClean="0"/>
              <a:t>Mobile Communication &amp; Broadband Network Lab</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en-US" altLang="zh-TW" smtClean="0"/>
              <a:t>2012/7/23</a:t>
            </a:r>
            <a:endParaRPr lang="zh-TW" altLang="en-US"/>
          </a:p>
        </p:txBody>
      </p:sp>
      <p:sp>
        <p:nvSpPr>
          <p:cNvPr id="5" name="頁尾版面配置區 4"/>
          <p:cNvSpPr>
            <a:spLocks noGrp="1"/>
          </p:cNvSpPr>
          <p:nvPr>
            <p:ph type="ftr" sz="quarter" idx="11"/>
          </p:nvPr>
        </p:nvSpPr>
        <p:spPr/>
        <p:txBody>
          <a:bodyPr/>
          <a:lstStyle/>
          <a:p>
            <a:r>
              <a:rPr lang="en-US" altLang="zh-TW" smtClean="0"/>
              <a:t>Mobile Communication &amp; Broadband Network Lab</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en-US" altLang="zh-TW" smtClean="0"/>
              <a:t>2012/7/23</a:t>
            </a:r>
            <a:endParaRPr lang="zh-TW" altLang="en-US"/>
          </a:p>
        </p:txBody>
      </p:sp>
      <p:sp>
        <p:nvSpPr>
          <p:cNvPr id="5" name="頁尾版面配置區 4"/>
          <p:cNvSpPr>
            <a:spLocks noGrp="1"/>
          </p:cNvSpPr>
          <p:nvPr>
            <p:ph type="ftr" sz="quarter" idx="11"/>
          </p:nvPr>
        </p:nvSpPr>
        <p:spPr/>
        <p:txBody>
          <a:bodyPr/>
          <a:lstStyle/>
          <a:p>
            <a:r>
              <a:rPr lang="en-US" altLang="zh-TW" smtClean="0"/>
              <a:t>Mobile Communication &amp; Broadband Network Lab</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bwMode="auto">
          <a:xfrm>
            <a:off x="6957646" y="64452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SzTx/>
              <a:buFontTx/>
              <a:buNone/>
              <a:defRPr smtClean="0">
                <a:latin typeface="Arial" charset="0"/>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08540339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89369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435" y="4406903"/>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76106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16574" y="1123950"/>
            <a:ext cx="3785088"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2340" y="1123950"/>
            <a:ext cx="3785089"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7854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136474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283272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914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435"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06767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en-US" altLang="zh-TW" smtClean="0"/>
              <a:t>2012/7/23</a:t>
            </a:r>
            <a:endParaRPr lang="zh-TW" altLang="en-US"/>
          </a:p>
        </p:txBody>
      </p:sp>
      <p:sp>
        <p:nvSpPr>
          <p:cNvPr id="5" name="頁尾版面配置區 4"/>
          <p:cNvSpPr>
            <a:spLocks noGrp="1"/>
          </p:cNvSpPr>
          <p:nvPr>
            <p:ph type="ftr" sz="quarter" idx="11"/>
          </p:nvPr>
        </p:nvSpPr>
        <p:spPr/>
        <p:txBody>
          <a:bodyPr/>
          <a:lstStyle/>
          <a:p>
            <a:r>
              <a:rPr lang="en-US" altLang="zh-TW" smtClean="0"/>
              <a:t>Mobile Communication &amp; Broadband Network Lab</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166"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905142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959758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9739" y="-26988"/>
            <a:ext cx="1992923" cy="64087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16574" y="-26988"/>
            <a:ext cx="5842488" cy="64087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71994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983275" y="-26987"/>
            <a:ext cx="7709388" cy="912813"/>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16574" y="1123950"/>
            <a:ext cx="3785088"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2340" y="1123950"/>
            <a:ext cx="3785089" cy="2552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2340" y="3829050"/>
            <a:ext cx="3785089" cy="2552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50414903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r>
              <a:rPr lang="en-US" altLang="zh-TW" smtClean="0"/>
              <a:t>2012/7/23</a:t>
            </a:r>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r>
              <a:rPr lang="en-US" altLang="zh-TW" smtClean="0"/>
              <a:t>Mobile Communication &amp; Broadband Network Lab</a:t>
            </a: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3571BDF-BF81-4734-998B-068F786389A2}"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DD20B9CF-1D47-4D8B-949D-35FADC8E1C74}" type="slidenum">
              <a:rPr lang="zh-TW" altLang="en-US"/>
              <a:pPr/>
              <a:t>‹#›</a:t>
            </a:fld>
            <a:endParaRPr lang="zh-TW" altLang="en-US"/>
          </a:p>
        </p:txBody>
      </p:sp>
    </p:spTree>
    <p:extLst>
      <p:ext uri="{BB962C8B-B14F-4D97-AF65-F5344CB8AC3E}">
        <p14:creationId xmlns:p14="http://schemas.microsoft.com/office/powerpoint/2010/main" val="2417428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42BF097-005E-4E39-AA09-C01B56CF954A}"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9BF03B93-470D-43B8-90AB-078B412FA802}" type="slidenum">
              <a:rPr lang="zh-TW" altLang="en-US"/>
              <a:pPr/>
              <a:t>‹#›</a:t>
            </a:fld>
            <a:endParaRPr lang="zh-TW" altLang="en-US"/>
          </a:p>
        </p:txBody>
      </p:sp>
    </p:spTree>
    <p:extLst>
      <p:ext uri="{BB962C8B-B14F-4D97-AF65-F5344CB8AC3E}">
        <p14:creationId xmlns:p14="http://schemas.microsoft.com/office/powerpoint/2010/main" val="564165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B2A238B-84E2-4FE9-84C0-E3CD112D1172}"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7AE29BD8-C714-4B2E-9FAD-A66BD176FF2F}" type="slidenum">
              <a:rPr lang="zh-TW" altLang="en-US"/>
              <a:pPr/>
              <a:t>‹#›</a:t>
            </a:fld>
            <a:endParaRPr lang="zh-TW" altLang="en-US"/>
          </a:p>
        </p:txBody>
      </p:sp>
    </p:spTree>
    <p:extLst>
      <p:ext uri="{BB962C8B-B14F-4D97-AF65-F5344CB8AC3E}">
        <p14:creationId xmlns:p14="http://schemas.microsoft.com/office/powerpoint/2010/main" val="941265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E55156EA-5690-4367-9117-9420707A49BF}"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fld id="{8D23D5D5-385F-4D18-9B30-986A0FA633FA}" type="slidenum">
              <a:rPr lang="zh-TW" altLang="en-US"/>
              <a:pPr/>
              <a:t>‹#›</a:t>
            </a:fld>
            <a:endParaRPr lang="zh-TW" altLang="en-US"/>
          </a:p>
        </p:txBody>
      </p:sp>
    </p:spTree>
    <p:extLst>
      <p:ext uri="{BB962C8B-B14F-4D97-AF65-F5344CB8AC3E}">
        <p14:creationId xmlns:p14="http://schemas.microsoft.com/office/powerpoint/2010/main" val="508775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812A673-941C-4653-9E9A-B1F691B35014}"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fld id="{264EDEA1-6835-44BC-BFD1-70304BD35DC0}" type="slidenum">
              <a:rPr lang="zh-TW" altLang="en-US"/>
              <a:pPr/>
              <a:t>‹#›</a:t>
            </a:fld>
            <a:endParaRPr lang="zh-TW" altLang="en-US"/>
          </a:p>
        </p:txBody>
      </p:sp>
    </p:spTree>
    <p:extLst>
      <p:ext uri="{BB962C8B-B14F-4D97-AF65-F5344CB8AC3E}">
        <p14:creationId xmlns:p14="http://schemas.microsoft.com/office/powerpoint/2010/main" val="183832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r>
              <a:rPr lang="en-US" altLang="zh-TW" smtClean="0"/>
              <a:t>2012/7/23</a:t>
            </a:r>
            <a:endParaRPr lang="zh-TW" altLang="en-US"/>
          </a:p>
        </p:txBody>
      </p:sp>
      <p:sp>
        <p:nvSpPr>
          <p:cNvPr id="5" name="頁尾版面配置區 4"/>
          <p:cNvSpPr>
            <a:spLocks noGrp="1"/>
          </p:cNvSpPr>
          <p:nvPr>
            <p:ph type="ftr" sz="quarter" idx="11"/>
          </p:nvPr>
        </p:nvSpPr>
        <p:spPr/>
        <p:txBody>
          <a:bodyPr/>
          <a:lstStyle/>
          <a:p>
            <a:r>
              <a:rPr lang="en-US" altLang="zh-TW" smtClean="0"/>
              <a:t>Mobile Communication &amp; Broadband Network Lab</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7A2615C-1390-4DD1-A833-26360460AD63}"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fld id="{91524E09-2A61-4032-AB10-41B021AC196C}" type="slidenum">
              <a:rPr lang="zh-TW" altLang="en-US"/>
              <a:pPr/>
              <a:t>‹#›</a:t>
            </a:fld>
            <a:endParaRPr lang="zh-TW" altLang="en-US"/>
          </a:p>
        </p:txBody>
      </p:sp>
    </p:spTree>
    <p:extLst>
      <p:ext uri="{BB962C8B-B14F-4D97-AF65-F5344CB8AC3E}">
        <p14:creationId xmlns:p14="http://schemas.microsoft.com/office/powerpoint/2010/main" val="3734836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33D4EB7-7D21-4B82-A446-41FDF452A899}"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fld id="{569DD080-4500-486A-B03D-F08EDFEBD81F}" type="slidenum">
              <a:rPr lang="zh-TW" altLang="en-US"/>
              <a:pPr/>
              <a:t>‹#›</a:t>
            </a:fld>
            <a:endParaRPr lang="zh-TW" altLang="en-US"/>
          </a:p>
        </p:txBody>
      </p:sp>
    </p:spTree>
    <p:extLst>
      <p:ext uri="{BB962C8B-B14F-4D97-AF65-F5344CB8AC3E}">
        <p14:creationId xmlns:p14="http://schemas.microsoft.com/office/powerpoint/2010/main" val="2912359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42AE2BB-4407-403C-89A5-7A976C286C7B}"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fld id="{0C72CE2C-3D3C-4B8B-B28C-A10DD6EA64AB}" type="slidenum">
              <a:rPr lang="zh-TW" altLang="en-US"/>
              <a:pPr/>
              <a:t>‹#›</a:t>
            </a:fld>
            <a:endParaRPr lang="zh-TW" altLang="en-US"/>
          </a:p>
        </p:txBody>
      </p:sp>
    </p:spTree>
    <p:extLst>
      <p:ext uri="{BB962C8B-B14F-4D97-AF65-F5344CB8AC3E}">
        <p14:creationId xmlns:p14="http://schemas.microsoft.com/office/powerpoint/2010/main" val="2904602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3E90375-6600-4497-84CE-0F464B116DF6}"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fld id="{89517D48-04EE-48EA-8DC8-4BBDF55F4EDA}" type="slidenum">
              <a:rPr lang="zh-TW" altLang="en-US"/>
              <a:pPr/>
              <a:t>‹#›</a:t>
            </a:fld>
            <a:endParaRPr lang="zh-TW" altLang="en-US"/>
          </a:p>
        </p:txBody>
      </p:sp>
    </p:spTree>
    <p:extLst>
      <p:ext uri="{BB962C8B-B14F-4D97-AF65-F5344CB8AC3E}">
        <p14:creationId xmlns:p14="http://schemas.microsoft.com/office/powerpoint/2010/main" val="182550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413A5C8-F2CB-42DA-B435-3D1E31596D12}"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9584A5D9-5498-4A16-B97E-CA72FAF65B87}" type="slidenum">
              <a:rPr lang="zh-TW" altLang="en-US"/>
              <a:pPr/>
              <a:t>‹#›</a:t>
            </a:fld>
            <a:endParaRPr lang="zh-TW" altLang="en-US"/>
          </a:p>
        </p:txBody>
      </p:sp>
    </p:spTree>
    <p:extLst>
      <p:ext uri="{BB962C8B-B14F-4D97-AF65-F5344CB8AC3E}">
        <p14:creationId xmlns:p14="http://schemas.microsoft.com/office/powerpoint/2010/main" val="1514762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2DCF6F5-11C2-46A8-8FDD-FF6675E5683E}"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C73BD2DE-D7E9-4433-8E6C-6D661E5B5732}" type="slidenum">
              <a:rPr lang="zh-TW" altLang="en-US"/>
              <a:pPr/>
              <a:t>‹#›</a:t>
            </a:fld>
            <a:endParaRPr lang="zh-TW" altLang="en-US"/>
          </a:p>
        </p:txBody>
      </p:sp>
    </p:spTree>
    <p:extLst>
      <p:ext uri="{BB962C8B-B14F-4D97-AF65-F5344CB8AC3E}">
        <p14:creationId xmlns:p14="http://schemas.microsoft.com/office/powerpoint/2010/main" val="4200521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C28B3DB-DDBD-4D34-A62A-FBAC2A515768}"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53567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71EEC6D-6051-4D4E-849F-E50B1F534876}"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97122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E05BA18-A6E2-4BC4-855A-AAE2DCD41AFC}"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53978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1331615-406F-434F-B7C3-27B159E39C7D}"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1793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r>
              <a:rPr lang="en-US" altLang="zh-TW" smtClean="0"/>
              <a:t>2012/7/23</a:t>
            </a:r>
            <a:endParaRPr lang="zh-TW" altLang="en-US"/>
          </a:p>
        </p:txBody>
      </p:sp>
      <p:sp>
        <p:nvSpPr>
          <p:cNvPr id="6" name="頁尾版面配置區 5"/>
          <p:cNvSpPr>
            <a:spLocks noGrp="1"/>
          </p:cNvSpPr>
          <p:nvPr>
            <p:ph type="ftr" sz="quarter" idx="11"/>
          </p:nvPr>
        </p:nvSpPr>
        <p:spPr/>
        <p:txBody>
          <a:bodyPr/>
          <a:lstStyle/>
          <a:p>
            <a:r>
              <a:rPr lang="en-US" altLang="zh-TW" smtClean="0"/>
              <a:t>Mobile Communication &amp; Broadband Network Lab</a:t>
            </a:r>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F765C65-9F71-4F21-803D-BD9A90C596CA}"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18973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BDE6C1A-7AF8-41D1-886D-650DA788009B}"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70393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CD3C70A-D185-4A0E-89B2-649024A16837}"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84936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A6CC14F-B060-496F-947D-FD89E4882E8E}"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46216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C440C67-D6DA-49E9-BA80-94DDCD110861}"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13720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884BE2-D0F4-464C-8E96-796CB3090A04}"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38139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E3A8C35-3BB3-4786-ACF5-8B345AAE83EE}"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72717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5A334C6-E260-4B69-B7A8-DA1918D64F4B}"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69342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A54B5A9-E85C-472A-8FC1-08CF17773FF3}"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53491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E5E94B4-1AB7-4608-AB4B-275FDF0238F2}"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3661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r>
              <a:rPr lang="en-US" altLang="zh-TW" smtClean="0"/>
              <a:t>2012/7/23</a:t>
            </a:r>
            <a:endParaRPr lang="zh-TW" altLang="en-US"/>
          </a:p>
        </p:txBody>
      </p:sp>
      <p:sp>
        <p:nvSpPr>
          <p:cNvPr id="8" name="頁尾版面配置區 7"/>
          <p:cNvSpPr>
            <a:spLocks noGrp="1"/>
          </p:cNvSpPr>
          <p:nvPr>
            <p:ph type="ftr" sz="quarter" idx="11"/>
          </p:nvPr>
        </p:nvSpPr>
        <p:spPr/>
        <p:txBody>
          <a:bodyPr/>
          <a:lstStyle/>
          <a:p>
            <a:r>
              <a:rPr lang="en-US" altLang="zh-TW" smtClean="0"/>
              <a:t>Mobile Communication &amp; Broadband Network Lab</a:t>
            </a:r>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E040473-E4B9-4C99-AB03-E5FAF7FAE40F}"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415267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98554E8-F489-4B12-9B1F-70DFBAB3F0F5}"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83883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12853B6-2631-4E17-A9AB-E70A27960445}"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46157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889AB6-0730-4CB3-BF51-95437083F0EC}"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564925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44990E9-206C-4C3D-A319-A1D6C317E088}"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58603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221A738-09CB-4377-9A8C-20EE1828609E}"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68634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DC7DCD5-54E1-4271-8A27-44438A863FE3}"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51466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30B1A17-A097-4D19-A780-807BCA001C63}"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5132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r>
              <a:rPr lang="en-US" altLang="zh-TW" smtClean="0"/>
              <a:t>2012/7/23</a:t>
            </a:r>
            <a:endParaRPr lang="zh-TW" altLang="en-US"/>
          </a:p>
        </p:txBody>
      </p:sp>
      <p:sp>
        <p:nvSpPr>
          <p:cNvPr id="4" name="頁尾版面配置區 3"/>
          <p:cNvSpPr>
            <a:spLocks noGrp="1"/>
          </p:cNvSpPr>
          <p:nvPr>
            <p:ph type="ftr" sz="quarter" idx="11"/>
          </p:nvPr>
        </p:nvSpPr>
        <p:spPr/>
        <p:txBody>
          <a:bodyPr/>
          <a:lstStyle/>
          <a:p>
            <a:r>
              <a:rPr lang="en-US" altLang="zh-TW" smtClean="0"/>
              <a:t>Mobile Communication &amp; Broadband Network Lab</a:t>
            </a:r>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r>
              <a:rPr lang="en-US" altLang="zh-TW" smtClean="0"/>
              <a:t>2012/7/23</a:t>
            </a:r>
            <a:endParaRPr lang="zh-TW" altLang="en-US"/>
          </a:p>
        </p:txBody>
      </p:sp>
      <p:sp>
        <p:nvSpPr>
          <p:cNvPr id="3" name="頁尾版面配置區 2"/>
          <p:cNvSpPr>
            <a:spLocks noGrp="1"/>
          </p:cNvSpPr>
          <p:nvPr>
            <p:ph type="ftr" sz="quarter" idx="11"/>
          </p:nvPr>
        </p:nvSpPr>
        <p:spPr/>
        <p:txBody>
          <a:bodyPr/>
          <a:lstStyle/>
          <a:p>
            <a:r>
              <a:rPr lang="en-US" altLang="zh-TW" smtClean="0"/>
              <a:t>Mobile Communication &amp; Broadband Network Lab</a:t>
            </a:r>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en-US" altLang="zh-TW" smtClean="0"/>
              <a:t>2012/7/23</a:t>
            </a:r>
            <a:endParaRPr lang="zh-TW" altLang="en-US"/>
          </a:p>
        </p:txBody>
      </p:sp>
      <p:sp>
        <p:nvSpPr>
          <p:cNvPr id="6" name="頁尾版面配置區 5"/>
          <p:cNvSpPr>
            <a:spLocks noGrp="1"/>
          </p:cNvSpPr>
          <p:nvPr>
            <p:ph type="ftr" sz="quarter" idx="11"/>
          </p:nvPr>
        </p:nvSpPr>
        <p:spPr/>
        <p:txBody>
          <a:bodyPr/>
          <a:lstStyle/>
          <a:p>
            <a:r>
              <a:rPr lang="en-US" altLang="zh-TW" smtClean="0"/>
              <a:t>Mobile Communication &amp; Broadband Network Lab</a:t>
            </a:r>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en-US" altLang="zh-TW" smtClean="0"/>
              <a:t>2012/7/23</a:t>
            </a:r>
            <a:endParaRPr lang="zh-TW" altLang="en-US"/>
          </a:p>
        </p:txBody>
      </p:sp>
      <p:sp>
        <p:nvSpPr>
          <p:cNvPr id="6" name="頁尾版面配置區 5"/>
          <p:cNvSpPr>
            <a:spLocks noGrp="1"/>
          </p:cNvSpPr>
          <p:nvPr>
            <p:ph type="ftr" sz="quarter" idx="11"/>
          </p:nvPr>
        </p:nvSpPr>
        <p:spPr/>
        <p:txBody>
          <a:bodyPr/>
          <a:lstStyle/>
          <a:p>
            <a:r>
              <a:rPr lang="en-US" altLang="zh-TW" smtClean="0"/>
              <a:t>Mobile Communication &amp; Broadband Network Lab</a:t>
            </a:r>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smtClean="0"/>
              <a:t>2012/7/23</a:t>
            </a: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smtClean="0"/>
              <a:t>Mobile Communication &amp; Broadband Network Lab</a:t>
            </a: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ChangeArrowheads="1"/>
          </p:cNvSpPr>
          <p:nvPr/>
        </p:nvSpPr>
        <p:spPr bwMode="auto">
          <a:xfrm>
            <a:off x="184639" y="836614"/>
            <a:ext cx="8667750" cy="5672137"/>
          </a:xfrm>
          <a:prstGeom prst="rect">
            <a:avLst/>
          </a:prstGeom>
          <a:noFill/>
          <a:ln w="12700" cap="rnd">
            <a:solidFill>
              <a:srgbClr val="3366FF"/>
            </a:solidFill>
            <a:prstDash val="sysDot"/>
            <a:miter lim="800000"/>
            <a:headEnd/>
            <a:tailEnd/>
          </a:ln>
          <a:effectLst>
            <a:outerShdw dist="107763" dir="2700000" algn="ctr" rotWithShape="0">
              <a:schemeClr val="bg2"/>
            </a:outerShdw>
          </a:effectLst>
        </p:spPr>
        <p:txBody>
          <a:bodyPr wrap="none" anchor="ctr"/>
          <a:lstStyle/>
          <a:p>
            <a:pPr marL="685800" indent="-228600" algn="ctr">
              <a:spcBef>
                <a:spcPct val="30000"/>
              </a:spcBef>
              <a:defRPr/>
            </a:pPr>
            <a:endParaRPr lang="zh-TW" altLang="zh-TW">
              <a:ea typeface="新細明體" pitchFamily="18" charset="-120"/>
            </a:endParaRPr>
          </a:p>
        </p:txBody>
      </p:sp>
      <p:sp>
        <p:nvSpPr>
          <p:cNvPr id="1031" name="Rectangle 7"/>
          <p:cNvSpPr>
            <a:spLocks noChangeArrowheads="1"/>
          </p:cNvSpPr>
          <p:nvPr/>
        </p:nvSpPr>
        <p:spPr bwMode="auto">
          <a:xfrm>
            <a:off x="8582758" y="6381750"/>
            <a:ext cx="397119" cy="277641"/>
          </a:xfrm>
          <a:prstGeom prst="rect">
            <a:avLst/>
          </a:prstGeom>
          <a:gradFill rotWithShape="1">
            <a:gsLst>
              <a:gs pos="0">
                <a:schemeClr val="accent1"/>
              </a:gs>
              <a:gs pos="100000">
                <a:schemeClr val="accent1">
                  <a:gamma/>
                  <a:shade val="73725"/>
                  <a:invGamma/>
                </a:schemeClr>
              </a:gs>
            </a:gsLst>
            <a:path path="shape">
              <a:fillToRect l="50000" t="50000" r="50000" b="50000"/>
            </a:path>
          </a:gradFill>
          <a:ln w="9525">
            <a:noFill/>
            <a:miter lim="800000"/>
            <a:headEnd/>
            <a:tailEnd/>
          </a:ln>
          <a:effectLst>
            <a:outerShdw dist="63500" dir="3187806" algn="ctr" rotWithShape="0">
              <a:schemeClr val="bg2"/>
            </a:outerShdw>
          </a:effectLst>
        </p:spPr>
        <p:txBody>
          <a:bodyPr lIns="92075" tIns="46038" rIns="92075" bIns="46038">
            <a:spAutoFit/>
          </a:bodyPr>
          <a:lstStyle/>
          <a:p>
            <a:pPr algn="ctr" defTabSz="762000">
              <a:lnSpc>
                <a:spcPct val="100000"/>
              </a:lnSpc>
              <a:spcBef>
                <a:spcPct val="0"/>
              </a:spcBef>
              <a:buSzTx/>
              <a:buFontTx/>
              <a:buNone/>
              <a:defRPr/>
            </a:pPr>
            <a:fld id="{41FFE317-3269-4209-89F8-4C81F43AE49B}" type="slidenum">
              <a:rPr kumimoji="0" lang="en-US" altLang="zh-TW" sz="1200">
                <a:ea typeface="新細明體" pitchFamily="18" charset="-120"/>
              </a:rPr>
              <a:pPr algn="ctr" defTabSz="762000">
                <a:lnSpc>
                  <a:spcPct val="100000"/>
                </a:lnSpc>
                <a:spcBef>
                  <a:spcPct val="0"/>
                </a:spcBef>
                <a:buSzTx/>
                <a:buFontTx/>
                <a:buNone/>
                <a:defRPr/>
              </a:pPr>
              <a:t>‹#›</a:t>
            </a:fld>
            <a:endParaRPr lang="en-US" altLang="zh-TW" sz="1200" b="1" i="1">
              <a:ea typeface="新細明體" pitchFamily="18" charset="-120"/>
            </a:endParaRPr>
          </a:p>
        </p:txBody>
      </p:sp>
      <p:sp>
        <p:nvSpPr>
          <p:cNvPr id="1033" name="Rectangle 9"/>
          <p:cNvSpPr>
            <a:spLocks noChangeArrowheads="1"/>
          </p:cNvSpPr>
          <p:nvPr/>
        </p:nvSpPr>
        <p:spPr bwMode="ltGray">
          <a:xfrm>
            <a:off x="342901" y="84138"/>
            <a:ext cx="438150" cy="474662"/>
          </a:xfrm>
          <a:prstGeom prst="rect">
            <a:avLst/>
          </a:prstGeom>
          <a:solidFill>
            <a:srgbClr val="990099"/>
          </a:solidFill>
          <a:ln w="9525">
            <a:noFill/>
            <a:miter lim="800000"/>
            <a:headEnd/>
            <a:tailEnd/>
          </a:ln>
          <a:effectLst/>
        </p:spPr>
        <p:txBody>
          <a:bodyPr wrap="none" anchor="ctr"/>
          <a:lstStyle/>
          <a:p>
            <a:pPr algn="ctr" eaLnBrk="1" hangingPunct="1">
              <a:lnSpc>
                <a:spcPct val="100000"/>
              </a:lnSpc>
              <a:spcBef>
                <a:spcPct val="0"/>
              </a:spcBef>
              <a:buSzTx/>
              <a:buFontTx/>
              <a:buNone/>
              <a:defRPr/>
            </a:pPr>
            <a:endParaRPr lang="zh-TW" altLang="zh-TW" sz="2400">
              <a:latin typeface="Tahoma" pitchFamily="34" charset="0"/>
              <a:ea typeface="新細明體" pitchFamily="18" charset="-120"/>
            </a:endParaRPr>
          </a:p>
        </p:txBody>
      </p:sp>
      <p:sp>
        <p:nvSpPr>
          <p:cNvPr id="1034" name="Rectangle 10"/>
          <p:cNvSpPr>
            <a:spLocks noChangeArrowheads="1"/>
          </p:cNvSpPr>
          <p:nvPr/>
        </p:nvSpPr>
        <p:spPr bwMode="ltGray">
          <a:xfrm>
            <a:off x="641839" y="84138"/>
            <a:ext cx="328246" cy="474662"/>
          </a:xfrm>
          <a:prstGeom prst="rect">
            <a:avLst/>
          </a:prstGeom>
          <a:gradFill rotWithShape="0">
            <a:gsLst>
              <a:gs pos="0">
                <a:srgbClr val="990099"/>
              </a:gs>
              <a:gs pos="100000">
                <a:schemeClr val="bg1"/>
              </a:gs>
            </a:gsLst>
            <a:lin ang="0" scaled="1"/>
          </a:gradFill>
          <a:ln w="9525">
            <a:noFill/>
            <a:miter lim="800000"/>
            <a:headEnd/>
            <a:tailEnd/>
          </a:ln>
          <a:effectLst/>
        </p:spPr>
        <p:txBody>
          <a:bodyPr wrap="none" anchor="ctr"/>
          <a:lstStyle/>
          <a:p>
            <a:pPr algn="ctr" eaLnBrk="1" hangingPunct="1">
              <a:lnSpc>
                <a:spcPct val="100000"/>
              </a:lnSpc>
              <a:spcBef>
                <a:spcPct val="0"/>
              </a:spcBef>
              <a:buSzTx/>
              <a:buFontTx/>
              <a:buNone/>
              <a:defRPr/>
            </a:pPr>
            <a:endParaRPr lang="zh-TW" altLang="zh-TW" sz="2400">
              <a:latin typeface="Tahoma" pitchFamily="34" charset="0"/>
              <a:ea typeface="新細明體" pitchFamily="18" charset="-120"/>
            </a:endParaRPr>
          </a:p>
        </p:txBody>
      </p:sp>
      <p:sp>
        <p:nvSpPr>
          <p:cNvPr id="1035" name="Rectangle 11"/>
          <p:cNvSpPr>
            <a:spLocks noChangeArrowheads="1"/>
          </p:cNvSpPr>
          <p:nvPr/>
        </p:nvSpPr>
        <p:spPr bwMode="ltGray">
          <a:xfrm>
            <a:off x="467458" y="506413"/>
            <a:ext cx="420565" cy="474662"/>
          </a:xfrm>
          <a:prstGeom prst="rect">
            <a:avLst/>
          </a:prstGeom>
          <a:solidFill>
            <a:srgbClr val="0000CC"/>
          </a:solidFill>
          <a:ln w="9525">
            <a:noFill/>
            <a:miter lim="800000"/>
            <a:headEnd/>
            <a:tailEnd/>
          </a:ln>
          <a:effectLst/>
        </p:spPr>
        <p:txBody>
          <a:bodyPr wrap="none" anchor="ctr"/>
          <a:lstStyle/>
          <a:p>
            <a:pPr algn="ctr" eaLnBrk="1" hangingPunct="1">
              <a:lnSpc>
                <a:spcPct val="100000"/>
              </a:lnSpc>
              <a:spcBef>
                <a:spcPct val="0"/>
              </a:spcBef>
              <a:buSzTx/>
              <a:buFontTx/>
              <a:buNone/>
              <a:defRPr/>
            </a:pPr>
            <a:endParaRPr lang="zh-TW" altLang="zh-TW" sz="2400">
              <a:latin typeface="Tahoma" pitchFamily="34" charset="0"/>
              <a:ea typeface="新細明體" pitchFamily="18" charset="-120"/>
            </a:endParaRPr>
          </a:p>
        </p:txBody>
      </p:sp>
      <p:sp>
        <p:nvSpPr>
          <p:cNvPr id="1036" name="Rectangle 12"/>
          <p:cNvSpPr>
            <a:spLocks noChangeArrowheads="1"/>
          </p:cNvSpPr>
          <p:nvPr/>
        </p:nvSpPr>
        <p:spPr bwMode="ltGray">
          <a:xfrm>
            <a:off x="709247" y="506413"/>
            <a:ext cx="367812" cy="474662"/>
          </a:xfrm>
          <a:prstGeom prst="rect">
            <a:avLst/>
          </a:prstGeom>
          <a:gradFill rotWithShape="0">
            <a:gsLst>
              <a:gs pos="0">
                <a:srgbClr val="0000CC"/>
              </a:gs>
              <a:gs pos="100000">
                <a:schemeClr val="bg1"/>
              </a:gs>
            </a:gsLst>
            <a:lin ang="0" scaled="1"/>
          </a:gradFill>
          <a:ln w="9525">
            <a:noFill/>
            <a:miter lim="800000"/>
            <a:headEnd/>
            <a:tailEnd/>
          </a:ln>
          <a:effectLst/>
        </p:spPr>
        <p:txBody>
          <a:bodyPr wrap="none" anchor="ctr"/>
          <a:lstStyle/>
          <a:p>
            <a:pPr algn="ctr" eaLnBrk="1" hangingPunct="1">
              <a:lnSpc>
                <a:spcPct val="100000"/>
              </a:lnSpc>
              <a:spcBef>
                <a:spcPct val="0"/>
              </a:spcBef>
              <a:buSzTx/>
              <a:buFontTx/>
              <a:buNone/>
              <a:defRPr/>
            </a:pPr>
            <a:endParaRPr lang="zh-TW" altLang="zh-TW" sz="2400">
              <a:latin typeface="Tahoma" pitchFamily="34" charset="0"/>
              <a:ea typeface="新細明體" pitchFamily="18" charset="-120"/>
            </a:endParaRPr>
          </a:p>
        </p:txBody>
      </p:sp>
      <p:sp>
        <p:nvSpPr>
          <p:cNvPr id="1037" name="Rectangle 13"/>
          <p:cNvSpPr>
            <a:spLocks noChangeArrowheads="1"/>
          </p:cNvSpPr>
          <p:nvPr/>
        </p:nvSpPr>
        <p:spPr bwMode="ltGray">
          <a:xfrm>
            <a:off x="52754" y="433389"/>
            <a:ext cx="559777"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lnSpc>
                <a:spcPct val="100000"/>
              </a:lnSpc>
              <a:spcBef>
                <a:spcPct val="0"/>
              </a:spcBef>
              <a:buSzTx/>
              <a:buFontTx/>
              <a:buNone/>
              <a:defRPr/>
            </a:pPr>
            <a:endParaRPr lang="zh-TW" altLang="zh-TW" sz="2400">
              <a:latin typeface="Tahoma" pitchFamily="34" charset="0"/>
              <a:ea typeface="新細明體" pitchFamily="18" charset="-120"/>
            </a:endParaRPr>
          </a:p>
        </p:txBody>
      </p:sp>
      <p:sp>
        <p:nvSpPr>
          <p:cNvPr id="2" name="Rectangle 30"/>
          <p:cNvSpPr>
            <a:spLocks noGrp="1" noChangeArrowheads="1"/>
          </p:cNvSpPr>
          <p:nvPr>
            <p:ph type="title"/>
          </p:nvPr>
        </p:nvSpPr>
        <p:spPr bwMode="auto">
          <a:xfrm>
            <a:off x="983274" y="-26987"/>
            <a:ext cx="770938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按一下以編輯標題字樣式</a:t>
            </a:r>
          </a:p>
        </p:txBody>
      </p:sp>
      <p:sp>
        <p:nvSpPr>
          <p:cNvPr id="3" name="Rectangle 31"/>
          <p:cNvSpPr>
            <a:spLocks noGrp="1" noChangeArrowheads="1"/>
          </p:cNvSpPr>
          <p:nvPr>
            <p:ph type="body" idx="1"/>
          </p:nvPr>
        </p:nvSpPr>
        <p:spPr bwMode="auto">
          <a:xfrm>
            <a:off x="716574" y="1123950"/>
            <a:ext cx="7710854"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		</a:t>
            </a:r>
          </a:p>
          <a:p>
            <a:pPr lvl="3"/>
            <a:r>
              <a:rPr lang="zh-TW" altLang="en-US" smtClean="0"/>
              <a:t>第四層</a:t>
            </a:r>
          </a:p>
          <a:p>
            <a:pPr lvl="4"/>
            <a:r>
              <a:rPr lang="zh-TW" altLang="en-US" smtClean="0"/>
              <a:t>第五層</a:t>
            </a:r>
          </a:p>
        </p:txBody>
      </p:sp>
      <p:pic>
        <p:nvPicPr>
          <p:cNvPr id="4" name="Picture 11" descr="圖片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66" y="-1588"/>
            <a:ext cx="9145465"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rtl="0" eaLnBrk="1" fontAlgn="base" hangingPunct="1">
        <a:lnSpc>
          <a:spcPct val="90000"/>
        </a:lnSpc>
        <a:spcBef>
          <a:spcPct val="0"/>
        </a:spcBef>
        <a:spcAft>
          <a:spcPct val="0"/>
        </a:spcAft>
        <a:defRPr kumimoji="1" sz="4400">
          <a:solidFill>
            <a:schemeClr val="tx2"/>
          </a:solidFill>
          <a:latin typeface="+mj-lt"/>
          <a:ea typeface="+mj-ea"/>
          <a:cs typeface="+mj-cs"/>
        </a:defRPr>
      </a:lvl1pPr>
      <a:lvl2pPr algn="ctr" rtl="0" eaLnBrk="1" fontAlgn="base" hangingPunct="1">
        <a:lnSpc>
          <a:spcPct val="90000"/>
        </a:lnSpc>
        <a:spcBef>
          <a:spcPct val="0"/>
        </a:spcBef>
        <a:spcAft>
          <a:spcPct val="0"/>
        </a:spcAft>
        <a:defRPr kumimoji="1" sz="4400">
          <a:solidFill>
            <a:schemeClr val="tx2"/>
          </a:solidFill>
          <a:latin typeface="Times New Roman" pitchFamily="18" charset="0"/>
          <a:ea typeface="標楷體" pitchFamily="65" charset="-120"/>
        </a:defRPr>
      </a:lvl2pPr>
      <a:lvl3pPr algn="ctr" rtl="0" eaLnBrk="1" fontAlgn="base" hangingPunct="1">
        <a:lnSpc>
          <a:spcPct val="90000"/>
        </a:lnSpc>
        <a:spcBef>
          <a:spcPct val="0"/>
        </a:spcBef>
        <a:spcAft>
          <a:spcPct val="0"/>
        </a:spcAft>
        <a:defRPr kumimoji="1" sz="4400">
          <a:solidFill>
            <a:schemeClr val="tx2"/>
          </a:solidFill>
          <a:latin typeface="Times New Roman" pitchFamily="18" charset="0"/>
          <a:ea typeface="標楷體" pitchFamily="65" charset="-120"/>
        </a:defRPr>
      </a:lvl3pPr>
      <a:lvl4pPr algn="ctr" rtl="0" eaLnBrk="1" fontAlgn="base" hangingPunct="1">
        <a:lnSpc>
          <a:spcPct val="90000"/>
        </a:lnSpc>
        <a:spcBef>
          <a:spcPct val="0"/>
        </a:spcBef>
        <a:spcAft>
          <a:spcPct val="0"/>
        </a:spcAft>
        <a:defRPr kumimoji="1" sz="4400">
          <a:solidFill>
            <a:schemeClr val="tx2"/>
          </a:solidFill>
          <a:latin typeface="Times New Roman" pitchFamily="18" charset="0"/>
          <a:ea typeface="標楷體" pitchFamily="65" charset="-120"/>
        </a:defRPr>
      </a:lvl4pPr>
      <a:lvl5pPr algn="ctr" rtl="0" eaLnBrk="1" fontAlgn="base" hangingPunct="1">
        <a:lnSpc>
          <a:spcPct val="90000"/>
        </a:lnSpc>
        <a:spcBef>
          <a:spcPct val="0"/>
        </a:spcBef>
        <a:spcAft>
          <a:spcPct val="0"/>
        </a:spcAft>
        <a:defRPr kumimoji="1" sz="4400">
          <a:solidFill>
            <a:schemeClr val="tx2"/>
          </a:solidFill>
          <a:latin typeface="Times New Roman" pitchFamily="18" charset="0"/>
          <a:ea typeface="標楷體" pitchFamily="65" charset="-120"/>
        </a:defRPr>
      </a:lvl5pPr>
      <a:lvl6pPr marL="457200" algn="ctr" rtl="0" eaLnBrk="1" fontAlgn="base" hangingPunct="1">
        <a:lnSpc>
          <a:spcPct val="90000"/>
        </a:lnSpc>
        <a:spcBef>
          <a:spcPct val="0"/>
        </a:spcBef>
        <a:spcAft>
          <a:spcPct val="0"/>
        </a:spcAft>
        <a:defRPr kumimoji="1" sz="4400">
          <a:solidFill>
            <a:schemeClr val="tx2"/>
          </a:solidFill>
          <a:latin typeface="Times New Roman" pitchFamily="18" charset="0"/>
          <a:ea typeface="標楷體" pitchFamily="65" charset="-120"/>
        </a:defRPr>
      </a:lvl6pPr>
      <a:lvl7pPr marL="914400" algn="ctr" rtl="0" eaLnBrk="1" fontAlgn="base" hangingPunct="1">
        <a:lnSpc>
          <a:spcPct val="90000"/>
        </a:lnSpc>
        <a:spcBef>
          <a:spcPct val="0"/>
        </a:spcBef>
        <a:spcAft>
          <a:spcPct val="0"/>
        </a:spcAft>
        <a:defRPr kumimoji="1" sz="4400">
          <a:solidFill>
            <a:schemeClr val="tx2"/>
          </a:solidFill>
          <a:latin typeface="Times New Roman" pitchFamily="18" charset="0"/>
          <a:ea typeface="標楷體" pitchFamily="65" charset="-120"/>
        </a:defRPr>
      </a:lvl7pPr>
      <a:lvl8pPr marL="1371600" algn="ctr" rtl="0" eaLnBrk="1" fontAlgn="base" hangingPunct="1">
        <a:lnSpc>
          <a:spcPct val="90000"/>
        </a:lnSpc>
        <a:spcBef>
          <a:spcPct val="0"/>
        </a:spcBef>
        <a:spcAft>
          <a:spcPct val="0"/>
        </a:spcAft>
        <a:defRPr kumimoji="1" sz="4400">
          <a:solidFill>
            <a:schemeClr val="tx2"/>
          </a:solidFill>
          <a:latin typeface="Times New Roman" pitchFamily="18" charset="0"/>
          <a:ea typeface="標楷體" pitchFamily="65" charset="-120"/>
        </a:defRPr>
      </a:lvl8pPr>
      <a:lvl9pPr marL="1828800" algn="ctr" rtl="0" eaLnBrk="1" fontAlgn="base" hangingPunct="1">
        <a:lnSpc>
          <a:spcPct val="90000"/>
        </a:lnSpc>
        <a:spcBef>
          <a:spcPct val="0"/>
        </a:spcBef>
        <a:spcAft>
          <a:spcPct val="0"/>
        </a:spcAft>
        <a:defRPr kumimoji="1" sz="4400">
          <a:solidFill>
            <a:schemeClr val="tx2"/>
          </a:solidFill>
          <a:latin typeface="Times New Roman" pitchFamily="18" charset="0"/>
          <a:ea typeface="標楷體" pitchFamily="65" charset="-120"/>
        </a:defRPr>
      </a:lvl9pPr>
    </p:titleStyle>
    <p:bodyStyle>
      <a:lvl1pPr marL="285750" indent="-285750" algn="l" rtl="0" eaLnBrk="1" fontAlgn="base" hangingPunct="1">
        <a:lnSpc>
          <a:spcPct val="90000"/>
        </a:lnSpc>
        <a:spcBef>
          <a:spcPct val="10000"/>
        </a:spcBef>
        <a:spcAft>
          <a:spcPct val="0"/>
        </a:spcAft>
        <a:buSzPct val="65000"/>
        <a:buFont typeface="Wingdings" pitchFamily="2" charset="2"/>
        <a:buChar char="l"/>
        <a:defRPr kumimoji="1" sz="2800">
          <a:solidFill>
            <a:schemeClr val="tx1"/>
          </a:solidFill>
          <a:latin typeface="+mn-lt"/>
          <a:ea typeface="+mn-ea"/>
          <a:cs typeface="+mn-cs"/>
        </a:defRPr>
      </a:lvl1pPr>
      <a:lvl2pPr marL="685800" indent="-228600" algn="l" rtl="0" eaLnBrk="1" fontAlgn="base" hangingPunct="1">
        <a:lnSpc>
          <a:spcPct val="90000"/>
        </a:lnSpc>
        <a:spcBef>
          <a:spcPct val="10000"/>
        </a:spcBef>
        <a:spcAft>
          <a:spcPct val="0"/>
        </a:spcAft>
        <a:buSzPct val="50000"/>
        <a:buFont typeface="Wingdings" pitchFamily="2" charset="2"/>
        <a:buChar char="u"/>
        <a:defRPr kumimoji="1" sz="2400">
          <a:solidFill>
            <a:schemeClr val="tx1"/>
          </a:solidFill>
          <a:latin typeface="+mn-lt"/>
          <a:ea typeface="+mn-ea"/>
        </a:defRPr>
      </a:lvl2pPr>
      <a:lvl3pPr marL="1143000" indent="-228600" algn="l" rtl="0" eaLnBrk="1" fontAlgn="base" hangingPunct="1">
        <a:lnSpc>
          <a:spcPct val="90000"/>
        </a:lnSpc>
        <a:spcBef>
          <a:spcPct val="10000"/>
        </a:spcBef>
        <a:spcAft>
          <a:spcPct val="0"/>
        </a:spcAft>
        <a:buSzPct val="70000"/>
        <a:buFont typeface="Wingdings" pitchFamily="2" charset="2"/>
        <a:buChar char="ü"/>
        <a:defRPr kumimoji="1" sz="2000">
          <a:solidFill>
            <a:schemeClr val="tx1"/>
          </a:solidFill>
          <a:latin typeface="+mn-lt"/>
          <a:ea typeface="+mn-ea"/>
        </a:defRPr>
      </a:lvl3pPr>
      <a:lvl4pPr marL="1543050" indent="-171450" algn="l" rtl="0" eaLnBrk="1" fontAlgn="base" hangingPunct="1">
        <a:lnSpc>
          <a:spcPct val="90000"/>
        </a:lnSpc>
        <a:spcBef>
          <a:spcPct val="10000"/>
        </a:spcBef>
        <a:spcAft>
          <a:spcPct val="0"/>
        </a:spcAft>
        <a:buSzPct val="100000"/>
        <a:buChar char="•"/>
        <a:defRPr kumimoji="1" sz="2000">
          <a:solidFill>
            <a:schemeClr val="tx1"/>
          </a:solidFill>
          <a:latin typeface="+mn-lt"/>
          <a:ea typeface="+mn-ea"/>
        </a:defRPr>
      </a:lvl4pPr>
      <a:lvl5pPr marL="2000250" indent="-171450" algn="l" rtl="0" eaLnBrk="1" fontAlgn="base" hangingPunct="1">
        <a:lnSpc>
          <a:spcPct val="90000"/>
        </a:lnSpc>
        <a:spcBef>
          <a:spcPct val="10000"/>
        </a:spcBef>
        <a:spcAft>
          <a:spcPct val="0"/>
        </a:spcAft>
        <a:buSzPct val="100000"/>
        <a:buChar char="–"/>
        <a:defRPr kumimoji="1" sz="1600">
          <a:solidFill>
            <a:schemeClr val="tx1"/>
          </a:solidFill>
          <a:latin typeface="+mn-lt"/>
          <a:ea typeface="+mn-ea"/>
        </a:defRPr>
      </a:lvl5pPr>
      <a:lvl6pPr marL="2457450" indent="-171450" algn="l" rtl="0" eaLnBrk="1" fontAlgn="base" hangingPunct="1">
        <a:lnSpc>
          <a:spcPct val="90000"/>
        </a:lnSpc>
        <a:spcBef>
          <a:spcPct val="10000"/>
        </a:spcBef>
        <a:spcAft>
          <a:spcPct val="0"/>
        </a:spcAft>
        <a:buSzPct val="100000"/>
        <a:buChar char="–"/>
        <a:defRPr kumimoji="1" sz="1600">
          <a:solidFill>
            <a:schemeClr val="tx1"/>
          </a:solidFill>
          <a:latin typeface="+mn-lt"/>
          <a:ea typeface="+mn-ea"/>
        </a:defRPr>
      </a:lvl6pPr>
      <a:lvl7pPr marL="2914650" indent="-171450" algn="l" rtl="0" eaLnBrk="1" fontAlgn="base" hangingPunct="1">
        <a:lnSpc>
          <a:spcPct val="90000"/>
        </a:lnSpc>
        <a:spcBef>
          <a:spcPct val="10000"/>
        </a:spcBef>
        <a:spcAft>
          <a:spcPct val="0"/>
        </a:spcAft>
        <a:buSzPct val="100000"/>
        <a:buChar char="–"/>
        <a:defRPr kumimoji="1" sz="1600">
          <a:solidFill>
            <a:schemeClr val="tx1"/>
          </a:solidFill>
          <a:latin typeface="+mn-lt"/>
          <a:ea typeface="+mn-ea"/>
        </a:defRPr>
      </a:lvl7pPr>
      <a:lvl8pPr marL="3371850" indent="-171450" algn="l" rtl="0" eaLnBrk="1" fontAlgn="base" hangingPunct="1">
        <a:lnSpc>
          <a:spcPct val="90000"/>
        </a:lnSpc>
        <a:spcBef>
          <a:spcPct val="10000"/>
        </a:spcBef>
        <a:spcAft>
          <a:spcPct val="0"/>
        </a:spcAft>
        <a:buSzPct val="100000"/>
        <a:buChar char="–"/>
        <a:defRPr kumimoji="1" sz="1600">
          <a:solidFill>
            <a:schemeClr val="tx1"/>
          </a:solidFill>
          <a:latin typeface="+mn-lt"/>
          <a:ea typeface="+mn-ea"/>
        </a:defRPr>
      </a:lvl8pPr>
      <a:lvl9pPr marL="3829050" indent="-171450" algn="l" rtl="0" eaLnBrk="1" fontAlgn="base" hangingPunct="1">
        <a:lnSpc>
          <a:spcPct val="90000"/>
        </a:lnSpc>
        <a:spcBef>
          <a:spcPct val="10000"/>
        </a:spcBef>
        <a:spcAft>
          <a:spcPct val="0"/>
        </a:spcAft>
        <a:buSzPct val="100000"/>
        <a:buChar char="–"/>
        <a:defRPr kumimoji="1" sz="16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E8F18D4B-DEBC-4F10-BD83-80F023BF809E}" type="datetime1">
              <a:rPr lang="zh-TW" altLang="en-US">
                <a:solidFill>
                  <a:prstClr val="black">
                    <a:tint val="75000"/>
                  </a:prstClr>
                </a:solidFill>
              </a:rPr>
              <a:pPr>
                <a:defRPr/>
              </a:pPr>
              <a:t>2013/12/19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ea typeface="微軟正黑體" panose="020B0604030504040204" pitchFamily="34" charset="-120"/>
              </a:defRPr>
            </a:lvl1pPr>
          </a:lstStyle>
          <a:p>
            <a:pPr fontAlgn="base">
              <a:spcBef>
                <a:spcPct val="0"/>
              </a:spcBef>
              <a:spcAft>
                <a:spcPct val="0"/>
              </a:spcAft>
            </a:pPr>
            <a:fld id="{CE91A57C-920A-4897-A645-4CE07B2250F6}" type="slidenum">
              <a:rPr lang="zh-TW" altLang="en-US" smtClean="0"/>
              <a:pPr fontAlgn="base">
                <a:spcBef>
                  <a:spcPct val="0"/>
                </a:spcBef>
                <a:spcAft>
                  <a:spcPct val="0"/>
                </a:spcAft>
              </a:pPr>
              <a:t>‹#›</a:t>
            </a:fld>
            <a:endParaRPr lang="zh-TW" altLang="en-US" smtClean="0"/>
          </a:p>
        </p:txBody>
      </p:sp>
    </p:spTree>
    <p:extLst>
      <p:ext uri="{BB962C8B-B14F-4D97-AF65-F5344CB8AC3E}">
        <p14:creationId xmlns:p14="http://schemas.microsoft.com/office/powerpoint/2010/main" val="41593677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anose="020B0604020202020204" pitchFamily="34" charset="0"/>
          <a:ea typeface="微軟正黑體" panose="020B0604030504040204" pitchFamily="34" charset="-120"/>
        </a:defRPr>
      </a:lvl2pPr>
      <a:lvl3pPr algn="ctr" rtl="0" fontAlgn="base">
        <a:spcBef>
          <a:spcPct val="0"/>
        </a:spcBef>
        <a:spcAft>
          <a:spcPct val="0"/>
        </a:spcAft>
        <a:defRPr sz="4400">
          <a:solidFill>
            <a:schemeClr val="tx1"/>
          </a:solidFill>
          <a:latin typeface="Arial" panose="020B0604020202020204" pitchFamily="34" charset="0"/>
          <a:ea typeface="微軟正黑體" panose="020B0604030504040204" pitchFamily="34" charset="-120"/>
        </a:defRPr>
      </a:lvl3pPr>
      <a:lvl4pPr algn="ctr" rtl="0" fontAlgn="base">
        <a:spcBef>
          <a:spcPct val="0"/>
        </a:spcBef>
        <a:spcAft>
          <a:spcPct val="0"/>
        </a:spcAft>
        <a:defRPr sz="4400">
          <a:solidFill>
            <a:schemeClr val="tx1"/>
          </a:solidFill>
          <a:latin typeface="Arial" panose="020B0604020202020204" pitchFamily="34" charset="0"/>
          <a:ea typeface="微軟正黑體" panose="020B0604030504040204" pitchFamily="34" charset="-120"/>
        </a:defRPr>
      </a:lvl4pPr>
      <a:lvl5pPr algn="ctr" rtl="0" fontAlgn="base">
        <a:spcBef>
          <a:spcPct val="0"/>
        </a:spcBef>
        <a:spcAft>
          <a:spcPct val="0"/>
        </a:spcAft>
        <a:defRPr sz="4400">
          <a:solidFill>
            <a:schemeClr val="tx1"/>
          </a:solidFill>
          <a:latin typeface="Arial" panose="020B0604020202020204" pitchFamily="34" charset="0"/>
          <a:ea typeface="微軟正黑體" panose="020B0604030504040204" pitchFamily="34" charset="-120"/>
        </a:defRPr>
      </a:lvl5pPr>
      <a:lvl6pPr marL="457200" algn="ctr" rtl="0" fontAlgn="base">
        <a:spcBef>
          <a:spcPct val="0"/>
        </a:spcBef>
        <a:spcAft>
          <a:spcPct val="0"/>
        </a:spcAft>
        <a:defRPr sz="4400">
          <a:solidFill>
            <a:schemeClr val="tx1"/>
          </a:solidFill>
          <a:latin typeface="Arial" panose="020B0604020202020204" pitchFamily="34" charset="0"/>
          <a:ea typeface="微軟正黑體" panose="020B0604030504040204" pitchFamily="34" charset="-120"/>
        </a:defRPr>
      </a:lvl6pPr>
      <a:lvl7pPr marL="914400" algn="ctr" rtl="0" fontAlgn="base">
        <a:spcBef>
          <a:spcPct val="0"/>
        </a:spcBef>
        <a:spcAft>
          <a:spcPct val="0"/>
        </a:spcAft>
        <a:defRPr sz="4400">
          <a:solidFill>
            <a:schemeClr val="tx1"/>
          </a:solidFill>
          <a:latin typeface="Arial" panose="020B0604020202020204" pitchFamily="34" charset="0"/>
          <a:ea typeface="微軟正黑體" panose="020B0604030504040204" pitchFamily="34" charset="-120"/>
        </a:defRPr>
      </a:lvl7pPr>
      <a:lvl8pPr marL="1371600" algn="ctr" rtl="0" fontAlgn="base">
        <a:spcBef>
          <a:spcPct val="0"/>
        </a:spcBef>
        <a:spcAft>
          <a:spcPct val="0"/>
        </a:spcAft>
        <a:defRPr sz="4400">
          <a:solidFill>
            <a:schemeClr val="tx1"/>
          </a:solidFill>
          <a:latin typeface="Arial" panose="020B0604020202020204" pitchFamily="34" charset="0"/>
          <a:ea typeface="微軟正黑體" panose="020B0604030504040204" pitchFamily="34" charset="-120"/>
        </a:defRPr>
      </a:lvl8pPr>
      <a:lvl9pPr marL="1828800" algn="ctr" rtl="0" fontAlgn="base">
        <a:spcBef>
          <a:spcPct val="0"/>
        </a:spcBef>
        <a:spcAft>
          <a:spcPct val="0"/>
        </a:spcAft>
        <a:defRPr sz="4400">
          <a:solidFill>
            <a:schemeClr val="tx1"/>
          </a:solidFill>
          <a:latin typeface="Arial" panose="020B0604020202020204" pitchFamily="34" charset="0"/>
          <a:ea typeface="微軟正黑體" panose="020B0604030504040204" pitchFamily="34" charset="-12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7B06F-44F9-46BD-B8E1-2523EA218F00}"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449643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8F05-0EC1-41F8-B251-4774E239CBA6}" type="datetime1">
              <a:rPr lang="zh-TW" altLang="en-US" smtClean="0">
                <a:solidFill>
                  <a:prstClr val="black">
                    <a:tint val="75000"/>
                  </a:prstClr>
                </a:solidFill>
              </a:rPr>
              <a:pPr/>
              <a:t>2013/12/19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5DBFA-EA48-4FA4-A457-5C0C2697D1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4940254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37.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oleObject" Target="file:///C:\Users\mblab\Desktop\&#32362;&#22294;1\Drawing\~&#38913;-1\&#22291;&#35282;&#30697;&#24418;" TargetMode="Externa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9.png"/><Relationship Id="rId2" Type="http://schemas.openxmlformats.org/officeDocument/2006/relationships/slideLayout" Target="../slideLayouts/slideLayout37.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oleObject" Target="file:///C:\Users\mblab\Desktop\&#32362;&#22294;1\Drawing\~&#38913;-1\&#22291;&#35282;&#30697;&#24418;" TargetMode="Externa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5.bin"/><Relationship Id="rId3" Type="http://schemas.openxmlformats.org/officeDocument/2006/relationships/notesSlide" Target="../notesSlides/notesSlide12.xml"/><Relationship Id="rId7" Type="http://schemas.openxmlformats.org/officeDocument/2006/relationships/oleObject" Target="../embeddings/oleObject2.bin"/><Relationship Id="rId12" Type="http://schemas.openxmlformats.org/officeDocument/2006/relationships/image" Target="../media/image35.emf"/><Relationship Id="rId2" Type="http://schemas.openxmlformats.org/officeDocument/2006/relationships/slideLayout" Target="../slideLayouts/slideLayout37.xml"/><Relationship Id="rId1" Type="http://schemas.openxmlformats.org/officeDocument/2006/relationships/vmlDrawing" Target="../drawings/vmlDrawing3.vml"/><Relationship Id="rId6" Type="http://schemas.openxmlformats.org/officeDocument/2006/relationships/image" Target="../media/image37.jpeg"/><Relationship Id="rId11" Type="http://schemas.openxmlformats.org/officeDocument/2006/relationships/oleObject" Target="../embeddings/oleObject4.bin"/><Relationship Id="rId5" Type="http://schemas.openxmlformats.org/officeDocument/2006/relationships/image" Target="../media/image32.emf"/><Relationship Id="rId10" Type="http://schemas.openxmlformats.org/officeDocument/2006/relationships/image" Target="../media/image34.emf"/><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3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7.xml"/><Relationship Id="rId1" Type="http://schemas.openxmlformats.org/officeDocument/2006/relationships/vmlDrawing" Target="../drawings/vmlDrawing4.vml"/><Relationship Id="rId5" Type="http://schemas.openxmlformats.org/officeDocument/2006/relationships/image" Target="../media/image40.emf"/><Relationship Id="rId4" Type="http://schemas.openxmlformats.org/officeDocument/2006/relationships/package" Target="../embeddings/Microsoft_Visio___111111.vsdx"/></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8.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xml"/><Relationship Id="rId1" Type="http://schemas.openxmlformats.org/officeDocument/2006/relationships/slideLayout" Target="../slideLayouts/slideLayout48.xml"/><Relationship Id="rId5" Type="http://schemas.openxmlformats.org/officeDocument/2006/relationships/image" Target="../media/image46.emf"/><Relationship Id="rId4" Type="http://schemas.openxmlformats.org/officeDocument/2006/relationships/image" Target="../media/image45.emf"/></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gif"/><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ropbox.com/featur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0" y="2123855"/>
            <a:ext cx="9144000" cy="1440159"/>
          </a:xfrm>
        </p:spPr>
        <p:txBody>
          <a:bodyPr anchor="b">
            <a:noAutofit/>
          </a:bodyPr>
          <a:lstStyle/>
          <a:p>
            <a:r>
              <a:rPr lang="en-US" altLang="zh-TW" sz="2900" dirty="0" smtClean="0">
                <a:solidFill>
                  <a:srgbClr val="FF0000"/>
                </a:solidFill>
              </a:rPr>
              <a:t>Key Technologies </a:t>
            </a:r>
            <a:r>
              <a:rPr lang="en-US" altLang="zh-TW" sz="2900" smtClean="0">
                <a:solidFill>
                  <a:srgbClr val="FF0000"/>
                </a:solidFill>
              </a:rPr>
              <a:t>in Cloud </a:t>
            </a:r>
            <a:r>
              <a:rPr lang="en-US" altLang="zh-TW" sz="2900" dirty="0" smtClean="0">
                <a:solidFill>
                  <a:srgbClr val="FF0000"/>
                </a:solidFill>
              </a:rPr>
              <a:t>Computing and </a:t>
            </a:r>
            <a:br>
              <a:rPr lang="en-US" altLang="zh-TW" sz="2900" dirty="0" smtClean="0">
                <a:solidFill>
                  <a:srgbClr val="FF0000"/>
                </a:solidFill>
              </a:rPr>
            </a:br>
            <a:r>
              <a:rPr lang="en-US" altLang="zh-TW" sz="2900" dirty="0" smtClean="0">
                <a:solidFill>
                  <a:srgbClr val="FF0000"/>
                </a:solidFill>
              </a:rPr>
              <a:t>Its Applications</a:t>
            </a:r>
            <a:r>
              <a:rPr lang="en-US" altLang="zh-TW" sz="2900" dirty="0" smtClean="0"/>
              <a:t/>
            </a:r>
            <a:br>
              <a:rPr lang="en-US" altLang="zh-TW" sz="2900" dirty="0" smtClean="0"/>
            </a:br>
            <a:r>
              <a:rPr lang="en-US" altLang="zh-TW" sz="3600" dirty="0" smtClean="0"/>
              <a:t/>
            </a:r>
            <a:br>
              <a:rPr lang="en-US" altLang="zh-TW" sz="3600" dirty="0" smtClean="0"/>
            </a:br>
            <a:endParaRPr lang="zh-TW" altLang="en-US" sz="2800" dirty="0"/>
          </a:p>
        </p:txBody>
      </p:sp>
      <p:sp>
        <p:nvSpPr>
          <p:cNvPr id="6" name="副標題 5"/>
          <p:cNvSpPr>
            <a:spLocks noGrp="1"/>
          </p:cNvSpPr>
          <p:nvPr>
            <p:ph type="subTitle" idx="1"/>
          </p:nvPr>
        </p:nvSpPr>
        <p:spPr>
          <a:xfrm>
            <a:off x="1196625" y="3293985"/>
            <a:ext cx="7155795" cy="2025225"/>
          </a:xfrm>
        </p:spPr>
        <p:txBody>
          <a:bodyPr anchor="ctr">
            <a:noAutofit/>
          </a:bodyPr>
          <a:lstStyle/>
          <a:p>
            <a:r>
              <a:rPr lang="en-US" altLang="zh-TW" sz="1800" dirty="0" smtClean="0">
                <a:solidFill>
                  <a:schemeClr val="tx2"/>
                </a:solidFill>
              </a:rPr>
              <a:t>Prof. </a:t>
            </a:r>
            <a:r>
              <a:rPr lang="en-US" altLang="zh-TW" sz="1800" dirty="0" err="1" smtClean="0">
                <a:solidFill>
                  <a:schemeClr val="tx2"/>
                </a:solidFill>
              </a:rPr>
              <a:t>Jenn</a:t>
            </a:r>
            <a:r>
              <a:rPr lang="en-US" altLang="zh-TW" sz="1800" dirty="0" smtClean="0">
                <a:solidFill>
                  <a:schemeClr val="tx2"/>
                </a:solidFill>
              </a:rPr>
              <a:t>-Wei Lin</a:t>
            </a:r>
          </a:p>
          <a:p>
            <a:r>
              <a:rPr lang="en-US" altLang="zh-TW" sz="1800" dirty="0" smtClean="0">
                <a:solidFill>
                  <a:schemeClr val="tx2"/>
                </a:solidFill>
              </a:rPr>
              <a:t>Department of Computer Science and Information Engineering</a:t>
            </a:r>
          </a:p>
          <a:p>
            <a:r>
              <a:rPr lang="en-US" altLang="zh-TW" sz="1800" dirty="0" smtClean="0">
                <a:solidFill>
                  <a:schemeClr val="tx2"/>
                </a:solidFill>
              </a:rPr>
              <a:t>Fu Jen Catholic University, Taiwan (R.O.C</a:t>
            </a:r>
            <a:r>
              <a:rPr lang="en-US" altLang="zh-TW" sz="1600" dirty="0" smtClean="0">
                <a:solidFill>
                  <a:schemeClr val="tx2"/>
                </a:solidFill>
              </a:rPr>
              <a:t>.)</a:t>
            </a:r>
            <a:endParaRPr lang="en-US" altLang="zh-TW" sz="1600" dirty="0">
              <a:solidFill>
                <a:schemeClr val="tx2"/>
              </a:solidFill>
            </a:endParaRPr>
          </a:p>
        </p:txBody>
      </p:sp>
      <p:sp>
        <p:nvSpPr>
          <p:cNvPr id="4" name="投影片編號版面配置區 3"/>
          <p:cNvSpPr>
            <a:spLocks noGrp="1"/>
          </p:cNvSpPr>
          <p:nvPr>
            <p:ph type="sldNum" sz="quarter" idx="12"/>
          </p:nvPr>
        </p:nvSpPr>
        <p:spPr/>
        <p:txBody>
          <a:bodyPr/>
          <a:lstStyle/>
          <a:p>
            <a:pPr algn="r"/>
            <a:fld id="{73DA0BB7-265A-403C-9275-D587AB510EDC}" type="slidenum">
              <a:rPr lang="zh-TW" altLang="en-US" smtClean="0"/>
              <a:pPr algn="r"/>
              <a:t>1</a:t>
            </a:fld>
            <a:endParaRPr lang="zh-TW" altLang="en-US" dirty="0"/>
          </a:p>
        </p:txBody>
      </p:sp>
    </p:spTree>
    <p:extLst>
      <p:ext uri="{BB962C8B-B14F-4D97-AF65-F5344CB8AC3E}">
        <p14:creationId xmlns:p14="http://schemas.microsoft.com/office/powerpoint/2010/main" val="2902594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Google Docs</a:t>
            </a:r>
            <a:r>
              <a:rPr lang="zh-TW" altLang="en-US" dirty="0"/>
              <a:t>表單</a:t>
            </a:r>
          </a:p>
        </p:txBody>
      </p:sp>
      <p:sp>
        <p:nvSpPr>
          <p:cNvPr id="3" name="內容版面配置區 2"/>
          <p:cNvSpPr>
            <a:spLocks noGrp="1"/>
          </p:cNvSpPr>
          <p:nvPr>
            <p:ph idx="1"/>
          </p:nvPr>
        </p:nvSpPr>
        <p:spPr/>
        <p:txBody>
          <a:bodyPr/>
          <a:lstStyle/>
          <a:p>
            <a:pPr marL="0" indent="0">
              <a:buNone/>
            </a:pPr>
            <a:endParaRPr lang="zh-TW"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1358770"/>
            <a:ext cx="6481610" cy="454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0" y="1538790"/>
            <a:ext cx="741997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05" y="1808820"/>
            <a:ext cx="7296839" cy="449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4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1+#ppt_w/2"/>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additive="base">
                                        <p:cTn id="13" dur="500" fill="hold"/>
                                        <p:tgtEl>
                                          <p:spTgt spid="2055"/>
                                        </p:tgtEl>
                                        <p:attrNameLst>
                                          <p:attrName>ppt_x</p:attrName>
                                        </p:attrNameLst>
                                      </p:cBhvr>
                                      <p:tavLst>
                                        <p:tav tm="0">
                                          <p:val>
                                            <p:strVal val="1+#ppt_w/2"/>
                                          </p:val>
                                        </p:tav>
                                        <p:tav tm="100000">
                                          <p:val>
                                            <p:strVal val="#ppt_x"/>
                                          </p:val>
                                        </p:tav>
                                      </p:tavLst>
                                    </p:anim>
                                    <p:anim calcmode="lin" valueType="num">
                                      <p:cBhvr additive="base">
                                        <p:cTn id="14"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Google Docs</a:t>
            </a:r>
            <a:r>
              <a:rPr lang="zh-TW" altLang="en-US" dirty="0"/>
              <a:t>表單</a:t>
            </a:r>
          </a:p>
        </p:txBody>
      </p:sp>
      <p:sp>
        <p:nvSpPr>
          <p:cNvPr id="3" name="內容版面配置區 2"/>
          <p:cNvSpPr>
            <a:spLocks noGrp="1"/>
          </p:cNvSpPr>
          <p:nvPr>
            <p:ph idx="1"/>
          </p:nvPr>
        </p:nvSpPr>
        <p:spPr/>
        <p:txBody>
          <a:bodyPr/>
          <a:lstStyle/>
          <a:p>
            <a:pPr marL="0" indent="0">
              <a:buNone/>
            </a:pPr>
            <a:endParaRPr lang="zh-TW" alt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5237"/>
            <a:ext cx="6552728" cy="49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506598"/>
            <a:ext cx="7245805" cy="489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69" y="1808820"/>
            <a:ext cx="8298263" cy="435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8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additive="base">
                                        <p:cTn id="7" dur="500" fill="hold"/>
                                        <p:tgtEl>
                                          <p:spTgt spid="2058"/>
                                        </p:tgtEl>
                                        <p:attrNameLst>
                                          <p:attrName>ppt_x</p:attrName>
                                        </p:attrNameLst>
                                      </p:cBhvr>
                                      <p:tavLst>
                                        <p:tav tm="0">
                                          <p:val>
                                            <p:strVal val="1+#ppt_w/2"/>
                                          </p:val>
                                        </p:tav>
                                        <p:tav tm="100000">
                                          <p:val>
                                            <p:strVal val="#ppt_x"/>
                                          </p:val>
                                        </p:tav>
                                      </p:tavLst>
                                    </p:anim>
                                    <p:anim calcmode="lin" valueType="num">
                                      <p:cBhvr additive="base">
                                        <p:cTn id="8"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057"/>
                                        </p:tgtEl>
                                        <p:attrNameLst>
                                          <p:attrName>style.visibility</p:attrName>
                                        </p:attrNameLst>
                                      </p:cBhvr>
                                      <p:to>
                                        <p:strVal val="visible"/>
                                      </p:to>
                                    </p:set>
                                    <p:anim calcmode="lin" valueType="num">
                                      <p:cBhvr additive="base">
                                        <p:cTn id="13" dur="500" fill="hold"/>
                                        <p:tgtEl>
                                          <p:spTgt spid="2057"/>
                                        </p:tgtEl>
                                        <p:attrNameLst>
                                          <p:attrName>ppt_x</p:attrName>
                                        </p:attrNameLst>
                                      </p:cBhvr>
                                      <p:tavLst>
                                        <p:tav tm="0">
                                          <p:val>
                                            <p:strVal val="1+#ppt_w/2"/>
                                          </p:val>
                                        </p:tav>
                                        <p:tav tm="100000">
                                          <p:val>
                                            <p:strVal val="#ppt_x"/>
                                          </p:val>
                                        </p:tav>
                                      </p:tavLst>
                                    </p:anim>
                                    <p:anim calcmode="lin" valueType="num">
                                      <p:cBhvr additive="base">
                                        <p:cTn id="14"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dirty="0" smtClean="0"/>
              <a:t>Google App Engine (GAE)</a:t>
            </a:r>
            <a:endParaRPr lang="zh-TW" altLang="en-US" dirty="0" smtClean="0"/>
          </a:p>
        </p:txBody>
      </p:sp>
      <p:sp>
        <p:nvSpPr>
          <p:cNvPr id="4" name="投影片編號版面配置區 3"/>
          <p:cNvSpPr>
            <a:spLocks noGrp="1"/>
          </p:cNvSpPr>
          <p:nvPr>
            <p:ph type="sldNum" sz="quarter" idx="12"/>
          </p:nvPr>
        </p:nvSpPr>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47A31B01-0F97-4ED3-B9EE-3BB409E9486A}" type="slidenum">
              <a:rPr lang="zh-TW" altLang="en-US">
                <a:solidFill>
                  <a:srgbClr val="898989"/>
                </a:solidFill>
              </a:rPr>
              <a:pPr/>
              <a:t>12</a:t>
            </a:fld>
            <a:endParaRPr lang="zh-TW" altLang="en-US">
              <a:solidFill>
                <a:srgbClr val="898989"/>
              </a:solidFill>
            </a:endParaRPr>
          </a:p>
        </p:txBody>
      </p:sp>
      <p:sp>
        <p:nvSpPr>
          <p:cNvPr id="5" name="內容版面配置區 2"/>
          <p:cNvSpPr txBox="1">
            <a:spLocks/>
          </p:cNvSpPr>
          <p:nvPr/>
        </p:nvSpPr>
        <p:spPr>
          <a:xfrm>
            <a:off x="448416" y="160256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400" b="0" i="0" u="none" strike="noStrike" kern="1200" cap="none" spc="0" normalizeH="0" baseline="0" noProof="0" dirty="0" smtClean="0">
              <a:ln>
                <a:noFill/>
              </a:ln>
              <a:solidFill>
                <a:sysClr val="windowText" lastClr="000000"/>
              </a:solidFill>
              <a:effectLst/>
              <a:uLnTx/>
              <a:uFillTx/>
              <a:latin typeface="Times New Roman"/>
              <a:ea typeface="標楷體"/>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800" b="0" i="0" u="none" strike="noStrike" kern="1200" cap="none" spc="0" normalizeH="0" baseline="0" noProof="0" dirty="0" smtClean="0">
              <a:ln>
                <a:noFill/>
              </a:ln>
              <a:solidFill>
                <a:sysClr val="windowText" lastClr="000000"/>
              </a:solidFill>
              <a:effectLst/>
              <a:uLnTx/>
              <a:uFillTx/>
              <a:latin typeface="Times New Roman"/>
              <a:ea typeface="標楷體"/>
            </a:endParaRPr>
          </a:p>
        </p:txBody>
      </p:sp>
      <p:sp>
        <p:nvSpPr>
          <p:cNvPr id="2" name="矩形 1"/>
          <p:cNvSpPr/>
          <p:nvPr/>
        </p:nvSpPr>
        <p:spPr>
          <a:xfrm>
            <a:off x="656565" y="1579263"/>
            <a:ext cx="7785865" cy="5139869"/>
          </a:xfrm>
          <a:prstGeom prst="rect">
            <a:avLst/>
          </a:prstGeom>
        </p:spPr>
        <p:txBody>
          <a:bodyPr wrap="square">
            <a:spAutoFit/>
          </a:bodyPr>
          <a:lstStyle/>
          <a:p>
            <a:pPr marL="342900" lvl="0" indent="-342900" fontAlgn="base">
              <a:spcBef>
                <a:spcPct val="20000"/>
              </a:spcBef>
              <a:spcAft>
                <a:spcPct val="0"/>
              </a:spcAft>
              <a:buClr>
                <a:srgbClr val="0000FF"/>
              </a:buClr>
              <a:buFont typeface="Wingdings" pitchFamily="2" charset="2"/>
              <a:buChar char="q"/>
            </a:pPr>
            <a:r>
              <a:rPr kumimoji="1" lang="en-US" altLang="zh-TW" sz="2000" kern="0" dirty="0">
                <a:solidFill>
                  <a:srgbClr val="0000FF"/>
                </a:solidFill>
                <a:ea typeface="標楷體"/>
              </a:rPr>
              <a:t>GAE</a:t>
            </a:r>
            <a:r>
              <a:rPr kumimoji="1" lang="zh-TW" altLang="en-US" sz="2000" kern="0" dirty="0">
                <a:solidFill>
                  <a:srgbClr val="0000FF"/>
                </a:solidFill>
                <a:ea typeface="標楷體"/>
              </a:rPr>
              <a:t>讓程式開發者可以在 </a:t>
            </a:r>
            <a:r>
              <a:rPr kumimoji="1" lang="en-US" altLang="zh-TW" sz="2000" kern="0" dirty="0">
                <a:solidFill>
                  <a:srgbClr val="0000FF"/>
                </a:solidFill>
                <a:ea typeface="標楷體"/>
              </a:rPr>
              <a:t>Google </a:t>
            </a:r>
            <a:r>
              <a:rPr kumimoji="1" lang="zh-TW" altLang="en-US" sz="2000" kern="0" dirty="0">
                <a:solidFill>
                  <a:srgbClr val="0000FF"/>
                </a:solidFill>
                <a:ea typeface="標楷體"/>
              </a:rPr>
              <a:t>的基礎架構上執行網路應用程式</a:t>
            </a:r>
            <a:endParaRPr kumimoji="1" lang="en-US" altLang="zh-TW" sz="2000" kern="0" dirty="0">
              <a:solidFill>
                <a:srgbClr val="0000FF"/>
              </a:solidFill>
              <a:ea typeface="標楷體"/>
            </a:endParaRPr>
          </a:p>
          <a:p>
            <a:pPr marL="742950" lvl="1" indent="-285750" fontAlgn="base">
              <a:spcBef>
                <a:spcPct val="20000"/>
              </a:spcBef>
              <a:spcAft>
                <a:spcPct val="0"/>
              </a:spcAft>
              <a:buClr>
                <a:srgbClr val="0000FF"/>
              </a:buClr>
              <a:buSzPct val="75000"/>
              <a:buFont typeface="Wingdings" pitchFamily="2" charset="2"/>
              <a:buChar char="l"/>
            </a:pPr>
            <a:r>
              <a:rPr kumimoji="1" lang="zh-TW" altLang="en-US" sz="2000" kern="0" dirty="0">
                <a:solidFill>
                  <a:srgbClr val="000000"/>
                </a:solidFill>
                <a:ea typeface="標楷體"/>
              </a:rPr>
              <a:t>開發者不需要維護伺服器，只要上傳網路應用程式</a:t>
            </a:r>
            <a:endParaRPr kumimoji="1" lang="en-US" altLang="zh-TW" sz="2000" kern="0" dirty="0">
              <a:solidFill>
                <a:srgbClr val="000000"/>
              </a:solidFill>
              <a:ea typeface="標楷體"/>
            </a:endParaRPr>
          </a:p>
          <a:p>
            <a:pPr marL="742950" lvl="1" indent="-285750" fontAlgn="base">
              <a:spcBef>
                <a:spcPct val="20000"/>
              </a:spcBef>
              <a:spcAft>
                <a:spcPct val="0"/>
              </a:spcAft>
              <a:buClr>
                <a:srgbClr val="0000FF"/>
              </a:buClr>
              <a:buSzPct val="75000"/>
              <a:buFont typeface="Wingdings" pitchFamily="2" charset="2"/>
              <a:buChar char="l"/>
            </a:pPr>
            <a:r>
              <a:rPr kumimoji="1" lang="en-US" altLang="zh-TW" sz="2000" kern="0" dirty="0">
                <a:solidFill>
                  <a:srgbClr val="000000"/>
                </a:solidFill>
                <a:ea typeface="標楷體"/>
              </a:rPr>
              <a:t>GAE</a:t>
            </a:r>
            <a:r>
              <a:rPr kumimoji="1" lang="zh-TW" altLang="en-US" sz="2000" kern="0" dirty="0">
                <a:solidFill>
                  <a:srgbClr val="000000"/>
                </a:solidFill>
                <a:ea typeface="標楷體"/>
              </a:rPr>
              <a:t>提供動態網頁服務，完全支援常見的網頁技術</a:t>
            </a:r>
            <a:endParaRPr kumimoji="1" lang="en-US" altLang="zh-TW" sz="2000" kern="0" dirty="0">
              <a:solidFill>
                <a:srgbClr val="000000"/>
              </a:solidFill>
              <a:ea typeface="標楷體"/>
            </a:endParaRPr>
          </a:p>
          <a:p>
            <a:pPr marL="742950" lvl="1" indent="-285750" fontAlgn="base">
              <a:spcBef>
                <a:spcPct val="20000"/>
              </a:spcBef>
              <a:spcAft>
                <a:spcPct val="0"/>
              </a:spcAft>
              <a:buClr>
                <a:srgbClr val="0000FF"/>
              </a:buClr>
              <a:buSzPct val="75000"/>
              <a:buFont typeface="Wingdings" pitchFamily="2" charset="2"/>
              <a:buChar char="l"/>
            </a:pPr>
            <a:r>
              <a:rPr kumimoji="1" lang="en-US" altLang="zh-TW" sz="2000" kern="0" dirty="0">
                <a:solidFill>
                  <a:srgbClr val="000000"/>
                </a:solidFill>
                <a:ea typeface="標楷體"/>
              </a:rPr>
              <a:t>GAE</a:t>
            </a:r>
            <a:r>
              <a:rPr kumimoji="1" lang="zh-TW" altLang="en-US" sz="2000" kern="0" dirty="0">
                <a:solidFill>
                  <a:srgbClr val="000000"/>
                </a:solidFill>
                <a:ea typeface="標楷體"/>
              </a:rPr>
              <a:t>提供自動擴充和負載平衡</a:t>
            </a:r>
            <a:endParaRPr kumimoji="1" lang="en-US" altLang="zh-TW" sz="2000" kern="0" dirty="0">
              <a:solidFill>
                <a:srgbClr val="000000"/>
              </a:solidFill>
              <a:ea typeface="標楷體"/>
            </a:endParaRPr>
          </a:p>
          <a:p>
            <a:pPr marL="742950" lvl="1" indent="-285750" fontAlgn="base">
              <a:spcBef>
                <a:spcPct val="20000"/>
              </a:spcBef>
              <a:spcAft>
                <a:spcPct val="0"/>
              </a:spcAft>
              <a:buClr>
                <a:srgbClr val="0000FF"/>
              </a:buClr>
              <a:buSzPct val="75000"/>
              <a:buFont typeface="Wingdings" pitchFamily="2" charset="2"/>
              <a:buChar char="l"/>
            </a:pPr>
            <a:r>
              <a:rPr kumimoji="1" lang="en-US" altLang="zh-TW" sz="2000" kern="0" dirty="0">
                <a:solidFill>
                  <a:srgbClr val="000000"/>
                </a:solidFill>
                <a:ea typeface="標楷體"/>
              </a:rPr>
              <a:t>GAE</a:t>
            </a:r>
            <a:r>
              <a:rPr kumimoji="1" lang="zh-TW" altLang="en-US" sz="2000" kern="0" dirty="0">
                <a:solidFill>
                  <a:srgbClr val="000000"/>
                </a:solidFill>
                <a:ea typeface="標楷體"/>
              </a:rPr>
              <a:t>具備</a:t>
            </a:r>
            <a:r>
              <a:rPr kumimoji="1" lang="en-US" altLang="zh-TW" sz="2000" kern="0" dirty="0">
                <a:solidFill>
                  <a:srgbClr val="000000"/>
                </a:solidFill>
                <a:ea typeface="標楷體"/>
              </a:rPr>
              <a:t>Administration Console</a:t>
            </a:r>
          </a:p>
          <a:p>
            <a:pPr marL="1143000" lvl="2" indent="-228600" fontAlgn="base">
              <a:spcBef>
                <a:spcPct val="20000"/>
              </a:spcBef>
              <a:spcAft>
                <a:spcPct val="0"/>
              </a:spcAft>
              <a:buClr>
                <a:srgbClr val="0000FF"/>
              </a:buClr>
              <a:buFont typeface="Wingdings" pitchFamily="2" charset="2"/>
              <a:buChar char="ü"/>
            </a:pPr>
            <a:r>
              <a:rPr kumimoji="1" lang="zh-TW" altLang="en-US" sz="1600" kern="0" dirty="0">
                <a:solidFill>
                  <a:srgbClr val="000000"/>
                </a:solidFill>
                <a:ea typeface="標楷體"/>
              </a:rPr>
              <a:t>協同開發</a:t>
            </a:r>
            <a:endParaRPr kumimoji="1" lang="en-US" altLang="zh-TW" sz="1600" kern="0" dirty="0">
              <a:solidFill>
                <a:srgbClr val="000000"/>
              </a:solidFill>
              <a:ea typeface="標楷體"/>
            </a:endParaRPr>
          </a:p>
          <a:p>
            <a:pPr marL="1143000" lvl="2" indent="-228600" fontAlgn="base">
              <a:spcBef>
                <a:spcPct val="20000"/>
              </a:spcBef>
              <a:spcAft>
                <a:spcPct val="0"/>
              </a:spcAft>
              <a:buClr>
                <a:srgbClr val="0000FF"/>
              </a:buClr>
              <a:buFont typeface="Wingdings" pitchFamily="2" charset="2"/>
              <a:buChar char="ü"/>
            </a:pPr>
            <a:r>
              <a:rPr kumimoji="1" lang="en-US" altLang="zh-TW" sz="1600" kern="0" dirty="0">
                <a:solidFill>
                  <a:srgbClr val="000000"/>
                </a:solidFill>
                <a:ea typeface="標楷體"/>
              </a:rPr>
              <a:t>error logs</a:t>
            </a:r>
            <a:r>
              <a:rPr kumimoji="1" lang="zh-TW" altLang="en-US" sz="1600" kern="0" dirty="0">
                <a:solidFill>
                  <a:srgbClr val="000000"/>
                </a:solidFill>
                <a:ea typeface="標楷體"/>
              </a:rPr>
              <a:t>、</a:t>
            </a:r>
            <a:r>
              <a:rPr kumimoji="1" lang="en-US" altLang="zh-TW" sz="1600" kern="0" dirty="0">
                <a:solidFill>
                  <a:srgbClr val="000000"/>
                </a:solidFill>
                <a:ea typeface="標楷體"/>
              </a:rPr>
              <a:t>analyze </a:t>
            </a:r>
            <a:r>
              <a:rPr kumimoji="1" lang="en-US" altLang="zh-TW" sz="1600" kern="0" dirty="0" smtClean="0">
                <a:solidFill>
                  <a:srgbClr val="000000"/>
                </a:solidFill>
                <a:ea typeface="標楷體"/>
              </a:rPr>
              <a:t>traffic</a:t>
            </a:r>
          </a:p>
          <a:p>
            <a:pPr marL="1143000" lvl="2" indent="-228600" fontAlgn="base">
              <a:spcBef>
                <a:spcPct val="20000"/>
              </a:spcBef>
              <a:spcAft>
                <a:spcPct val="0"/>
              </a:spcAft>
              <a:buClr>
                <a:srgbClr val="0000FF"/>
              </a:buClr>
              <a:buFont typeface="Wingdings" pitchFamily="2" charset="2"/>
              <a:buChar char="ü"/>
            </a:pPr>
            <a:endParaRPr kumimoji="1" lang="en-US" altLang="zh-TW" sz="1600" kern="0" dirty="0">
              <a:solidFill>
                <a:srgbClr val="000000"/>
              </a:solidFill>
              <a:ea typeface="標楷體"/>
            </a:endParaRPr>
          </a:p>
          <a:p>
            <a:pPr marL="1143000" lvl="2" indent="-228600" fontAlgn="base">
              <a:spcBef>
                <a:spcPct val="20000"/>
              </a:spcBef>
              <a:spcAft>
                <a:spcPct val="0"/>
              </a:spcAft>
              <a:buClr>
                <a:srgbClr val="0000FF"/>
              </a:buClr>
              <a:buFont typeface="Wingdings" pitchFamily="2" charset="2"/>
              <a:buChar char="ü"/>
            </a:pPr>
            <a:endParaRPr kumimoji="1" lang="en-US" altLang="zh-TW" sz="1600" kern="0" dirty="0" smtClean="0">
              <a:solidFill>
                <a:srgbClr val="000000"/>
              </a:solidFill>
              <a:ea typeface="標楷體"/>
            </a:endParaRPr>
          </a:p>
          <a:p>
            <a:pPr marL="1143000" lvl="2" indent="-228600" fontAlgn="base">
              <a:spcBef>
                <a:spcPct val="20000"/>
              </a:spcBef>
              <a:spcAft>
                <a:spcPct val="0"/>
              </a:spcAft>
              <a:buClr>
                <a:srgbClr val="0000FF"/>
              </a:buClr>
              <a:buFont typeface="Wingdings" pitchFamily="2" charset="2"/>
              <a:buChar char="ü"/>
            </a:pPr>
            <a:endParaRPr kumimoji="1" lang="en-US" altLang="zh-TW" sz="1600" kern="0" dirty="0">
              <a:solidFill>
                <a:srgbClr val="000000"/>
              </a:solidFill>
              <a:ea typeface="標楷體"/>
            </a:endParaRPr>
          </a:p>
          <a:p>
            <a:pPr marL="1143000" lvl="2" indent="-228600" fontAlgn="base">
              <a:spcBef>
                <a:spcPct val="20000"/>
              </a:spcBef>
              <a:spcAft>
                <a:spcPct val="0"/>
              </a:spcAft>
              <a:buClr>
                <a:srgbClr val="0000FF"/>
              </a:buClr>
              <a:buFont typeface="Wingdings" pitchFamily="2" charset="2"/>
              <a:buChar char="ü"/>
            </a:pPr>
            <a:endParaRPr kumimoji="1" lang="en-US" altLang="zh-TW" sz="1600" kern="0" dirty="0" smtClean="0">
              <a:solidFill>
                <a:srgbClr val="000000"/>
              </a:solidFill>
              <a:ea typeface="標楷體"/>
            </a:endParaRPr>
          </a:p>
          <a:p>
            <a:pPr marL="1143000" lvl="2" indent="-228600" fontAlgn="base">
              <a:spcBef>
                <a:spcPct val="20000"/>
              </a:spcBef>
              <a:spcAft>
                <a:spcPct val="0"/>
              </a:spcAft>
              <a:buClr>
                <a:srgbClr val="0000FF"/>
              </a:buClr>
              <a:buFont typeface="Wingdings" pitchFamily="2" charset="2"/>
              <a:buChar char="ü"/>
            </a:pPr>
            <a:endParaRPr kumimoji="1" lang="en-US" altLang="zh-TW" sz="1600" kern="0" dirty="0">
              <a:solidFill>
                <a:srgbClr val="000000"/>
              </a:solidFill>
              <a:ea typeface="標楷體"/>
            </a:endParaRPr>
          </a:p>
          <a:p>
            <a:pPr marL="1143000" lvl="2" indent="-228600" fontAlgn="base">
              <a:spcBef>
                <a:spcPct val="20000"/>
              </a:spcBef>
              <a:spcAft>
                <a:spcPct val="0"/>
              </a:spcAft>
              <a:buClr>
                <a:srgbClr val="0000FF"/>
              </a:buClr>
              <a:buFont typeface="Wingdings" pitchFamily="2" charset="2"/>
              <a:buChar char="ü"/>
            </a:pPr>
            <a:endParaRPr kumimoji="1" lang="en-US" altLang="zh-TW" sz="1600" kern="0" dirty="0" smtClean="0">
              <a:solidFill>
                <a:srgbClr val="000000"/>
              </a:solidFill>
              <a:ea typeface="標楷體"/>
            </a:endParaRPr>
          </a:p>
          <a:p>
            <a:pPr marL="1143000" lvl="2" indent="-228600" fontAlgn="base">
              <a:spcBef>
                <a:spcPct val="20000"/>
              </a:spcBef>
              <a:spcAft>
                <a:spcPct val="0"/>
              </a:spcAft>
              <a:buClr>
                <a:srgbClr val="0000FF"/>
              </a:buClr>
              <a:buFont typeface="Wingdings" pitchFamily="2" charset="2"/>
              <a:buChar char="ü"/>
            </a:pPr>
            <a:endParaRPr kumimoji="1" lang="en-US" altLang="zh-TW" sz="1600" kern="0" dirty="0">
              <a:solidFill>
                <a:srgbClr val="000000"/>
              </a:solidFill>
              <a:ea typeface="標楷體"/>
            </a:endParaRPr>
          </a:p>
          <a:p>
            <a:pPr lvl="2" fontAlgn="base">
              <a:spcBef>
                <a:spcPct val="20000"/>
              </a:spcBef>
              <a:spcAft>
                <a:spcPct val="0"/>
              </a:spcAft>
              <a:buClr>
                <a:srgbClr val="0000FF"/>
              </a:buClr>
            </a:pPr>
            <a:endParaRPr kumimoji="1" lang="en-US" altLang="zh-TW" sz="1600" kern="0" dirty="0">
              <a:solidFill>
                <a:srgbClr val="000000"/>
              </a:solidFill>
              <a:ea typeface="標楷體"/>
            </a:endParaRPr>
          </a:p>
        </p:txBody>
      </p:sp>
      <p:sp>
        <p:nvSpPr>
          <p:cNvPr id="7" name="矩形 6"/>
          <p:cNvSpPr/>
          <p:nvPr/>
        </p:nvSpPr>
        <p:spPr>
          <a:xfrm>
            <a:off x="5127063" y="3708590"/>
            <a:ext cx="3534429" cy="307777"/>
          </a:xfrm>
          <a:prstGeom prst="rect">
            <a:avLst/>
          </a:prstGeom>
        </p:spPr>
        <p:txBody>
          <a:bodyPr wrap="none">
            <a:spAutoFit/>
          </a:bodyPr>
          <a:lstStyle/>
          <a:p>
            <a:pPr algn="ctr" eaLnBrk="0" fontAlgn="base" hangingPunct="0">
              <a:spcBef>
                <a:spcPct val="0"/>
              </a:spcBef>
              <a:spcAft>
                <a:spcPct val="0"/>
              </a:spcAft>
            </a:pPr>
            <a:r>
              <a:rPr lang="en-US" altLang="zh-TW" sz="1400" b="1" dirty="0" smtClean="0">
                <a:solidFill>
                  <a:srgbClr val="000000"/>
                </a:solidFill>
                <a:latin typeface="Times New Roman" pitchFamily="18" charset="0"/>
                <a:ea typeface="標楷體" pitchFamily="65" charset="-120"/>
              </a:rPr>
              <a:t>Google App Engine Administration Console</a:t>
            </a:r>
            <a:endParaRPr lang="zh-TW" altLang="en-US" sz="1400" b="1" dirty="0">
              <a:solidFill>
                <a:srgbClr val="000000"/>
              </a:solidFill>
              <a:latin typeface="Times New Roman" pitchFamily="18" charset="0"/>
              <a:ea typeface="標楷體" pitchFamily="65" charset="-120"/>
            </a:endParaRPr>
          </a:p>
        </p:txBody>
      </p:sp>
      <p:pic>
        <p:nvPicPr>
          <p:cNvPr id="8" name="Picture 10"/>
          <p:cNvPicPr>
            <a:picLocks noChangeAspect="1"/>
          </p:cNvPicPr>
          <p:nvPr/>
        </p:nvPicPr>
        <p:blipFill>
          <a:blip r:embed="rId3" cstate="print"/>
          <a:stretch>
            <a:fillRect/>
          </a:stretch>
        </p:blipFill>
        <p:spPr>
          <a:xfrm>
            <a:off x="4668883" y="4016367"/>
            <a:ext cx="4056451" cy="2626680"/>
          </a:xfrm>
          <a:prstGeom prst="rect">
            <a:avLst/>
          </a:prstGeom>
          <a:ln>
            <a:solidFill>
              <a:srgbClr val="000000"/>
            </a:solidFill>
          </a:ln>
          <a:effectLst>
            <a:outerShdw blurRad="50800" dist="38100" dir="2700000" algn="tl" rotWithShape="0">
              <a:prstClr val="black">
                <a:alpha val="40000"/>
              </a:prstClr>
            </a:outerShdw>
          </a:effectLst>
        </p:spPr>
      </p:pic>
      <p:grpSp>
        <p:nvGrpSpPr>
          <p:cNvPr id="9" name="群組 9"/>
          <p:cNvGrpSpPr/>
          <p:nvPr/>
        </p:nvGrpSpPr>
        <p:grpSpPr>
          <a:xfrm>
            <a:off x="1061610" y="4486884"/>
            <a:ext cx="3354373" cy="2232248"/>
            <a:chOff x="1475657" y="1402302"/>
            <a:chExt cx="6480720" cy="4862891"/>
          </a:xfrm>
        </p:grpSpPr>
        <p:pic>
          <p:nvPicPr>
            <p:cNvPr id="10" name="Picture 2" descr="http://i.zdnet.com/blogs/google-app-engine.png"/>
            <p:cNvPicPr>
              <a:picLocks noChangeAspect="1" noChangeArrowheads="1"/>
            </p:cNvPicPr>
            <p:nvPr/>
          </p:nvPicPr>
          <p:blipFill>
            <a:blip r:embed="rId4" cstate="print"/>
            <a:srcRect/>
            <a:stretch>
              <a:fillRect/>
            </a:stretch>
          </p:blipFill>
          <p:spPr bwMode="auto">
            <a:xfrm>
              <a:off x="1475657" y="1402302"/>
              <a:ext cx="6480720" cy="4862891"/>
            </a:xfrm>
            <a:prstGeom prst="rect">
              <a:avLst/>
            </a:prstGeom>
            <a:noFill/>
            <a:ln>
              <a:solidFill>
                <a:srgbClr val="000000"/>
              </a:solidFill>
            </a:ln>
            <a:effectLst>
              <a:outerShdw blurRad="50800" dist="38100" dir="2700000" algn="tl" rotWithShape="0">
                <a:prstClr val="black">
                  <a:alpha val="40000"/>
                </a:prstClr>
              </a:outerShdw>
            </a:effectLst>
          </p:spPr>
        </p:pic>
        <p:sp>
          <p:nvSpPr>
            <p:cNvPr id="11" name="圓角矩形 10"/>
            <p:cNvSpPr/>
            <p:nvPr/>
          </p:nvSpPr>
          <p:spPr>
            <a:xfrm>
              <a:off x="5364088" y="2348880"/>
              <a:ext cx="1728192" cy="1872208"/>
            </a:xfrm>
            <a:prstGeom prst="roundRect">
              <a:avLst/>
            </a:prstGeom>
            <a:noFill/>
            <a:ln w="25400" cap="flat" cmpd="sng" algn="ctr">
              <a:solidFill>
                <a:srgbClr val="FF0000"/>
              </a:solidFill>
              <a:prstDash val="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TW" altLang="en-US" sz="1800" b="1" i="0" u="none" strike="noStrike" kern="0" cap="none" spc="0" normalizeH="0" baseline="0" noProof="0" smtClean="0">
                <a:ln>
                  <a:noFill/>
                </a:ln>
                <a:solidFill>
                  <a:srgbClr val="FFFFFF"/>
                </a:solidFill>
                <a:effectLst/>
                <a:uLnTx/>
                <a:uFillTx/>
                <a:latin typeface="Arial"/>
                <a:ea typeface="標楷體"/>
              </a:endParaRPr>
            </a:p>
          </p:txBody>
        </p:sp>
      </p:grpSp>
      <p:sp>
        <p:nvSpPr>
          <p:cNvPr id="12" name="向右箭號 11"/>
          <p:cNvSpPr/>
          <p:nvPr/>
        </p:nvSpPr>
        <p:spPr>
          <a:xfrm rot="19866244">
            <a:off x="4069054" y="4966192"/>
            <a:ext cx="1199658" cy="433186"/>
          </a:xfrm>
          <a:prstGeom prst="rightArrow">
            <a:avLst/>
          </a:prstGeom>
          <a:solidFill>
            <a:srgbClr val="FFFFFF"/>
          </a:solidFill>
          <a:ln w="25400" cap="flat" cmpd="sng" algn="ctr">
            <a:solidFill>
              <a:srgbClr val="FF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TW" altLang="en-US" sz="1800" b="1" i="0" u="none" strike="noStrike" kern="0" cap="none" spc="0" normalizeH="0" baseline="0" noProof="0" smtClean="0">
              <a:ln>
                <a:noFill/>
              </a:ln>
              <a:solidFill>
                <a:srgbClr val="FFFFFF"/>
              </a:solidFill>
              <a:effectLst/>
              <a:uLnTx/>
              <a:uFillTx/>
              <a:latin typeface="Arial"/>
              <a:ea typeface="標楷體"/>
            </a:endParaRPr>
          </a:p>
        </p:txBody>
      </p:sp>
    </p:spTree>
    <p:extLst>
      <p:ext uri="{BB962C8B-B14F-4D97-AF65-F5344CB8AC3E}">
        <p14:creationId xmlns:p14="http://schemas.microsoft.com/office/powerpoint/2010/main" val="3234555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marL="742950" marR="0" lvl="1" indent="-285750" algn="ctr" defTabSz="914400" rtl="0" eaLnBrk="1" fontAlgn="auto" latinLnBrk="0" hangingPunct="1">
              <a:lnSpc>
                <a:spcPct val="100000"/>
              </a:lnSpc>
              <a:spcBef>
                <a:spcPct val="20000"/>
              </a:spcBef>
              <a:spcAft>
                <a:spcPts val="0"/>
              </a:spcAft>
              <a:tabLst/>
              <a:defRPr/>
            </a:pPr>
            <a:r>
              <a:rPr lang="en-US" altLang="zh-TW" sz="4000" kern="1200" dirty="0">
                <a:solidFill>
                  <a:prstClr val="black"/>
                </a:solidFill>
                <a:latin typeface="Times New Roman"/>
                <a:ea typeface="標楷體"/>
              </a:rPr>
              <a:t>Amazon Elastic Compute Cloud (EC2)</a:t>
            </a:r>
            <a:r>
              <a:rPr lang="en-US" altLang="zh-TW" sz="2400" kern="1200" dirty="0">
                <a:solidFill>
                  <a:prstClr val="black"/>
                </a:solidFill>
                <a:latin typeface="Times New Roman"/>
                <a:ea typeface="標楷體"/>
              </a:rPr>
              <a:t/>
            </a:r>
            <a:br>
              <a:rPr lang="en-US" altLang="zh-TW" sz="2400" kern="1200" dirty="0">
                <a:solidFill>
                  <a:prstClr val="black"/>
                </a:solidFill>
                <a:latin typeface="Times New Roman"/>
                <a:ea typeface="標楷體"/>
              </a:rPr>
            </a:br>
            <a:endParaRPr lang="zh-TW" altLang="en-US" dirty="0"/>
          </a:p>
        </p:txBody>
      </p:sp>
      <p:sp>
        <p:nvSpPr>
          <p:cNvPr id="8" name="文字方塊 7"/>
          <p:cNvSpPr txBox="1"/>
          <p:nvPr/>
        </p:nvSpPr>
        <p:spPr>
          <a:xfrm>
            <a:off x="2812799" y="6021002"/>
            <a:ext cx="3891396" cy="369332"/>
          </a:xfrm>
          <a:prstGeom prst="rect">
            <a:avLst/>
          </a:prstGeom>
          <a:noFill/>
        </p:spPr>
        <p:txBody>
          <a:bodyPr wrap="square" rtlCol="0">
            <a:spAutoFit/>
          </a:bodyPr>
          <a:lstStyle/>
          <a:p>
            <a:r>
              <a:rPr lang="en-US" altLang="zh-TW" dirty="0" smtClean="0">
                <a:solidFill>
                  <a:prstClr val="black"/>
                </a:solidFill>
              </a:rPr>
              <a:t>ECU: </a:t>
            </a:r>
            <a:r>
              <a:rPr lang="en-US" altLang="zh-TW" dirty="0">
                <a:solidFill>
                  <a:prstClr val="black"/>
                </a:solidFill>
              </a:rPr>
              <a:t>1.2 </a:t>
            </a:r>
            <a:r>
              <a:rPr lang="en-US" altLang="zh-TW" dirty="0" smtClean="0">
                <a:solidFill>
                  <a:prstClr val="black"/>
                </a:solidFill>
              </a:rPr>
              <a:t>GHz </a:t>
            </a:r>
            <a:r>
              <a:rPr lang="en-US" altLang="zh-TW" dirty="0">
                <a:solidFill>
                  <a:prstClr val="black"/>
                </a:solidFill>
              </a:rPr>
              <a:t>2007 Xeon processor</a:t>
            </a:r>
            <a:r>
              <a:rPr lang="en-US" altLang="zh-TW" dirty="0">
                <a:solidFill>
                  <a:srgbClr val="FF0000"/>
                </a:solidFill>
              </a:rPr>
              <a:t> </a:t>
            </a:r>
            <a:endParaRPr lang="zh-TW" altLang="en-US" dirty="0">
              <a:solidFill>
                <a:srgbClr val="FF0000"/>
              </a:solidFill>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635" y="996343"/>
            <a:ext cx="6943725" cy="496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CCHung\Desktop\雲端運算服務及應用\pics\washintonpost-logo.jpg"/>
          <p:cNvPicPr>
            <a:picLocks noChangeAspect="1" noChangeArrowheads="1"/>
          </p:cNvPicPr>
          <p:nvPr/>
        </p:nvPicPr>
        <p:blipFill>
          <a:blip r:embed="rId4" cstate="print"/>
          <a:srcRect/>
          <a:stretch>
            <a:fillRect/>
          </a:stretch>
        </p:blipFill>
        <p:spPr bwMode="auto">
          <a:xfrm>
            <a:off x="1016605" y="6306526"/>
            <a:ext cx="4230470" cy="548897"/>
          </a:xfrm>
          <a:prstGeom prst="rect">
            <a:avLst/>
          </a:prstGeom>
          <a:noFill/>
        </p:spPr>
      </p:pic>
      <p:sp>
        <p:nvSpPr>
          <p:cNvPr id="7" name="文字方塊 6"/>
          <p:cNvSpPr txBox="1"/>
          <p:nvPr/>
        </p:nvSpPr>
        <p:spPr>
          <a:xfrm>
            <a:off x="5247075" y="6426175"/>
            <a:ext cx="4161426" cy="369332"/>
          </a:xfrm>
          <a:prstGeom prst="rect">
            <a:avLst/>
          </a:prstGeom>
          <a:noFill/>
        </p:spPr>
        <p:txBody>
          <a:bodyPr wrap="square" rtlCol="0">
            <a:spAutoFit/>
          </a:bodyPr>
          <a:lstStyle/>
          <a:p>
            <a:r>
              <a:rPr lang="en-US" altLang="zh-TW" dirty="0">
                <a:solidFill>
                  <a:srgbClr val="FF0000"/>
                </a:solidFill>
              </a:rPr>
              <a:t> </a:t>
            </a:r>
            <a:r>
              <a:rPr lang="en-US" altLang="zh-TW" dirty="0" smtClean="0">
                <a:solidFill>
                  <a:srgbClr val="FF0000"/>
                </a:solidFill>
              </a:rPr>
              <a:t>File Format Transformation using VMs</a:t>
            </a:r>
            <a:r>
              <a:rPr lang="en-US" altLang="zh-TW" dirty="0">
                <a:solidFill>
                  <a:srgbClr val="FF0000"/>
                </a:solidFill>
              </a:rPr>
              <a:t> </a:t>
            </a:r>
            <a:endParaRPr lang="zh-TW" altLang="en-US" dirty="0">
              <a:solidFill>
                <a:srgbClr val="FF0000"/>
              </a:solidFill>
            </a:endParaRPr>
          </a:p>
        </p:txBody>
      </p:sp>
    </p:spTree>
    <p:extLst>
      <p:ext uri="{BB962C8B-B14F-4D97-AF65-F5344CB8AC3E}">
        <p14:creationId xmlns:p14="http://schemas.microsoft.com/office/powerpoint/2010/main" val="93933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r>
              <a:rPr lang="en-GB" altLang="zh-TW" dirty="0" smtClean="0">
                <a:ea typeface="ＭＳ Ｐゴシック" pitchFamily="-97" charset="-128"/>
              </a:rPr>
              <a:t>Virtualization</a:t>
            </a:r>
          </a:p>
        </p:txBody>
      </p:sp>
      <p:sp>
        <p:nvSpPr>
          <p:cNvPr id="16387" name="Rectangle 2"/>
          <p:cNvSpPr>
            <a:spLocks noGrp="1" noChangeArrowheads="1"/>
          </p:cNvSpPr>
          <p:nvPr>
            <p:ph type="body" idx="1"/>
          </p:nvPr>
        </p:nvSpPr>
        <p:spPr>
          <a:xfrm>
            <a:off x="153380" y="1301356"/>
            <a:ext cx="8229600" cy="4525963"/>
          </a:xfrm>
        </p:spPr>
        <p:txBody>
          <a:bodyPr/>
          <a:lstStyle/>
          <a:p>
            <a:pPr marL="457200" lvl="1" indent="0">
              <a:buNone/>
            </a:pPr>
            <a:endParaRPr lang="en-GB" altLang="zh-TW" dirty="0" smtClean="0">
              <a:solidFill>
                <a:prstClr val="black"/>
              </a:solidFill>
              <a:ea typeface="ＭＳ Ｐゴシック" pitchFamily="-97" charset="-128"/>
            </a:endParaRPr>
          </a:p>
          <a:p>
            <a:pPr marL="457200" lvl="1" indent="0">
              <a:buNone/>
            </a:pPr>
            <a:r>
              <a:rPr lang="en-GB" altLang="zh-TW" dirty="0" smtClean="0">
                <a:solidFill>
                  <a:prstClr val="black"/>
                </a:solidFill>
                <a:ea typeface="ＭＳ Ｐゴシック" pitchFamily="-97" charset="-128"/>
              </a:rPr>
              <a:t>Multiple </a:t>
            </a:r>
            <a:r>
              <a:rPr lang="en-GB" altLang="zh-TW" dirty="0">
                <a:solidFill>
                  <a:prstClr val="black"/>
                </a:solidFill>
                <a:ea typeface="ＭＳ Ｐゴシック" pitchFamily="-97" charset="-128"/>
              </a:rPr>
              <a:t>virtual machines to run on a single physical machine</a:t>
            </a:r>
            <a:endParaRPr lang="en-US" altLang="zh-TW" b="1" i="1" dirty="0">
              <a:solidFill>
                <a:srgbClr val="FF0000"/>
              </a:solidFill>
            </a:endParaRPr>
          </a:p>
          <a:p>
            <a:pPr marL="0" indent="0">
              <a:buNone/>
            </a:pPr>
            <a:endParaRPr lang="en-GB" altLang="zh-TW" dirty="0" smtClean="0">
              <a:ea typeface="ＭＳ Ｐゴシック" pitchFamily="-97" charset="-128"/>
            </a:endParaRPr>
          </a:p>
        </p:txBody>
      </p:sp>
      <p:sp>
        <p:nvSpPr>
          <p:cNvPr id="16388" name="Rectangle 3"/>
          <p:cNvSpPr>
            <a:spLocks noChangeArrowheads="1"/>
          </p:cNvSpPr>
          <p:nvPr/>
        </p:nvSpPr>
        <p:spPr bwMode="auto">
          <a:xfrm>
            <a:off x="762980" y="5584404"/>
            <a:ext cx="5029200" cy="381000"/>
          </a:xfrm>
          <a:prstGeom prst="rect">
            <a:avLst/>
          </a:prstGeom>
          <a:solidFill>
            <a:srgbClr val="00CCFF"/>
          </a:solidFill>
          <a:ln w="12600">
            <a:solidFill>
              <a:srgbClr val="000000"/>
            </a:solidFill>
            <a:miter lim="800000"/>
            <a:headEnd/>
            <a:tailEnd/>
          </a:ln>
        </p:spPr>
        <p:txBody>
          <a:bodyPr wrap="none" lIns="90000" tIns="46800" rIns="90000" bIns="46800" anchor="ctr"/>
          <a:lstStyle/>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600">
                <a:solidFill>
                  <a:srgbClr val="000000"/>
                </a:solidFill>
                <a:cs typeface="Arial" charset="0"/>
              </a:rPr>
              <a:t>Hardware</a:t>
            </a:r>
          </a:p>
        </p:txBody>
      </p:sp>
      <p:sp>
        <p:nvSpPr>
          <p:cNvPr id="16389" name="Rectangle 4"/>
          <p:cNvSpPr>
            <a:spLocks noChangeArrowheads="1"/>
          </p:cNvSpPr>
          <p:nvPr/>
        </p:nvSpPr>
        <p:spPr bwMode="auto">
          <a:xfrm>
            <a:off x="762980" y="4974804"/>
            <a:ext cx="5029200" cy="457200"/>
          </a:xfrm>
          <a:prstGeom prst="rect">
            <a:avLst/>
          </a:prstGeom>
          <a:solidFill>
            <a:srgbClr val="FFFF00"/>
          </a:solidFill>
          <a:ln w="12600">
            <a:solidFill>
              <a:srgbClr val="000000"/>
            </a:solidFill>
            <a:miter lim="800000"/>
            <a:headEnd/>
            <a:tailEnd/>
          </a:ln>
        </p:spPr>
        <p:txBody>
          <a:bodyPr wrap="none" lIns="90000" tIns="46800" rIns="90000" bIns="46800" anchor="ctr"/>
          <a:lstStyle/>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600">
                <a:solidFill>
                  <a:srgbClr val="000000"/>
                </a:solidFill>
                <a:cs typeface="Arial" charset="0"/>
              </a:rPr>
              <a:t>Virtual Machine Monitor (VMM) / Hypervisor</a:t>
            </a:r>
          </a:p>
        </p:txBody>
      </p:sp>
      <p:sp>
        <p:nvSpPr>
          <p:cNvPr id="16390" name="Rectangle 5"/>
          <p:cNvSpPr>
            <a:spLocks noChangeArrowheads="1"/>
          </p:cNvSpPr>
          <p:nvPr/>
        </p:nvSpPr>
        <p:spPr bwMode="auto">
          <a:xfrm>
            <a:off x="915380" y="3908004"/>
            <a:ext cx="1295400" cy="609600"/>
          </a:xfrm>
          <a:prstGeom prst="rect">
            <a:avLst/>
          </a:prstGeom>
          <a:solidFill>
            <a:srgbClr val="00FF00"/>
          </a:solidFill>
          <a:ln w="12600">
            <a:solidFill>
              <a:srgbClr val="000000"/>
            </a:solidFill>
            <a:miter lim="800000"/>
            <a:headEnd/>
            <a:tailEnd/>
          </a:ln>
        </p:spPr>
        <p:txBody>
          <a:bodyPr wrap="none" lIns="90000" tIns="46800" rIns="90000" bIns="46800" anchor="ctr"/>
          <a:lstStyle/>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400" dirty="0">
                <a:solidFill>
                  <a:srgbClr val="000000"/>
                </a:solidFill>
                <a:cs typeface="Arial" charset="0"/>
              </a:rPr>
              <a:t>Guest OS</a:t>
            </a:r>
          </a:p>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400" dirty="0">
                <a:solidFill>
                  <a:srgbClr val="000000"/>
                </a:solidFill>
                <a:cs typeface="Arial" charset="0"/>
              </a:rPr>
              <a:t>(Linux)</a:t>
            </a:r>
          </a:p>
        </p:txBody>
      </p:sp>
      <p:sp>
        <p:nvSpPr>
          <p:cNvPr id="16391" name="Rectangle 6"/>
          <p:cNvSpPr>
            <a:spLocks noChangeArrowheads="1"/>
          </p:cNvSpPr>
          <p:nvPr/>
        </p:nvSpPr>
        <p:spPr bwMode="auto">
          <a:xfrm>
            <a:off x="2591780" y="3908004"/>
            <a:ext cx="1295400" cy="609600"/>
          </a:xfrm>
          <a:prstGeom prst="rect">
            <a:avLst/>
          </a:prstGeom>
          <a:solidFill>
            <a:srgbClr val="FF00FF"/>
          </a:solidFill>
          <a:ln w="12600">
            <a:solidFill>
              <a:srgbClr val="000000"/>
            </a:solidFill>
            <a:miter lim="800000"/>
            <a:headEnd/>
            <a:tailEnd/>
          </a:ln>
        </p:spPr>
        <p:txBody>
          <a:bodyPr wrap="none" lIns="90000" tIns="46800" rIns="90000" bIns="46800" anchor="ctr"/>
          <a:lstStyle/>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400">
                <a:solidFill>
                  <a:srgbClr val="000000"/>
                </a:solidFill>
                <a:cs typeface="Arial" charset="0"/>
              </a:rPr>
              <a:t>Guest OS</a:t>
            </a:r>
          </a:p>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400">
                <a:solidFill>
                  <a:srgbClr val="000000"/>
                </a:solidFill>
                <a:cs typeface="Arial" charset="0"/>
              </a:rPr>
              <a:t>(NetBSD)</a:t>
            </a:r>
          </a:p>
        </p:txBody>
      </p:sp>
      <p:sp>
        <p:nvSpPr>
          <p:cNvPr id="16392" name="Rectangle 7"/>
          <p:cNvSpPr>
            <a:spLocks noChangeArrowheads="1"/>
          </p:cNvSpPr>
          <p:nvPr/>
        </p:nvSpPr>
        <p:spPr bwMode="auto">
          <a:xfrm>
            <a:off x="4344380" y="3908004"/>
            <a:ext cx="1295400" cy="609600"/>
          </a:xfrm>
          <a:prstGeom prst="rect">
            <a:avLst/>
          </a:prstGeom>
          <a:solidFill>
            <a:srgbClr val="C0C0C0"/>
          </a:solidFill>
          <a:ln w="12600">
            <a:solidFill>
              <a:srgbClr val="000000"/>
            </a:solidFill>
            <a:miter lim="800000"/>
            <a:headEnd/>
            <a:tailEnd/>
          </a:ln>
        </p:spPr>
        <p:txBody>
          <a:bodyPr wrap="none" lIns="90000" tIns="46800" rIns="90000" bIns="46800" anchor="ctr"/>
          <a:lstStyle/>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400" dirty="0">
                <a:solidFill>
                  <a:srgbClr val="000000"/>
                </a:solidFill>
                <a:cs typeface="Arial" charset="0"/>
              </a:rPr>
              <a:t>Guest OS</a:t>
            </a:r>
          </a:p>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400" dirty="0">
                <a:solidFill>
                  <a:srgbClr val="000000"/>
                </a:solidFill>
                <a:cs typeface="Arial" charset="0"/>
              </a:rPr>
              <a:t>(Windows)</a:t>
            </a:r>
          </a:p>
        </p:txBody>
      </p:sp>
      <p:grpSp>
        <p:nvGrpSpPr>
          <p:cNvPr id="2" name="Group 8"/>
          <p:cNvGrpSpPr>
            <a:grpSpLocks/>
          </p:cNvGrpSpPr>
          <p:nvPr/>
        </p:nvGrpSpPr>
        <p:grpSpPr bwMode="auto">
          <a:xfrm>
            <a:off x="839180" y="3527004"/>
            <a:ext cx="1446213" cy="1293813"/>
            <a:chOff x="570" y="1779"/>
            <a:chExt cx="911" cy="815"/>
          </a:xfrm>
        </p:grpSpPr>
        <p:sp>
          <p:nvSpPr>
            <p:cNvPr id="53286" name="Line 9"/>
            <p:cNvSpPr>
              <a:spLocks noChangeShapeType="1"/>
            </p:cNvSpPr>
            <p:nvPr/>
          </p:nvSpPr>
          <p:spPr bwMode="auto">
            <a:xfrm>
              <a:off x="570" y="1779"/>
              <a:ext cx="1" cy="816"/>
            </a:xfrm>
            <a:prstGeom prst="line">
              <a:avLst/>
            </a:prstGeom>
            <a:noFill/>
            <a:ln w="12600">
              <a:solidFill>
                <a:srgbClr val="000000"/>
              </a:solidFill>
              <a:miter lim="800000"/>
              <a:headEnd/>
              <a:tailEnd/>
            </a:ln>
          </p:spPr>
          <p:txBody>
            <a:bodyPr/>
            <a:lstStyle/>
            <a:p>
              <a:pPr>
                <a:defRPr/>
              </a:pPr>
              <a:endParaRPr lang="en-GB">
                <a:solidFill>
                  <a:prstClr val="black"/>
                </a:solidFill>
                <a:cs typeface="ＭＳ Ｐゴシック" pitchFamily="-97" charset="-128"/>
              </a:endParaRPr>
            </a:p>
          </p:txBody>
        </p:sp>
        <p:sp>
          <p:nvSpPr>
            <p:cNvPr id="53287" name="Line 10"/>
            <p:cNvSpPr>
              <a:spLocks noChangeShapeType="1"/>
            </p:cNvSpPr>
            <p:nvPr/>
          </p:nvSpPr>
          <p:spPr bwMode="auto">
            <a:xfrm>
              <a:off x="1482" y="1779"/>
              <a:ext cx="1" cy="816"/>
            </a:xfrm>
            <a:prstGeom prst="line">
              <a:avLst/>
            </a:prstGeom>
            <a:noFill/>
            <a:ln w="12600">
              <a:solidFill>
                <a:srgbClr val="000000"/>
              </a:solidFill>
              <a:miter lim="800000"/>
              <a:headEnd/>
              <a:tailEnd/>
            </a:ln>
          </p:spPr>
          <p:txBody>
            <a:bodyPr/>
            <a:lstStyle/>
            <a:p>
              <a:pPr>
                <a:defRPr/>
              </a:pPr>
              <a:endParaRPr lang="en-GB">
                <a:solidFill>
                  <a:prstClr val="black"/>
                </a:solidFill>
                <a:cs typeface="ＭＳ Ｐゴシック" pitchFamily="-97" charset="-128"/>
              </a:endParaRPr>
            </a:p>
          </p:txBody>
        </p:sp>
        <p:sp>
          <p:nvSpPr>
            <p:cNvPr id="53288" name="Line 11"/>
            <p:cNvSpPr>
              <a:spLocks noChangeShapeType="1"/>
            </p:cNvSpPr>
            <p:nvPr/>
          </p:nvSpPr>
          <p:spPr bwMode="auto">
            <a:xfrm>
              <a:off x="570" y="2595"/>
              <a:ext cx="912" cy="1"/>
            </a:xfrm>
            <a:prstGeom prst="line">
              <a:avLst/>
            </a:prstGeom>
            <a:noFill/>
            <a:ln w="12600">
              <a:solidFill>
                <a:srgbClr val="000000"/>
              </a:solidFill>
              <a:miter lim="800000"/>
              <a:headEnd/>
              <a:tailEnd/>
            </a:ln>
          </p:spPr>
          <p:txBody>
            <a:bodyPr/>
            <a:lstStyle/>
            <a:p>
              <a:pPr>
                <a:defRPr/>
              </a:pPr>
              <a:endParaRPr lang="en-GB">
                <a:solidFill>
                  <a:prstClr val="black"/>
                </a:solidFill>
                <a:cs typeface="ＭＳ Ｐゴシック" pitchFamily="-97" charset="-128"/>
              </a:endParaRPr>
            </a:p>
          </p:txBody>
        </p:sp>
        <p:sp>
          <p:nvSpPr>
            <p:cNvPr id="16425" name="Rectangle 12"/>
            <p:cNvSpPr>
              <a:spLocks noChangeArrowheads="1"/>
            </p:cNvSpPr>
            <p:nvPr/>
          </p:nvSpPr>
          <p:spPr bwMode="auto">
            <a:xfrm>
              <a:off x="570" y="2451"/>
              <a:ext cx="912" cy="144"/>
            </a:xfrm>
            <a:prstGeom prst="rect">
              <a:avLst/>
            </a:prstGeom>
            <a:solidFill>
              <a:srgbClr val="00CCFF">
                <a:alpha val="32156"/>
              </a:srgbClr>
            </a:solidFill>
            <a:ln w="12600">
              <a:solidFill>
                <a:srgbClr val="000000"/>
              </a:solidFill>
              <a:miter lim="800000"/>
              <a:headEnd/>
              <a:tailEnd/>
            </a:ln>
          </p:spPr>
          <p:txBody>
            <a:bodyPr wrap="none" lIns="90000" tIns="46800" rIns="90000" bIns="46800" anchor="ctr"/>
            <a:lstStyle/>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600">
                  <a:solidFill>
                    <a:srgbClr val="000000"/>
                  </a:solidFill>
                  <a:cs typeface="Arial" charset="0"/>
                </a:rPr>
                <a:t>VM</a:t>
              </a:r>
            </a:p>
          </p:txBody>
        </p:sp>
      </p:grpSp>
      <p:grpSp>
        <p:nvGrpSpPr>
          <p:cNvPr id="3" name="Group 13"/>
          <p:cNvGrpSpPr>
            <a:grpSpLocks/>
          </p:cNvGrpSpPr>
          <p:nvPr/>
        </p:nvGrpSpPr>
        <p:grpSpPr bwMode="auto">
          <a:xfrm>
            <a:off x="2515580" y="3527004"/>
            <a:ext cx="1446213" cy="1293813"/>
            <a:chOff x="1626" y="1779"/>
            <a:chExt cx="911" cy="815"/>
          </a:xfrm>
        </p:grpSpPr>
        <p:sp>
          <p:nvSpPr>
            <p:cNvPr id="53282" name="Line 14"/>
            <p:cNvSpPr>
              <a:spLocks noChangeShapeType="1"/>
            </p:cNvSpPr>
            <p:nvPr/>
          </p:nvSpPr>
          <p:spPr bwMode="auto">
            <a:xfrm>
              <a:off x="1626" y="1779"/>
              <a:ext cx="1" cy="816"/>
            </a:xfrm>
            <a:prstGeom prst="line">
              <a:avLst/>
            </a:prstGeom>
            <a:noFill/>
            <a:ln w="12600">
              <a:solidFill>
                <a:srgbClr val="000000"/>
              </a:solidFill>
              <a:miter lim="800000"/>
              <a:headEnd/>
              <a:tailEnd/>
            </a:ln>
          </p:spPr>
          <p:txBody>
            <a:bodyPr/>
            <a:lstStyle/>
            <a:p>
              <a:pPr>
                <a:defRPr/>
              </a:pPr>
              <a:endParaRPr lang="en-GB">
                <a:solidFill>
                  <a:prstClr val="black"/>
                </a:solidFill>
                <a:cs typeface="ＭＳ Ｐゴシック" pitchFamily="-97" charset="-128"/>
              </a:endParaRPr>
            </a:p>
          </p:txBody>
        </p:sp>
        <p:sp>
          <p:nvSpPr>
            <p:cNvPr id="53283" name="Line 15"/>
            <p:cNvSpPr>
              <a:spLocks noChangeShapeType="1"/>
            </p:cNvSpPr>
            <p:nvPr/>
          </p:nvSpPr>
          <p:spPr bwMode="auto">
            <a:xfrm>
              <a:off x="2538" y="1779"/>
              <a:ext cx="1" cy="816"/>
            </a:xfrm>
            <a:prstGeom prst="line">
              <a:avLst/>
            </a:prstGeom>
            <a:noFill/>
            <a:ln w="12600">
              <a:solidFill>
                <a:srgbClr val="000000"/>
              </a:solidFill>
              <a:miter lim="800000"/>
              <a:headEnd/>
              <a:tailEnd/>
            </a:ln>
          </p:spPr>
          <p:txBody>
            <a:bodyPr/>
            <a:lstStyle/>
            <a:p>
              <a:pPr>
                <a:defRPr/>
              </a:pPr>
              <a:endParaRPr lang="en-GB">
                <a:solidFill>
                  <a:prstClr val="black"/>
                </a:solidFill>
                <a:cs typeface="ＭＳ Ｐゴシック" pitchFamily="-97" charset="-128"/>
              </a:endParaRPr>
            </a:p>
          </p:txBody>
        </p:sp>
        <p:sp>
          <p:nvSpPr>
            <p:cNvPr id="53284" name="Line 16"/>
            <p:cNvSpPr>
              <a:spLocks noChangeShapeType="1"/>
            </p:cNvSpPr>
            <p:nvPr/>
          </p:nvSpPr>
          <p:spPr bwMode="auto">
            <a:xfrm>
              <a:off x="1626" y="2595"/>
              <a:ext cx="912" cy="1"/>
            </a:xfrm>
            <a:prstGeom prst="line">
              <a:avLst/>
            </a:prstGeom>
            <a:noFill/>
            <a:ln w="12600">
              <a:solidFill>
                <a:srgbClr val="000000"/>
              </a:solidFill>
              <a:miter lim="800000"/>
              <a:headEnd/>
              <a:tailEnd/>
            </a:ln>
          </p:spPr>
          <p:txBody>
            <a:bodyPr/>
            <a:lstStyle/>
            <a:p>
              <a:pPr>
                <a:defRPr/>
              </a:pPr>
              <a:endParaRPr lang="en-GB">
                <a:solidFill>
                  <a:prstClr val="black"/>
                </a:solidFill>
                <a:cs typeface="ＭＳ Ｐゴシック" pitchFamily="-97" charset="-128"/>
              </a:endParaRPr>
            </a:p>
          </p:txBody>
        </p:sp>
        <p:sp>
          <p:nvSpPr>
            <p:cNvPr id="16421" name="Rectangle 17"/>
            <p:cNvSpPr>
              <a:spLocks noChangeArrowheads="1"/>
            </p:cNvSpPr>
            <p:nvPr/>
          </p:nvSpPr>
          <p:spPr bwMode="auto">
            <a:xfrm>
              <a:off x="1626" y="2451"/>
              <a:ext cx="912" cy="144"/>
            </a:xfrm>
            <a:prstGeom prst="rect">
              <a:avLst/>
            </a:prstGeom>
            <a:solidFill>
              <a:srgbClr val="00CCFF">
                <a:alpha val="32156"/>
              </a:srgbClr>
            </a:solidFill>
            <a:ln w="12600">
              <a:solidFill>
                <a:srgbClr val="000000"/>
              </a:solidFill>
              <a:miter lim="800000"/>
              <a:headEnd/>
              <a:tailEnd/>
            </a:ln>
          </p:spPr>
          <p:txBody>
            <a:bodyPr wrap="none" lIns="90000" tIns="46800" rIns="90000" bIns="46800" anchor="ctr"/>
            <a:lstStyle/>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600">
                  <a:solidFill>
                    <a:srgbClr val="000000"/>
                  </a:solidFill>
                  <a:cs typeface="Arial" charset="0"/>
                </a:rPr>
                <a:t>VM</a:t>
              </a:r>
            </a:p>
          </p:txBody>
        </p:sp>
      </p:grpSp>
      <p:grpSp>
        <p:nvGrpSpPr>
          <p:cNvPr id="4" name="Group 18"/>
          <p:cNvGrpSpPr>
            <a:grpSpLocks/>
          </p:cNvGrpSpPr>
          <p:nvPr/>
        </p:nvGrpSpPr>
        <p:grpSpPr bwMode="auto">
          <a:xfrm>
            <a:off x="4268180" y="3527004"/>
            <a:ext cx="1446213" cy="1293813"/>
            <a:chOff x="2730" y="1779"/>
            <a:chExt cx="911" cy="815"/>
          </a:xfrm>
        </p:grpSpPr>
        <p:sp>
          <p:nvSpPr>
            <p:cNvPr id="53278" name="Line 19"/>
            <p:cNvSpPr>
              <a:spLocks noChangeShapeType="1"/>
            </p:cNvSpPr>
            <p:nvPr/>
          </p:nvSpPr>
          <p:spPr bwMode="auto">
            <a:xfrm>
              <a:off x="2730" y="1779"/>
              <a:ext cx="1" cy="816"/>
            </a:xfrm>
            <a:prstGeom prst="line">
              <a:avLst/>
            </a:prstGeom>
            <a:noFill/>
            <a:ln w="12600">
              <a:solidFill>
                <a:srgbClr val="000000"/>
              </a:solidFill>
              <a:miter lim="800000"/>
              <a:headEnd/>
              <a:tailEnd/>
            </a:ln>
          </p:spPr>
          <p:txBody>
            <a:bodyPr/>
            <a:lstStyle/>
            <a:p>
              <a:pPr>
                <a:defRPr/>
              </a:pPr>
              <a:endParaRPr lang="en-GB">
                <a:solidFill>
                  <a:prstClr val="black"/>
                </a:solidFill>
                <a:cs typeface="ＭＳ Ｐゴシック" pitchFamily="-97" charset="-128"/>
              </a:endParaRPr>
            </a:p>
          </p:txBody>
        </p:sp>
        <p:sp>
          <p:nvSpPr>
            <p:cNvPr id="53279" name="Line 20"/>
            <p:cNvSpPr>
              <a:spLocks noChangeShapeType="1"/>
            </p:cNvSpPr>
            <p:nvPr/>
          </p:nvSpPr>
          <p:spPr bwMode="auto">
            <a:xfrm>
              <a:off x="3642" y="1779"/>
              <a:ext cx="1" cy="816"/>
            </a:xfrm>
            <a:prstGeom prst="line">
              <a:avLst/>
            </a:prstGeom>
            <a:noFill/>
            <a:ln w="12600">
              <a:solidFill>
                <a:srgbClr val="000000"/>
              </a:solidFill>
              <a:miter lim="800000"/>
              <a:headEnd/>
              <a:tailEnd/>
            </a:ln>
          </p:spPr>
          <p:txBody>
            <a:bodyPr/>
            <a:lstStyle/>
            <a:p>
              <a:pPr>
                <a:defRPr/>
              </a:pPr>
              <a:endParaRPr lang="en-GB">
                <a:solidFill>
                  <a:prstClr val="black"/>
                </a:solidFill>
                <a:cs typeface="ＭＳ Ｐゴシック" pitchFamily="-97" charset="-128"/>
              </a:endParaRPr>
            </a:p>
          </p:txBody>
        </p:sp>
        <p:sp>
          <p:nvSpPr>
            <p:cNvPr id="53280" name="Line 21"/>
            <p:cNvSpPr>
              <a:spLocks noChangeShapeType="1"/>
            </p:cNvSpPr>
            <p:nvPr/>
          </p:nvSpPr>
          <p:spPr bwMode="auto">
            <a:xfrm>
              <a:off x="2730" y="2595"/>
              <a:ext cx="912" cy="1"/>
            </a:xfrm>
            <a:prstGeom prst="line">
              <a:avLst/>
            </a:prstGeom>
            <a:noFill/>
            <a:ln w="12600">
              <a:solidFill>
                <a:srgbClr val="000000"/>
              </a:solidFill>
              <a:miter lim="800000"/>
              <a:headEnd/>
              <a:tailEnd/>
            </a:ln>
          </p:spPr>
          <p:txBody>
            <a:bodyPr/>
            <a:lstStyle/>
            <a:p>
              <a:pPr>
                <a:defRPr/>
              </a:pPr>
              <a:endParaRPr lang="en-GB">
                <a:solidFill>
                  <a:prstClr val="black"/>
                </a:solidFill>
                <a:cs typeface="ＭＳ Ｐゴシック" pitchFamily="-97" charset="-128"/>
              </a:endParaRPr>
            </a:p>
          </p:txBody>
        </p:sp>
        <p:sp>
          <p:nvSpPr>
            <p:cNvPr id="16417" name="Rectangle 22"/>
            <p:cNvSpPr>
              <a:spLocks noChangeArrowheads="1"/>
            </p:cNvSpPr>
            <p:nvPr/>
          </p:nvSpPr>
          <p:spPr bwMode="auto">
            <a:xfrm>
              <a:off x="2730" y="2451"/>
              <a:ext cx="912" cy="144"/>
            </a:xfrm>
            <a:prstGeom prst="rect">
              <a:avLst/>
            </a:prstGeom>
            <a:solidFill>
              <a:srgbClr val="00CCFF">
                <a:alpha val="32156"/>
              </a:srgbClr>
            </a:solidFill>
            <a:ln w="12600">
              <a:solidFill>
                <a:srgbClr val="000000"/>
              </a:solidFill>
              <a:miter lim="800000"/>
              <a:headEnd/>
              <a:tailEnd/>
            </a:ln>
          </p:spPr>
          <p:txBody>
            <a:bodyPr wrap="none" lIns="90000" tIns="46800" rIns="90000" bIns="46800" anchor="ctr"/>
            <a:lstStyle/>
            <a:p>
              <a:pPr algn="ct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600" dirty="0">
                  <a:solidFill>
                    <a:srgbClr val="000000"/>
                  </a:solidFill>
                  <a:cs typeface="Arial" charset="0"/>
                </a:rPr>
                <a:t>VM</a:t>
              </a:r>
            </a:p>
          </p:txBody>
        </p:sp>
      </p:grpSp>
      <p:sp>
        <p:nvSpPr>
          <p:cNvPr id="16396" name="Text Box 23"/>
          <p:cNvSpPr txBox="1">
            <a:spLocks noChangeArrowheads="1"/>
          </p:cNvSpPr>
          <p:nvPr/>
        </p:nvSpPr>
        <p:spPr bwMode="auto">
          <a:xfrm>
            <a:off x="4344380" y="3450804"/>
            <a:ext cx="550863" cy="344488"/>
          </a:xfrm>
          <a:prstGeom prst="rect">
            <a:avLst/>
          </a:prstGeom>
          <a:solidFill>
            <a:srgbClr val="99CCFF"/>
          </a:solidFill>
          <a:ln w="12600">
            <a:solidFill>
              <a:srgbClr val="000000"/>
            </a:solidFill>
            <a:miter lim="800000"/>
            <a:headEnd/>
            <a:tailEnd/>
          </a:ln>
        </p:spPr>
        <p:txBody>
          <a:bodyPr wrap="none" lIns="90000" tIns="46800" rIns="90000" bIns="46800">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600" dirty="0">
                <a:solidFill>
                  <a:srgbClr val="000000"/>
                </a:solidFill>
                <a:cs typeface="Arial" charset="0"/>
              </a:rPr>
              <a:t>App</a:t>
            </a:r>
          </a:p>
        </p:txBody>
      </p:sp>
      <p:sp>
        <p:nvSpPr>
          <p:cNvPr id="16397" name="Text Box 24"/>
          <p:cNvSpPr txBox="1">
            <a:spLocks noChangeArrowheads="1"/>
          </p:cNvSpPr>
          <p:nvPr/>
        </p:nvSpPr>
        <p:spPr bwMode="auto">
          <a:xfrm>
            <a:off x="1601180" y="3450804"/>
            <a:ext cx="550863" cy="344488"/>
          </a:xfrm>
          <a:prstGeom prst="rect">
            <a:avLst/>
          </a:prstGeom>
          <a:solidFill>
            <a:srgbClr val="FFFF99"/>
          </a:solidFill>
          <a:ln w="12600">
            <a:solidFill>
              <a:srgbClr val="000000"/>
            </a:solidFill>
            <a:miter lim="800000"/>
            <a:headEnd/>
            <a:tailEnd/>
          </a:ln>
        </p:spPr>
        <p:txBody>
          <a:bodyPr wrap="none" lIns="90000" tIns="46800" rIns="90000" bIns="46800">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600">
                <a:solidFill>
                  <a:srgbClr val="000000"/>
                </a:solidFill>
                <a:cs typeface="Arial" charset="0"/>
              </a:rPr>
              <a:t>App</a:t>
            </a:r>
          </a:p>
        </p:txBody>
      </p:sp>
      <p:sp>
        <p:nvSpPr>
          <p:cNvPr id="16398" name="Text Box 25"/>
          <p:cNvSpPr txBox="1">
            <a:spLocks noChangeArrowheads="1"/>
          </p:cNvSpPr>
          <p:nvPr/>
        </p:nvSpPr>
        <p:spPr bwMode="auto">
          <a:xfrm>
            <a:off x="5030180" y="3450804"/>
            <a:ext cx="550863" cy="344488"/>
          </a:xfrm>
          <a:prstGeom prst="rect">
            <a:avLst/>
          </a:prstGeom>
          <a:solidFill>
            <a:srgbClr val="FF99CC"/>
          </a:solidFill>
          <a:ln w="12600">
            <a:solidFill>
              <a:srgbClr val="000000"/>
            </a:solidFill>
            <a:miter lim="800000"/>
            <a:headEnd/>
            <a:tailEnd/>
          </a:ln>
        </p:spPr>
        <p:txBody>
          <a:bodyPr wrap="none" lIns="90000" tIns="46800" rIns="90000" bIns="46800">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600" dirty="0">
                <a:solidFill>
                  <a:srgbClr val="000000"/>
                </a:solidFill>
                <a:cs typeface="Arial" charset="0"/>
              </a:rPr>
              <a:t>App</a:t>
            </a:r>
          </a:p>
        </p:txBody>
      </p:sp>
      <p:sp>
        <p:nvSpPr>
          <p:cNvPr id="16399" name="Text Box 26"/>
          <p:cNvSpPr txBox="1">
            <a:spLocks noChangeArrowheads="1"/>
          </p:cNvSpPr>
          <p:nvPr/>
        </p:nvSpPr>
        <p:spPr bwMode="auto">
          <a:xfrm>
            <a:off x="2591780" y="3450804"/>
            <a:ext cx="550863" cy="344488"/>
          </a:xfrm>
          <a:prstGeom prst="rect">
            <a:avLst/>
          </a:prstGeom>
          <a:solidFill>
            <a:srgbClr val="CC99FF"/>
          </a:solidFill>
          <a:ln w="12600">
            <a:solidFill>
              <a:srgbClr val="000000"/>
            </a:solidFill>
            <a:miter lim="800000"/>
            <a:headEnd/>
            <a:tailEnd/>
          </a:ln>
        </p:spPr>
        <p:txBody>
          <a:bodyPr wrap="none" lIns="90000" tIns="46800" rIns="90000" bIns="46800">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600">
                <a:solidFill>
                  <a:srgbClr val="000000"/>
                </a:solidFill>
                <a:cs typeface="Arial" charset="0"/>
              </a:rPr>
              <a:t>App</a:t>
            </a:r>
          </a:p>
        </p:txBody>
      </p:sp>
      <p:sp>
        <p:nvSpPr>
          <p:cNvPr id="16400" name="Text Box 27"/>
          <p:cNvSpPr txBox="1">
            <a:spLocks noChangeArrowheads="1"/>
          </p:cNvSpPr>
          <p:nvPr/>
        </p:nvSpPr>
        <p:spPr bwMode="auto">
          <a:xfrm>
            <a:off x="915380" y="3450804"/>
            <a:ext cx="550863" cy="344488"/>
          </a:xfrm>
          <a:prstGeom prst="rect">
            <a:avLst/>
          </a:prstGeom>
          <a:solidFill>
            <a:srgbClr val="CCFFCC"/>
          </a:solidFill>
          <a:ln w="12600">
            <a:solidFill>
              <a:srgbClr val="000000"/>
            </a:solidFill>
            <a:miter lim="800000"/>
            <a:headEnd/>
            <a:tailEnd/>
          </a:ln>
        </p:spPr>
        <p:txBody>
          <a:bodyPr wrap="none" lIns="90000" tIns="46800" rIns="90000" bIns="46800">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sz="1600">
                <a:solidFill>
                  <a:srgbClr val="000000"/>
                </a:solidFill>
                <a:cs typeface="Arial" charset="0"/>
              </a:rPr>
              <a:t>App</a:t>
            </a:r>
          </a:p>
        </p:txBody>
      </p:sp>
      <p:sp>
        <p:nvSpPr>
          <p:cNvPr id="16401" name="Text Box 28"/>
          <p:cNvSpPr txBox="1">
            <a:spLocks noChangeArrowheads="1"/>
          </p:cNvSpPr>
          <p:nvPr/>
        </p:nvSpPr>
        <p:spPr bwMode="auto">
          <a:xfrm>
            <a:off x="6624030" y="3668292"/>
            <a:ext cx="752475" cy="460375"/>
          </a:xfrm>
          <a:prstGeom prst="rect">
            <a:avLst/>
          </a:prstGeom>
          <a:noFill/>
          <a:ln w="9525">
            <a:noFill/>
            <a:round/>
            <a:headEnd/>
            <a:tailEnd/>
          </a:ln>
        </p:spPr>
        <p:txBody>
          <a:bodyPr wrap="none" lIns="90000" tIns="45000" rIns="90000" bIns="45000"/>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a:solidFill>
                  <a:srgbClr val="000000"/>
                </a:solidFill>
                <a:ea typeface="MS Gothic" charset="-128"/>
              </a:rPr>
              <a:t>Xen</a:t>
            </a:r>
          </a:p>
        </p:txBody>
      </p:sp>
      <p:sp>
        <p:nvSpPr>
          <p:cNvPr id="16402" name="Text Box 29"/>
          <p:cNvSpPr txBox="1">
            <a:spLocks noChangeArrowheads="1"/>
          </p:cNvSpPr>
          <p:nvPr/>
        </p:nvSpPr>
        <p:spPr bwMode="auto">
          <a:xfrm>
            <a:off x="6627205" y="4212804"/>
            <a:ext cx="2403475" cy="461962"/>
          </a:xfrm>
          <a:prstGeom prst="rect">
            <a:avLst/>
          </a:prstGeom>
          <a:noFill/>
          <a:ln w="9525">
            <a:noFill/>
            <a:round/>
            <a:headEnd/>
            <a:tailEnd/>
          </a:ln>
        </p:spPr>
        <p:txBody>
          <a:bodyPr lIns="90000" tIns="45000" rIns="90000" bIns="45000"/>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dirty="0">
                <a:solidFill>
                  <a:srgbClr val="000000"/>
                </a:solidFill>
                <a:ea typeface="MS Gothic" charset="-128"/>
              </a:rPr>
              <a:t>VMWare</a:t>
            </a:r>
          </a:p>
        </p:txBody>
      </p:sp>
      <p:sp>
        <p:nvSpPr>
          <p:cNvPr id="16403" name="Text Box 30"/>
          <p:cNvSpPr txBox="1">
            <a:spLocks noChangeArrowheads="1"/>
          </p:cNvSpPr>
          <p:nvPr/>
        </p:nvSpPr>
        <p:spPr bwMode="auto">
          <a:xfrm>
            <a:off x="6625618" y="4820762"/>
            <a:ext cx="2403475" cy="461963"/>
          </a:xfrm>
          <a:prstGeom prst="rect">
            <a:avLst/>
          </a:prstGeom>
          <a:noFill/>
          <a:ln w="9525">
            <a:noFill/>
            <a:round/>
            <a:headEnd/>
            <a:tailEnd/>
          </a:ln>
        </p:spPr>
        <p:txBody>
          <a:bodyPr lIns="90000" tIns="45000" rIns="90000" bIns="45000"/>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dirty="0">
                <a:solidFill>
                  <a:srgbClr val="000000"/>
                </a:solidFill>
                <a:ea typeface="MS Gothic" charset="-128"/>
              </a:rPr>
              <a:t>UML</a:t>
            </a:r>
          </a:p>
        </p:txBody>
      </p:sp>
      <p:sp>
        <p:nvSpPr>
          <p:cNvPr id="16404" name="Text Box 31"/>
          <p:cNvSpPr txBox="1">
            <a:spLocks noChangeArrowheads="1"/>
          </p:cNvSpPr>
          <p:nvPr/>
        </p:nvSpPr>
        <p:spPr bwMode="auto">
          <a:xfrm>
            <a:off x="6607951" y="5397308"/>
            <a:ext cx="2403475" cy="461962"/>
          </a:xfrm>
          <a:prstGeom prst="rect">
            <a:avLst/>
          </a:prstGeom>
          <a:noFill/>
          <a:ln w="9525">
            <a:noFill/>
            <a:round/>
            <a:headEnd/>
            <a:tailEnd/>
          </a:ln>
        </p:spPr>
        <p:txBody>
          <a:bodyPr lIns="90000" tIns="45000" rIns="90000" bIns="45000"/>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dirty="0">
                <a:solidFill>
                  <a:srgbClr val="000000"/>
                </a:solidFill>
                <a:ea typeface="MS Gothic" charset="-128"/>
              </a:rPr>
              <a:t>Denali</a:t>
            </a:r>
          </a:p>
        </p:txBody>
      </p:sp>
      <p:sp>
        <p:nvSpPr>
          <p:cNvPr id="16405" name="Text Box 32"/>
          <p:cNvSpPr txBox="1">
            <a:spLocks noChangeArrowheads="1"/>
          </p:cNvSpPr>
          <p:nvPr/>
        </p:nvSpPr>
        <p:spPr bwMode="auto">
          <a:xfrm>
            <a:off x="6607952" y="5859270"/>
            <a:ext cx="2403475" cy="461962"/>
          </a:xfrm>
          <a:prstGeom prst="rect">
            <a:avLst/>
          </a:prstGeom>
          <a:noFill/>
          <a:ln w="9525">
            <a:noFill/>
            <a:round/>
            <a:headEnd/>
            <a:tailEnd/>
          </a:ln>
        </p:spPr>
        <p:txBody>
          <a:bodyPr lIns="90000" tIns="45000" rIns="90000" bIns="45000"/>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TW" dirty="0">
                <a:solidFill>
                  <a:srgbClr val="000000"/>
                </a:solidFill>
                <a:ea typeface="MS Gothic" charset="-128"/>
              </a:rPr>
              <a:t>etc.</a:t>
            </a:r>
          </a:p>
        </p:txBody>
      </p:sp>
      <p:cxnSp>
        <p:nvCxnSpPr>
          <p:cNvPr id="16406" name="AutoShape 33"/>
          <p:cNvCxnSpPr>
            <a:cxnSpLocks noChangeShapeType="1"/>
            <a:stCxn id="16389" idx="3"/>
            <a:endCxn id="16401" idx="1"/>
          </p:cNvCxnSpPr>
          <p:nvPr/>
        </p:nvCxnSpPr>
        <p:spPr bwMode="auto">
          <a:xfrm flipV="1">
            <a:off x="5792180" y="3898479"/>
            <a:ext cx="831850" cy="1304925"/>
          </a:xfrm>
          <a:prstGeom prst="straightConnector1">
            <a:avLst/>
          </a:prstGeom>
          <a:noFill/>
          <a:ln w="9525">
            <a:solidFill>
              <a:srgbClr val="000000"/>
            </a:solidFill>
            <a:round/>
            <a:headEnd/>
            <a:tailEnd/>
          </a:ln>
        </p:spPr>
      </p:cxnSp>
      <p:cxnSp>
        <p:nvCxnSpPr>
          <p:cNvPr id="16407" name="AutoShape 34"/>
          <p:cNvCxnSpPr>
            <a:cxnSpLocks noChangeShapeType="1"/>
            <a:stCxn id="16389" idx="3"/>
          </p:cNvCxnSpPr>
          <p:nvPr/>
        </p:nvCxnSpPr>
        <p:spPr bwMode="auto">
          <a:xfrm flipV="1">
            <a:off x="5792180" y="4520779"/>
            <a:ext cx="833438" cy="682625"/>
          </a:xfrm>
          <a:prstGeom prst="straightConnector1">
            <a:avLst/>
          </a:prstGeom>
          <a:noFill/>
          <a:ln w="9525">
            <a:solidFill>
              <a:srgbClr val="000000"/>
            </a:solidFill>
            <a:round/>
            <a:headEnd/>
            <a:tailEnd/>
          </a:ln>
        </p:spPr>
      </p:cxnSp>
      <p:cxnSp>
        <p:nvCxnSpPr>
          <p:cNvPr id="16408" name="AutoShape 35"/>
          <p:cNvCxnSpPr>
            <a:cxnSpLocks noChangeShapeType="1"/>
            <a:stCxn id="16389" idx="3"/>
          </p:cNvCxnSpPr>
          <p:nvPr/>
        </p:nvCxnSpPr>
        <p:spPr bwMode="auto">
          <a:xfrm flipV="1">
            <a:off x="5792180" y="5097042"/>
            <a:ext cx="833438" cy="106362"/>
          </a:xfrm>
          <a:prstGeom prst="straightConnector1">
            <a:avLst/>
          </a:prstGeom>
          <a:noFill/>
          <a:ln w="9525">
            <a:solidFill>
              <a:srgbClr val="000000"/>
            </a:solidFill>
            <a:round/>
            <a:headEnd/>
            <a:tailEnd/>
          </a:ln>
        </p:spPr>
      </p:cxnSp>
      <p:cxnSp>
        <p:nvCxnSpPr>
          <p:cNvPr id="16409" name="AutoShape 36"/>
          <p:cNvCxnSpPr>
            <a:cxnSpLocks noChangeShapeType="1"/>
            <a:stCxn id="16389" idx="3"/>
          </p:cNvCxnSpPr>
          <p:nvPr/>
        </p:nvCxnSpPr>
        <p:spPr bwMode="auto">
          <a:xfrm>
            <a:off x="5792180" y="5203404"/>
            <a:ext cx="835025" cy="469900"/>
          </a:xfrm>
          <a:prstGeom prst="straightConnector1">
            <a:avLst/>
          </a:prstGeom>
          <a:noFill/>
          <a:ln w="9525">
            <a:solidFill>
              <a:srgbClr val="000000"/>
            </a:solidFill>
            <a:round/>
            <a:headEnd/>
            <a:tailEnd/>
          </a:ln>
        </p:spPr>
      </p:cxnSp>
      <p:cxnSp>
        <p:nvCxnSpPr>
          <p:cNvPr id="16410" name="AutoShape 37"/>
          <p:cNvCxnSpPr>
            <a:cxnSpLocks noChangeShapeType="1"/>
            <a:stCxn id="16389" idx="3"/>
          </p:cNvCxnSpPr>
          <p:nvPr/>
        </p:nvCxnSpPr>
        <p:spPr bwMode="auto">
          <a:xfrm>
            <a:off x="5792180" y="5203404"/>
            <a:ext cx="835025" cy="974725"/>
          </a:xfrm>
          <a:prstGeom prst="straightConnector1">
            <a:avLst/>
          </a:prstGeom>
          <a:noFill/>
          <a:ln w="9525">
            <a:solidFill>
              <a:srgbClr val="000000"/>
            </a:solidFill>
            <a:round/>
            <a:headEnd/>
            <a:tailEnd/>
          </a:ln>
        </p:spPr>
      </p:cxnSp>
      <p:sp>
        <p:nvSpPr>
          <p:cNvPr id="16412" name="Date Placeholder 41"/>
          <p:cNvSpPr>
            <a:spLocks noGrp="1"/>
          </p:cNvSpPr>
          <p:nvPr>
            <p:ph type="dt" sz="quarter" idx="10"/>
          </p:nvPr>
        </p:nvSpPr>
        <p:spPr>
          <a:noFill/>
        </p:spPr>
        <p:txBody>
          <a:bodyPr/>
          <a:lstStyle/>
          <a:p>
            <a:r>
              <a:rPr lang="en-GB" altLang="zh-TW">
                <a:solidFill>
                  <a:prstClr val="black">
                    <a:tint val="75000"/>
                  </a:prstClr>
                </a:solidFill>
              </a:rPr>
              <a:t>19th May, 09</a:t>
            </a:r>
            <a:endParaRPr lang="en-US" altLang="zh-TW">
              <a:solidFill>
                <a:prstClr val="black">
                  <a:tint val="75000"/>
                </a:prstClr>
              </a:solidFill>
            </a:endParaRPr>
          </a:p>
        </p:txBody>
      </p:sp>
      <p:sp>
        <p:nvSpPr>
          <p:cNvPr id="41" name="Footer Placeholder 42"/>
          <p:cNvSpPr>
            <a:spLocks noGrp="1"/>
          </p:cNvSpPr>
          <p:nvPr>
            <p:ph type="ftr" sz="quarter" idx="11"/>
          </p:nvPr>
        </p:nvSpPr>
        <p:spPr>
          <a:xfrm>
            <a:off x="3124200" y="6356350"/>
            <a:ext cx="2895600" cy="365125"/>
          </a:xfrm>
          <a:noFill/>
        </p:spPr>
        <p:txBody>
          <a:bodyPr/>
          <a:lstStyle/>
          <a:p>
            <a:r>
              <a:rPr lang="en-US" altLang="zh-TW">
                <a:solidFill>
                  <a:prstClr val="black">
                    <a:tint val="75000"/>
                  </a:prstClr>
                </a:solidFill>
              </a:rPr>
              <a:t>mark.baker@computer.org</a:t>
            </a:r>
            <a:endParaRPr lang="en-GB" altLang="zh-TW">
              <a:solidFill>
                <a:prstClr val="black">
                  <a:tint val="75000"/>
                </a:prstClr>
              </a:solidFill>
            </a:endParaRPr>
          </a:p>
        </p:txBody>
      </p:sp>
    </p:spTree>
    <p:extLst>
      <p:ext uri="{BB962C8B-B14F-4D97-AF65-F5344CB8AC3E}">
        <p14:creationId xmlns:p14="http://schemas.microsoft.com/office/powerpoint/2010/main" val="3948268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Grp="1" noChangeArrowheads="1"/>
          </p:cNvSpPr>
          <p:nvPr>
            <p:ph type="title"/>
          </p:nvPr>
        </p:nvSpPr>
        <p:spPr>
          <a:xfrm>
            <a:off x="701570" y="233645"/>
            <a:ext cx="8137281" cy="600075"/>
          </a:xfrm>
        </p:spPr>
        <p:txBody>
          <a:bodyPr>
            <a:noAutofit/>
          </a:bodyPr>
          <a:lstStyle/>
          <a:p>
            <a:pPr marL="1117600" indent="-1117600"/>
            <a:r>
              <a:rPr kumimoji="1" lang="en-GB" altLang="zh-TW" b="1" kern="0" dirty="0" smtClean="0">
                <a:latin typeface="Times New Roman" panose="02020603050405020304" pitchFamily="18" charset="0"/>
                <a:ea typeface="新細明體" pitchFamily="18" charset="-120"/>
                <a:cs typeface="Times New Roman" panose="02020603050405020304" pitchFamily="18" charset="0"/>
              </a:rPr>
              <a:t>Google </a:t>
            </a:r>
            <a:r>
              <a:rPr kumimoji="1" lang="en-US" altLang="zh-TW" b="1" kern="0" dirty="0">
                <a:latin typeface="Times New Roman" panose="02020603050405020304" pitchFamily="18" charset="0"/>
                <a:ea typeface="新細明體" pitchFamily="18" charset="-120"/>
                <a:cs typeface="Times New Roman" panose="02020603050405020304" pitchFamily="18" charset="0"/>
              </a:rPr>
              <a:t>in </a:t>
            </a:r>
            <a:r>
              <a:rPr kumimoji="1" lang="en-GB" altLang="zh-TW" b="1" kern="0" dirty="0">
                <a:latin typeface="Times New Roman" panose="02020603050405020304" pitchFamily="18" charset="0"/>
                <a:ea typeface="新細明體" pitchFamily="18" charset="-120"/>
                <a:cs typeface="Times New Roman" panose="02020603050405020304" pitchFamily="18" charset="0"/>
              </a:rPr>
              <a:t>Cloud Computing</a:t>
            </a:r>
            <a:endParaRPr lang="zh-TW" altLang="en-US" dirty="0">
              <a:latin typeface="Times New Roman" panose="02020603050405020304" pitchFamily="18" charset="0"/>
              <a:ea typeface="新細明體" pitchFamily="18" charset="-120"/>
              <a:cs typeface="Times New Roman" panose="02020603050405020304" pitchFamily="18" charset="0"/>
            </a:endParaRPr>
          </a:p>
        </p:txBody>
      </p:sp>
      <p:sp>
        <p:nvSpPr>
          <p:cNvPr id="1264643" name="Rectangle 3"/>
          <p:cNvSpPr>
            <a:spLocks noGrp="1" noChangeArrowheads="1"/>
          </p:cNvSpPr>
          <p:nvPr>
            <p:ph type="body" idx="1"/>
          </p:nvPr>
        </p:nvSpPr>
        <p:spPr>
          <a:xfrm>
            <a:off x="309196" y="1090614"/>
            <a:ext cx="8591550" cy="5183187"/>
          </a:xfrm>
        </p:spPr>
        <p:txBody>
          <a:bodyPr>
            <a:normAutofit/>
          </a:bodyPr>
          <a:lstStyle/>
          <a:p>
            <a:pPr lvl="0" fontAlgn="base">
              <a:lnSpc>
                <a:spcPct val="117000"/>
              </a:lnSpc>
              <a:spcAft>
                <a:spcPct val="0"/>
              </a:spcAft>
              <a:buFont typeface="Wingdings" panose="05000000000000000000" pitchFamily="2" charset="2"/>
              <a:buChar char="l"/>
            </a:pPr>
            <a:r>
              <a:rPr kumimoji="1" lang="zh-TW" altLang="en-GB" sz="2800" kern="0" dirty="0">
                <a:solidFill>
                  <a:srgbClr val="000000"/>
                </a:solidFill>
                <a:latin typeface="Arial"/>
                <a:ea typeface="新細明體" pitchFamily="18" charset="-120"/>
              </a:rPr>
              <a:t>可靠資料儲存資料</a:t>
            </a:r>
          </a:p>
          <a:p>
            <a:pPr lvl="1" fontAlgn="base">
              <a:lnSpc>
                <a:spcPct val="117000"/>
              </a:lnSpc>
              <a:spcAft>
                <a:spcPct val="0"/>
              </a:spcAft>
              <a:buSzPct val="75000"/>
              <a:buFont typeface="Wingdings" pitchFamily="2" charset="2"/>
              <a:buChar char="l"/>
            </a:pPr>
            <a:r>
              <a:rPr kumimoji="1" lang="en-GB" altLang="zh-TW" sz="2000" b="1" kern="0" dirty="0">
                <a:latin typeface="Arial"/>
                <a:ea typeface="新細明體" pitchFamily="18" charset="-120"/>
              </a:rPr>
              <a:t>Google File System (GFS) (2003</a:t>
            </a:r>
            <a:r>
              <a:rPr kumimoji="1" lang="en-GB" altLang="zh-TW" sz="2000" b="1" kern="0" dirty="0">
                <a:solidFill>
                  <a:srgbClr val="000000"/>
                </a:solidFill>
                <a:latin typeface="Arial"/>
                <a:ea typeface="新細明體" pitchFamily="18" charset="-120"/>
              </a:rPr>
              <a:t>)</a:t>
            </a:r>
            <a:r>
              <a:rPr kumimoji="1" lang="en-GB" altLang="zh-TW" sz="2000" b="1" kern="0" dirty="0">
                <a:solidFill>
                  <a:srgbClr val="0000FF"/>
                </a:solidFill>
                <a:latin typeface="Arial"/>
                <a:ea typeface="新細明體" pitchFamily="18" charset="-120"/>
              </a:rPr>
              <a:t>:</a:t>
            </a:r>
            <a:r>
              <a:rPr kumimoji="1" lang="en-GB" altLang="zh-TW" sz="2000" kern="0" dirty="0">
                <a:solidFill>
                  <a:srgbClr val="000000"/>
                </a:solidFill>
                <a:latin typeface="Arial"/>
                <a:ea typeface="新細明體" pitchFamily="18" charset="-120"/>
              </a:rPr>
              <a:t> </a:t>
            </a:r>
            <a:r>
              <a:rPr kumimoji="1" lang="en-GB" altLang="zh-TW" sz="2000" b="1" kern="0" dirty="0">
                <a:solidFill>
                  <a:srgbClr val="000000"/>
                </a:solidFill>
                <a:latin typeface="Arial"/>
                <a:ea typeface="新細明體" pitchFamily="18" charset="-120"/>
              </a:rPr>
              <a:t>distributed storage</a:t>
            </a:r>
          </a:p>
          <a:p>
            <a:pPr lvl="0" fontAlgn="base">
              <a:lnSpc>
                <a:spcPct val="117000"/>
              </a:lnSpc>
              <a:spcAft>
                <a:spcPct val="0"/>
              </a:spcAft>
              <a:buFont typeface="Wingdings" panose="05000000000000000000" pitchFamily="2" charset="2"/>
              <a:buChar char="l"/>
            </a:pPr>
            <a:r>
              <a:rPr kumimoji="1" lang="zh-TW" altLang="en-GB" sz="2800" kern="0" dirty="0">
                <a:solidFill>
                  <a:srgbClr val="000000"/>
                </a:solidFill>
                <a:latin typeface="Arial"/>
                <a:ea typeface="新細明體" pitchFamily="18" charset="-120"/>
              </a:rPr>
              <a:t>多台機器上執行工作</a:t>
            </a:r>
          </a:p>
          <a:p>
            <a:pPr lvl="1" fontAlgn="base">
              <a:lnSpc>
                <a:spcPct val="117000"/>
              </a:lnSpc>
              <a:spcAft>
                <a:spcPct val="0"/>
              </a:spcAft>
              <a:buSzPct val="75000"/>
              <a:buFont typeface="Wingdings" pitchFamily="2" charset="2"/>
              <a:buChar char="l"/>
            </a:pPr>
            <a:r>
              <a:rPr kumimoji="1" lang="en-GB" altLang="zh-TW" sz="2000" b="1" kern="0" dirty="0" err="1">
                <a:latin typeface="Arial"/>
                <a:ea typeface="新細明體" pitchFamily="18" charset="-120"/>
              </a:rPr>
              <a:t>MapReduce</a:t>
            </a:r>
            <a:r>
              <a:rPr kumimoji="1" lang="en-GB" altLang="zh-TW" sz="2000" b="1" kern="0" dirty="0">
                <a:latin typeface="Arial"/>
                <a:ea typeface="新細明體" pitchFamily="18" charset="-120"/>
              </a:rPr>
              <a:t> (2004</a:t>
            </a:r>
            <a:r>
              <a:rPr kumimoji="1" lang="en-GB" altLang="zh-TW" sz="2000" b="1" kern="0" dirty="0">
                <a:solidFill>
                  <a:srgbClr val="000000"/>
                </a:solidFill>
                <a:latin typeface="Arial"/>
                <a:ea typeface="新細明體" pitchFamily="18" charset="-120"/>
              </a:rPr>
              <a:t>)</a:t>
            </a:r>
            <a:r>
              <a:rPr kumimoji="1" lang="en-GB" altLang="zh-TW" sz="2000" b="1" kern="0" dirty="0">
                <a:solidFill>
                  <a:srgbClr val="0000FF"/>
                </a:solidFill>
                <a:latin typeface="Arial"/>
                <a:ea typeface="新細明體" pitchFamily="18" charset="-120"/>
              </a:rPr>
              <a:t>:</a:t>
            </a:r>
            <a:r>
              <a:rPr kumimoji="1" lang="en-GB" altLang="zh-TW" sz="2000" kern="0" dirty="0">
                <a:solidFill>
                  <a:srgbClr val="000000"/>
                </a:solidFill>
                <a:latin typeface="Arial"/>
                <a:ea typeface="新細明體" pitchFamily="18" charset="-120"/>
              </a:rPr>
              <a:t> </a:t>
            </a:r>
            <a:r>
              <a:rPr kumimoji="1" lang="en-GB" altLang="zh-TW" sz="2000" b="1" kern="0" dirty="0">
                <a:solidFill>
                  <a:srgbClr val="000000"/>
                </a:solidFill>
                <a:latin typeface="Arial"/>
                <a:ea typeface="新細明體" pitchFamily="18" charset="-120"/>
              </a:rPr>
              <a:t>simplified large-scale data processing</a:t>
            </a:r>
          </a:p>
          <a:p>
            <a:pPr lvl="0" fontAlgn="base">
              <a:lnSpc>
                <a:spcPct val="117000"/>
              </a:lnSpc>
              <a:spcAft>
                <a:spcPct val="0"/>
              </a:spcAft>
              <a:buFont typeface="Wingdings" panose="05000000000000000000" pitchFamily="2" charset="2"/>
              <a:buChar char="l"/>
            </a:pPr>
            <a:r>
              <a:rPr kumimoji="1" lang="zh-TW" altLang="en-GB" sz="2800" kern="0" dirty="0">
                <a:latin typeface="Arial"/>
                <a:ea typeface="新細明體" pitchFamily="18" charset="-120"/>
              </a:rPr>
              <a:t>處理大量</a:t>
            </a:r>
            <a:r>
              <a:rPr kumimoji="1" lang="zh-TW" altLang="en-GB" sz="2800" kern="0" dirty="0" smtClean="0">
                <a:latin typeface="Arial"/>
                <a:ea typeface="新細明體" pitchFamily="18" charset="-120"/>
              </a:rPr>
              <a:t>的</a:t>
            </a:r>
            <a:r>
              <a:rPr kumimoji="1" lang="zh-TW" altLang="en-US" sz="2800" kern="0" dirty="0" smtClean="0">
                <a:latin typeface="Arial"/>
                <a:ea typeface="新細明體" pitchFamily="18" charset="-120"/>
              </a:rPr>
              <a:t>具結構化資料</a:t>
            </a:r>
            <a:endParaRPr kumimoji="1" lang="zh-TW" altLang="en-GB" sz="2800" kern="0" dirty="0">
              <a:latin typeface="Arial"/>
              <a:ea typeface="新細明體" pitchFamily="18" charset="-120"/>
            </a:endParaRPr>
          </a:p>
          <a:p>
            <a:pPr lvl="1" fontAlgn="base">
              <a:lnSpc>
                <a:spcPct val="117000"/>
              </a:lnSpc>
              <a:spcAft>
                <a:spcPct val="0"/>
              </a:spcAft>
              <a:buSzPct val="75000"/>
              <a:buFont typeface="Wingdings" pitchFamily="2" charset="2"/>
              <a:buChar char="l"/>
            </a:pPr>
            <a:r>
              <a:rPr kumimoji="1" lang="en-GB" altLang="zh-TW" sz="2000" b="1" kern="0" dirty="0" err="1">
                <a:latin typeface="Arial"/>
                <a:ea typeface="新細明體" pitchFamily="18" charset="-120"/>
              </a:rPr>
              <a:t>BigTable</a:t>
            </a:r>
            <a:r>
              <a:rPr kumimoji="1" lang="en-GB" altLang="zh-TW" sz="2000" b="1" kern="0" dirty="0">
                <a:latin typeface="Arial"/>
                <a:ea typeface="新細明體" pitchFamily="18" charset="-120"/>
              </a:rPr>
              <a:t> (2006):</a:t>
            </a:r>
            <a:r>
              <a:rPr kumimoji="1" lang="en-GB" altLang="zh-TW" sz="2000" kern="0" dirty="0">
                <a:latin typeface="Arial"/>
                <a:ea typeface="新細明體" pitchFamily="18" charset="-120"/>
              </a:rPr>
              <a:t> </a:t>
            </a:r>
            <a:r>
              <a:rPr kumimoji="1" lang="en-GB" altLang="zh-TW" sz="2000" b="1" kern="0" dirty="0">
                <a:solidFill>
                  <a:srgbClr val="000000"/>
                </a:solidFill>
                <a:latin typeface="Arial"/>
                <a:ea typeface="新細明體" pitchFamily="18" charset="-120"/>
              </a:rPr>
              <a:t>database </a:t>
            </a:r>
            <a:r>
              <a:rPr kumimoji="1" lang="en-GB" altLang="zh-TW" sz="2000" b="1" kern="0" dirty="0" smtClean="0">
                <a:solidFill>
                  <a:srgbClr val="000000"/>
                </a:solidFill>
                <a:latin typeface="Arial"/>
                <a:ea typeface="新細明體" pitchFamily="18" charset="-120"/>
              </a:rPr>
              <a:t>(storage of structured data) beyond </a:t>
            </a:r>
            <a:r>
              <a:rPr kumimoji="1" lang="en-GB" altLang="zh-TW" sz="2000" b="1" kern="0" dirty="0">
                <a:solidFill>
                  <a:srgbClr val="000000"/>
                </a:solidFill>
                <a:latin typeface="Arial"/>
                <a:ea typeface="新細明體" pitchFamily="18" charset="-120"/>
              </a:rPr>
              <a:t>the scale of single machine</a:t>
            </a:r>
            <a:r>
              <a:rPr kumimoji="1" lang="en-GB" altLang="zh-TW" sz="1800" kern="0" dirty="0">
                <a:solidFill>
                  <a:srgbClr val="000000"/>
                </a:solidFill>
                <a:latin typeface="Arial"/>
                <a:ea typeface="新細明體" pitchFamily="18" charset="-120"/>
              </a:rPr>
              <a:t> </a:t>
            </a:r>
            <a:endParaRPr kumimoji="1" lang="en-US" altLang="zh-TW" sz="1800" kern="0" dirty="0">
              <a:solidFill>
                <a:srgbClr val="000000"/>
              </a:solidFill>
              <a:latin typeface="Arial"/>
              <a:ea typeface="新細明體" pitchFamily="18" charset="-120"/>
            </a:endParaRPr>
          </a:p>
          <a:p>
            <a:pPr marL="0" indent="0">
              <a:lnSpc>
                <a:spcPct val="117000"/>
              </a:lnSpc>
              <a:buNone/>
            </a:pPr>
            <a:endParaRPr lang="en-US" altLang="zh-TW" dirty="0" smtClean="0"/>
          </a:p>
        </p:txBody>
      </p:sp>
      <p:sp>
        <p:nvSpPr>
          <p:cNvPr id="3" name="投影片編號版面配置區 2"/>
          <p:cNvSpPr>
            <a:spLocks noGrp="1"/>
          </p:cNvSpPr>
          <p:nvPr>
            <p:ph type="sldNum" sz="quarter" idx="10"/>
          </p:nvPr>
        </p:nvSpPr>
        <p:spPr/>
        <p:txBody>
          <a:bodyPr/>
          <a:lstStyle/>
          <a:p>
            <a:fld id="{782ED698-1880-4293-BE94-AC7EE325DD0D}" type="slidenum">
              <a:rPr lang="en-US" altLang="zh-TW" smtClean="0">
                <a:solidFill>
                  <a:prstClr val="black">
                    <a:tint val="75000"/>
                  </a:prstClr>
                </a:solidFill>
              </a:rPr>
              <a:pPr/>
              <a:t>15</a:t>
            </a:fld>
            <a:r>
              <a:rPr lang="en-US" altLang="zh-TW" smtClean="0">
                <a:solidFill>
                  <a:prstClr val="black">
                    <a:tint val="75000"/>
                  </a:prstClr>
                </a:solidFill>
              </a:rPr>
              <a:t>/54</a:t>
            </a:r>
            <a:endParaRPr lang="en-US" altLang="zh-TW" dirty="0">
              <a:solidFill>
                <a:prstClr val="black">
                  <a:tint val="75000"/>
                </a:prstClr>
              </a:solidFill>
              <a:latin typeface="新細明體"/>
            </a:endParaRPr>
          </a:p>
        </p:txBody>
      </p:sp>
    </p:spTree>
    <p:extLst>
      <p:ext uri="{BB962C8B-B14F-4D97-AF65-F5344CB8AC3E}">
        <p14:creationId xmlns:p14="http://schemas.microsoft.com/office/powerpoint/2010/main" val="1015574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Grp="1" noChangeArrowheads="1"/>
          </p:cNvSpPr>
          <p:nvPr>
            <p:ph type="title"/>
          </p:nvPr>
        </p:nvSpPr>
        <p:spPr>
          <a:xfrm>
            <a:off x="701570" y="233645"/>
            <a:ext cx="8137281" cy="600075"/>
          </a:xfrm>
        </p:spPr>
        <p:txBody>
          <a:bodyPr>
            <a:normAutofit fontScale="90000"/>
          </a:bodyPr>
          <a:lstStyle/>
          <a:p>
            <a:pPr marL="1117600" indent="-1117600"/>
            <a:r>
              <a:rPr lang="en-GB" dirty="0" err="1" smtClean="0">
                <a:cs typeface="Times New Roman" pitchFamily="18" charset="0"/>
              </a:rPr>
              <a:t>Hadoop</a:t>
            </a:r>
            <a:endParaRPr lang="zh-TW" altLang="en-US" dirty="0">
              <a:ea typeface="新細明體" pitchFamily="18" charset="-120"/>
              <a:cs typeface="Times New Roman" pitchFamily="18" charset="0"/>
            </a:endParaRPr>
          </a:p>
        </p:txBody>
      </p:sp>
      <p:sp>
        <p:nvSpPr>
          <p:cNvPr id="1264643" name="Rectangle 3"/>
          <p:cNvSpPr>
            <a:spLocks noGrp="1" noChangeArrowheads="1"/>
          </p:cNvSpPr>
          <p:nvPr>
            <p:ph type="body" idx="1"/>
          </p:nvPr>
        </p:nvSpPr>
        <p:spPr>
          <a:xfrm>
            <a:off x="309196" y="1090614"/>
            <a:ext cx="8591550" cy="5183187"/>
          </a:xfrm>
        </p:spPr>
        <p:txBody>
          <a:bodyPr>
            <a:normAutofit/>
          </a:bodyPr>
          <a:lstStyle/>
          <a:p>
            <a:pPr>
              <a:lnSpc>
                <a:spcPct val="117000"/>
              </a:lnSpc>
            </a:pPr>
            <a:r>
              <a:rPr lang="en-GB" altLang="zh-TW" dirty="0">
                <a:solidFill>
                  <a:schemeClr val="tx1"/>
                </a:solidFill>
                <a:ea typeface="新細明體" pitchFamily="18" charset="-120"/>
              </a:rPr>
              <a:t>Google</a:t>
            </a:r>
            <a:r>
              <a:rPr lang="zh-TW" altLang="en-GB" dirty="0">
                <a:solidFill>
                  <a:schemeClr val="tx1"/>
                </a:solidFill>
                <a:ea typeface="新細明體" pitchFamily="18" charset="-120"/>
              </a:rPr>
              <a:t>發表論文</a:t>
            </a:r>
            <a:r>
              <a:rPr lang="en-GB" b="1" dirty="0">
                <a:solidFill>
                  <a:schemeClr val="tx1"/>
                </a:solidFill>
                <a:ea typeface="新細明體" pitchFamily="18" charset="-120"/>
              </a:rPr>
              <a:t>GFS</a:t>
            </a:r>
            <a:r>
              <a:rPr lang="en-GB" b="1" dirty="0">
                <a:solidFill>
                  <a:schemeClr val="tx1"/>
                </a:solidFill>
              </a:rPr>
              <a:t> </a:t>
            </a:r>
            <a:r>
              <a:rPr lang="en-GB" b="1" dirty="0" smtClean="0">
                <a:solidFill>
                  <a:schemeClr val="tx1"/>
                </a:solidFill>
              </a:rPr>
              <a:t>, </a:t>
            </a:r>
            <a:r>
              <a:rPr lang="en-GB" b="1" dirty="0" err="1">
                <a:solidFill>
                  <a:schemeClr val="tx1"/>
                </a:solidFill>
              </a:rPr>
              <a:t>MapReduce</a:t>
            </a:r>
            <a:r>
              <a:rPr lang="en-GB" b="1" dirty="0">
                <a:solidFill>
                  <a:schemeClr val="tx1"/>
                </a:solidFill>
              </a:rPr>
              <a:t> </a:t>
            </a:r>
            <a:r>
              <a:rPr lang="en-GB" altLang="zh-TW" b="1" dirty="0" smtClean="0">
                <a:solidFill>
                  <a:schemeClr val="tx1"/>
                </a:solidFill>
              </a:rPr>
              <a:t>,</a:t>
            </a:r>
            <a:r>
              <a:rPr lang="zh-TW" altLang="en-GB" b="1" dirty="0" smtClean="0">
                <a:solidFill>
                  <a:schemeClr val="tx1"/>
                </a:solidFill>
              </a:rPr>
              <a:t> </a:t>
            </a:r>
            <a:r>
              <a:rPr lang="en-GB" b="1" dirty="0" err="1" smtClean="0">
                <a:solidFill>
                  <a:schemeClr val="tx1"/>
                </a:solidFill>
              </a:rPr>
              <a:t>BigTable</a:t>
            </a:r>
            <a:r>
              <a:rPr lang="en-GB" b="1" dirty="0" smtClean="0">
                <a:solidFill>
                  <a:schemeClr val="tx1"/>
                </a:solidFill>
              </a:rPr>
              <a:t>‏</a:t>
            </a:r>
            <a:endParaRPr lang="en-GB" altLang="zh-TW" b="1" dirty="0">
              <a:solidFill>
                <a:schemeClr val="tx1"/>
              </a:solidFill>
            </a:endParaRPr>
          </a:p>
          <a:p>
            <a:pPr lvl="1">
              <a:lnSpc>
                <a:spcPct val="117000"/>
              </a:lnSpc>
            </a:pPr>
            <a:r>
              <a:rPr lang="en-GB" dirty="0" err="1"/>
              <a:t>Hadoop</a:t>
            </a:r>
            <a:r>
              <a:rPr lang="zh-TW" altLang="en-GB" dirty="0" smtClean="0">
                <a:ea typeface="新細明體" pitchFamily="18" charset="-120"/>
              </a:rPr>
              <a:t>計畫實</a:t>
            </a:r>
            <a:r>
              <a:rPr lang="zh-TW" altLang="en-GB" dirty="0">
                <a:ea typeface="新細明體" pitchFamily="18" charset="-120"/>
              </a:rPr>
              <a:t>做</a:t>
            </a:r>
            <a:endParaRPr lang="en-GB" dirty="0"/>
          </a:p>
          <a:p>
            <a:pPr>
              <a:lnSpc>
                <a:spcPct val="117000"/>
              </a:lnSpc>
            </a:pPr>
            <a:r>
              <a:rPr lang="en-GB" b="1" dirty="0" err="1" smtClean="0">
                <a:solidFill>
                  <a:schemeClr val="tx1"/>
                </a:solidFill>
              </a:rPr>
              <a:t>Hadoop</a:t>
            </a:r>
            <a:r>
              <a:rPr lang="zh-TW" altLang="en-US" b="1" dirty="0">
                <a:ea typeface="新細明體" pitchFamily="18" charset="-120"/>
              </a:rPr>
              <a:t> </a:t>
            </a:r>
            <a:r>
              <a:rPr lang="en-US" altLang="zh-TW" b="1" dirty="0" smtClean="0">
                <a:ea typeface="新細明體" pitchFamily="18" charset="-120"/>
              </a:rPr>
              <a:t>Project</a:t>
            </a:r>
            <a:endParaRPr lang="zh-TW" altLang="en-GB" b="1" dirty="0">
              <a:solidFill>
                <a:schemeClr val="tx1"/>
              </a:solidFill>
              <a:ea typeface="新細明體" pitchFamily="18" charset="-120"/>
            </a:endParaRPr>
          </a:p>
          <a:p>
            <a:pPr lvl="1">
              <a:lnSpc>
                <a:spcPct val="117000"/>
              </a:lnSpc>
              <a:buSzPct val="57000"/>
            </a:pPr>
            <a:r>
              <a:rPr lang="en-GB" dirty="0" smtClean="0"/>
              <a:t>Apache </a:t>
            </a:r>
            <a:r>
              <a:rPr lang="en-GB" dirty="0"/>
              <a:t>Software </a:t>
            </a:r>
            <a:r>
              <a:rPr lang="en-GB" dirty="0" smtClean="0"/>
              <a:t>Foundation</a:t>
            </a:r>
          </a:p>
          <a:p>
            <a:pPr lvl="1">
              <a:lnSpc>
                <a:spcPct val="117000"/>
              </a:lnSpc>
              <a:buSzPct val="57000"/>
            </a:pPr>
            <a:r>
              <a:rPr lang="en-GB" altLang="zh-TW" dirty="0"/>
              <a:t>Open </a:t>
            </a:r>
            <a:r>
              <a:rPr lang="en-GB" altLang="zh-TW" dirty="0" smtClean="0"/>
              <a:t>Source</a:t>
            </a:r>
            <a:endParaRPr lang="en-GB" dirty="0"/>
          </a:p>
          <a:p>
            <a:pPr lvl="1">
              <a:lnSpc>
                <a:spcPct val="117000"/>
              </a:lnSpc>
              <a:buSzPct val="57000"/>
            </a:pPr>
            <a:r>
              <a:rPr lang="zh-TW" altLang="en-GB" dirty="0">
                <a:ea typeface="新細明體" pitchFamily="18" charset="-120"/>
              </a:rPr>
              <a:t>利用</a:t>
            </a:r>
            <a:r>
              <a:rPr lang="en-GB" altLang="zh-TW" dirty="0">
                <a:ea typeface="新細明體" pitchFamily="18" charset="-120"/>
              </a:rPr>
              <a:t>Java</a:t>
            </a:r>
            <a:r>
              <a:rPr lang="zh-TW" altLang="en-GB" dirty="0">
                <a:ea typeface="新細明體" pitchFamily="18" charset="-120"/>
              </a:rPr>
              <a:t>實作</a:t>
            </a:r>
            <a:r>
              <a:rPr lang="en-GB" dirty="0">
                <a:ea typeface="新細明體" pitchFamily="18" charset="-120"/>
              </a:rPr>
              <a:t>Google</a:t>
            </a:r>
            <a:r>
              <a:rPr lang="zh-TW" altLang="en-GB" dirty="0">
                <a:ea typeface="新細明體" pitchFamily="18" charset="-120"/>
                <a:cs typeface="Times New Roman" pitchFamily="18" charset="0"/>
              </a:rPr>
              <a:t>的</a:t>
            </a:r>
            <a:r>
              <a:rPr lang="en-GB" altLang="zh-TW" dirty="0">
                <a:ea typeface="新細明體" pitchFamily="18" charset="-120"/>
                <a:cs typeface="Times New Roman" pitchFamily="18" charset="0"/>
              </a:rPr>
              <a:t>3</a:t>
            </a:r>
            <a:r>
              <a:rPr lang="zh-TW" altLang="en-GB" dirty="0">
                <a:ea typeface="新細明體" pitchFamily="18" charset="-120"/>
                <a:cs typeface="Times New Roman" pitchFamily="18" charset="0"/>
              </a:rPr>
              <a:t>項軟體</a:t>
            </a:r>
            <a:r>
              <a:rPr lang="zh-TW" altLang="en-GB" dirty="0" smtClean="0">
                <a:ea typeface="新細明體" pitchFamily="18" charset="-120"/>
                <a:cs typeface="Times New Roman" pitchFamily="18" charset="0"/>
              </a:rPr>
              <a:t>技術</a:t>
            </a:r>
            <a:endParaRPr lang="en-GB" altLang="zh-TW" dirty="0">
              <a:ea typeface="新細明體" pitchFamily="18" charset="-120"/>
            </a:endParaRPr>
          </a:p>
          <a:p>
            <a:pPr lvl="1">
              <a:lnSpc>
                <a:spcPct val="117000"/>
              </a:lnSpc>
              <a:buSzPct val="57000"/>
            </a:pPr>
            <a:r>
              <a:rPr lang="en-GB" dirty="0" smtClean="0"/>
              <a:t>HDFS</a:t>
            </a:r>
            <a:r>
              <a:rPr lang="en-GB" altLang="zh-TW" dirty="0" smtClean="0"/>
              <a:t> </a:t>
            </a:r>
            <a:r>
              <a:rPr lang="en-GB" altLang="zh-TW" dirty="0"/>
              <a:t>(</a:t>
            </a:r>
            <a:r>
              <a:rPr lang="en-GB" altLang="zh-TW" dirty="0" err="1"/>
              <a:t>Hadoop</a:t>
            </a:r>
            <a:r>
              <a:rPr lang="en-GB" altLang="zh-TW" dirty="0"/>
              <a:t> Distributed File System)</a:t>
            </a:r>
            <a:r>
              <a:rPr lang="en-GB" dirty="0"/>
              <a:t> </a:t>
            </a:r>
            <a:r>
              <a:rPr lang="en-GB" dirty="0" err="1" smtClean="0"/>
              <a:t>Hadoop</a:t>
            </a:r>
            <a:r>
              <a:rPr lang="en-GB" dirty="0" smtClean="0"/>
              <a:t> </a:t>
            </a:r>
            <a:r>
              <a:rPr lang="en-GB" dirty="0" err="1" smtClean="0"/>
              <a:t>MapReduce</a:t>
            </a:r>
            <a:r>
              <a:rPr lang="en-GB" dirty="0" smtClean="0">
                <a:latin typeface="新細明體" pitchFamily="18" charset="-120"/>
                <a:ea typeface="新細明體" pitchFamily="18" charset="-120"/>
              </a:rPr>
              <a:t>,</a:t>
            </a:r>
            <a:r>
              <a:rPr lang="en-GB" dirty="0" smtClean="0"/>
              <a:t> and </a:t>
            </a:r>
            <a:r>
              <a:rPr lang="en-GB" dirty="0" err="1" smtClean="0"/>
              <a:t>Hbase</a:t>
            </a:r>
            <a:r>
              <a:rPr lang="en-GB" dirty="0" smtClean="0"/>
              <a:t> </a:t>
            </a:r>
            <a:endParaRPr lang="en-US" altLang="zh-TW" dirty="0"/>
          </a:p>
        </p:txBody>
      </p:sp>
      <p:sp>
        <p:nvSpPr>
          <p:cNvPr id="3" name="投影片編號版面配置區 2"/>
          <p:cNvSpPr>
            <a:spLocks noGrp="1"/>
          </p:cNvSpPr>
          <p:nvPr>
            <p:ph type="sldNum" sz="quarter" idx="10"/>
          </p:nvPr>
        </p:nvSpPr>
        <p:spPr/>
        <p:txBody>
          <a:bodyPr/>
          <a:lstStyle/>
          <a:p>
            <a:fld id="{782ED698-1880-4293-BE94-AC7EE325DD0D}" type="slidenum">
              <a:rPr lang="en-US" altLang="zh-TW" smtClean="0">
                <a:solidFill>
                  <a:prstClr val="black">
                    <a:tint val="75000"/>
                  </a:prstClr>
                </a:solidFill>
              </a:rPr>
              <a:pPr/>
              <a:t>16</a:t>
            </a:fld>
            <a:r>
              <a:rPr lang="en-US" altLang="zh-TW" smtClean="0">
                <a:solidFill>
                  <a:prstClr val="black">
                    <a:tint val="75000"/>
                  </a:prstClr>
                </a:solidFill>
              </a:rPr>
              <a:t>/54</a:t>
            </a:r>
            <a:endParaRPr lang="en-US" altLang="zh-TW" dirty="0">
              <a:solidFill>
                <a:prstClr val="black">
                  <a:tint val="75000"/>
                </a:prstClr>
              </a:solidFill>
              <a:latin typeface="新細明體"/>
            </a:endParaRPr>
          </a:p>
        </p:txBody>
      </p:sp>
    </p:spTree>
    <p:extLst>
      <p:ext uri="{BB962C8B-B14F-4D97-AF65-F5344CB8AC3E}">
        <p14:creationId xmlns:p14="http://schemas.microsoft.com/office/powerpoint/2010/main" val="2048644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Hadoop</a:t>
            </a:r>
            <a:endParaRPr lang="zh-TW" altLang="en-US" dirty="0"/>
          </a:p>
        </p:txBody>
      </p:sp>
      <p:sp>
        <p:nvSpPr>
          <p:cNvPr id="3" name="矩形 2"/>
          <p:cNvSpPr/>
          <p:nvPr/>
        </p:nvSpPr>
        <p:spPr>
          <a:xfrm>
            <a:off x="2096724" y="2733762"/>
            <a:ext cx="1233137" cy="601491"/>
          </a:xfrm>
          <a:prstGeom prst="rect">
            <a:avLst/>
          </a:prstGeom>
          <a:noFill/>
          <a:ln w="381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solidFill>
                  <a:prstClr val="black"/>
                </a:solidFill>
              </a:rPr>
              <a:t>DataBase</a:t>
            </a:r>
            <a:endParaRPr lang="zh-TW" altLang="en-US" dirty="0">
              <a:solidFill>
                <a:prstClr val="black"/>
              </a:solidFill>
            </a:endParaRPr>
          </a:p>
        </p:txBody>
      </p:sp>
      <p:sp>
        <p:nvSpPr>
          <p:cNvPr id="6" name="向右箭號 5"/>
          <p:cNvSpPr/>
          <p:nvPr/>
        </p:nvSpPr>
        <p:spPr>
          <a:xfrm>
            <a:off x="3329862" y="2812136"/>
            <a:ext cx="324036" cy="443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6" name="矩形 15"/>
          <p:cNvSpPr/>
          <p:nvPr/>
        </p:nvSpPr>
        <p:spPr>
          <a:xfrm>
            <a:off x="2350721" y="3503687"/>
            <a:ext cx="918102" cy="540060"/>
          </a:xfrm>
          <a:prstGeom prst="rect">
            <a:avLst/>
          </a:prstGeom>
          <a:noFill/>
          <a:ln w="381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prstClr val="black"/>
                </a:solidFill>
              </a:rPr>
              <a:t>File System</a:t>
            </a:r>
            <a:endParaRPr lang="zh-TW" altLang="en-US" dirty="0">
              <a:solidFill>
                <a:prstClr val="black"/>
              </a:solidFill>
            </a:endParaRPr>
          </a:p>
        </p:txBody>
      </p:sp>
      <p:sp>
        <p:nvSpPr>
          <p:cNvPr id="18" name="向右箭號 17"/>
          <p:cNvSpPr/>
          <p:nvPr/>
        </p:nvSpPr>
        <p:spPr>
          <a:xfrm>
            <a:off x="3329862" y="3501008"/>
            <a:ext cx="324036" cy="502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aphicFrame>
        <p:nvGraphicFramePr>
          <p:cNvPr id="21" name="內容版面配置區 20"/>
          <p:cNvGraphicFramePr>
            <a:graphicFrameLocks noGrp="1"/>
          </p:cNvGraphicFramePr>
          <p:nvPr>
            <p:ph idx="1"/>
            <p:extLst>
              <p:ext uri="{D42A27DB-BD31-4B8C-83A1-F6EECF244321}">
                <p14:modId xmlns:p14="http://schemas.microsoft.com/office/powerpoint/2010/main" val="3586113205"/>
              </p:ext>
            </p:extLst>
          </p:nvPr>
        </p:nvGraphicFramePr>
        <p:xfrm>
          <a:off x="2546775" y="4734145"/>
          <a:ext cx="3797179" cy="1854200"/>
        </p:xfrm>
        <a:graphic>
          <a:graphicData uri="http://schemas.openxmlformats.org/drawingml/2006/table">
            <a:tbl>
              <a:tblPr firstRow="1" bandRow="1">
                <a:tableStyleId>{5C22544A-7EE6-4342-B048-85BDC9FD1C3A}</a:tableStyleId>
              </a:tblPr>
              <a:tblGrid>
                <a:gridCol w="818845"/>
                <a:gridCol w="2978334"/>
              </a:tblGrid>
              <a:tr h="370840">
                <a:tc>
                  <a:txBody>
                    <a:bodyPr/>
                    <a:lstStyle/>
                    <a:p>
                      <a:pPr>
                        <a:spcAft>
                          <a:spcPts val="0"/>
                        </a:spcAft>
                      </a:pPr>
                      <a:r>
                        <a:rPr lang="en-US" sz="1200" b="0" kern="100" dirty="0">
                          <a:solidFill>
                            <a:schemeClr val="tx1"/>
                          </a:solidFill>
                          <a:effectLst/>
                          <a:latin typeface="Times New Roman" pitchFamily="18" charset="0"/>
                          <a:ea typeface="新細明體"/>
                          <a:cs typeface="Times New Roman" pitchFamily="18" charset="0"/>
                        </a:rPr>
                        <a:t>Pig</a:t>
                      </a:r>
                      <a:endParaRPr lang="zh-TW" sz="1200" b="0" kern="100" dirty="0">
                        <a:solidFill>
                          <a:schemeClr val="tx1"/>
                        </a:solidFill>
                        <a:effectLst/>
                        <a:latin typeface="Times New Roman" pitchFamily="18" charset="0"/>
                        <a:ea typeface="新細明體"/>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spcAft>
                          <a:spcPts val="0"/>
                        </a:spcAft>
                      </a:pPr>
                      <a:r>
                        <a:rPr lang="en-US" sz="1200" b="0" kern="100" dirty="0">
                          <a:solidFill>
                            <a:schemeClr val="tx1"/>
                          </a:solidFill>
                          <a:effectLst/>
                          <a:latin typeface="Times New Roman" pitchFamily="18" charset="0"/>
                          <a:ea typeface="新細明體"/>
                          <a:cs typeface="Times New Roman" pitchFamily="18" charset="0"/>
                        </a:rPr>
                        <a:t>Dataflow language and parallel execution Framework</a:t>
                      </a:r>
                      <a:endParaRPr lang="zh-TW" sz="1200" b="0" kern="100" dirty="0">
                        <a:solidFill>
                          <a:schemeClr val="tx1"/>
                        </a:solidFill>
                        <a:effectLst/>
                        <a:latin typeface="Times New Roman" pitchFamily="18" charset="0"/>
                        <a:ea typeface="新細明體"/>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70840">
                <a:tc>
                  <a:txBody>
                    <a:bodyPr/>
                    <a:lstStyle/>
                    <a:p>
                      <a:pPr>
                        <a:spcAft>
                          <a:spcPts val="0"/>
                        </a:spcAft>
                      </a:pPr>
                      <a:r>
                        <a:rPr lang="en-US" sz="1200" kern="100" dirty="0">
                          <a:solidFill>
                            <a:schemeClr val="tx1"/>
                          </a:solidFill>
                          <a:effectLst/>
                          <a:latin typeface="Times New Roman" pitchFamily="18" charset="0"/>
                          <a:ea typeface="新細明體"/>
                          <a:cs typeface="Times New Roman" pitchFamily="18" charset="0"/>
                        </a:rPr>
                        <a:t>Hive</a:t>
                      </a:r>
                      <a:endParaRPr lang="zh-TW" sz="1200" kern="100" dirty="0">
                        <a:solidFill>
                          <a:schemeClr val="tx1"/>
                        </a:solidFill>
                        <a:effectLst/>
                        <a:latin typeface="Times New Roman" pitchFamily="18" charset="0"/>
                        <a:ea typeface="新細明體"/>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en-US" sz="1200" kern="100" dirty="0">
                          <a:solidFill>
                            <a:schemeClr val="tx1"/>
                          </a:solidFill>
                          <a:effectLst/>
                          <a:latin typeface="Times New Roman" pitchFamily="18" charset="0"/>
                          <a:ea typeface="新細明體"/>
                          <a:cs typeface="Times New Roman" pitchFamily="18" charset="0"/>
                        </a:rPr>
                        <a:t>Data warehouse infrastructure</a:t>
                      </a:r>
                      <a:endParaRPr lang="zh-TW" sz="1200" kern="100" dirty="0">
                        <a:solidFill>
                          <a:schemeClr val="tx1"/>
                        </a:solidFill>
                        <a:effectLst/>
                        <a:latin typeface="Times New Roman" pitchFamily="18" charset="0"/>
                        <a:ea typeface="新細明體"/>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pPr>
                        <a:spcAft>
                          <a:spcPts val="0"/>
                        </a:spcAft>
                      </a:pPr>
                      <a:r>
                        <a:rPr lang="en-US" sz="1200" kern="100">
                          <a:solidFill>
                            <a:schemeClr val="tx1"/>
                          </a:solidFill>
                          <a:effectLst/>
                          <a:latin typeface="Times New Roman" pitchFamily="18" charset="0"/>
                          <a:ea typeface="新細明體"/>
                          <a:cs typeface="Times New Roman" pitchFamily="18" charset="0"/>
                        </a:rPr>
                        <a:t>ZooKeeper</a:t>
                      </a:r>
                      <a:endParaRPr lang="zh-TW" sz="1200" kern="100">
                        <a:solidFill>
                          <a:schemeClr val="tx1"/>
                        </a:solidFill>
                        <a:effectLst/>
                        <a:latin typeface="Times New Roman" pitchFamily="18" charset="0"/>
                        <a:ea typeface="新細明體"/>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spcAft>
                          <a:spcPts val="0"/>
                        </a:spcAft>
                      </a:pPr>
                      <a:r>
                        <a:rPr lang="en-US" sz="1200" kern="100" dirty="0">
                          <a:solidFill>
                            <a:schemeClr val="tx1"/>
                          </a:solidFill>
                          <a:effectLst/>
                          <a:latin typeface="Times New Roman" pitchFamily="18" charset="0"/>
                          <a:ea typeface="新細明體"/>
                          <a:cs typeface="Times New Roman" pitchFamily="18" charset="0"/>
                        </a:rPr>
                        <a:t>Distributed coordination service</a:t>
                      </a:r>
                      <a:endParaRPr lang="zh-TW" sz="1200" kern="100" dirty="0">
                        <a:solidFill>
                          <a:schemeClr val="tx1"/>
                        </a:solidFill>
                        <a:effectLst/>
                        <a:latin typeface="Times New Roman" pitchFamily="18" charset="0"/>
                        <a:ea typeface="新細明體"/>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70840">
                <a:tc>
                  <a:txBody>
                    <a:bodyPr/>
                    <a:lstStyle/>
                    <a:p>
                      <a:pPr>
                        <a:spcAft>
                          <a:spcPts val="0"/>
                        </a:spcAft>
                      </a:pPr>
                      <a:r>
                        <a:rPr lang="en-US" sz="1200" kern="100">
                          <a:solidFill>
                            <a:schemeClr val="tx1"/>
                          </a:solidFill>
                          <a:effectLst/>
                          <a:latin typeface="Times New Roman" pitchFamily="18" charset="0"/>
                          <a:ea typeface="新細明體"/>
                          <a:cs typeface="Times New Roman" pitchFamily="18" charset="0"/>
                        </a:rPr>
                        <a:t>Chukwa</a:t>
                      </a:r>
                      <a:endParaRPr lang="zh-TW" sz="1200" kern="100">
                        <a:solidFill>
                          <a:schemeClr val="tx1"/>
                        </a:solidFill>
                        <a:effectLst/>
                        <a:latin typeface="Times New Roman" pitchFamily="18" charset="0"/>
                        <a:ea typeface="新細明體"/>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en-US" sz="1200" kern="100" dirty="0">
                          <a:solidFill>
                            <a:schemeClr val="tx1"/>
                          </a:solidFill>
                          <a:effectLst/>
                          <a:latin typeface="Times New Roman" pitchFamily="18" charset="0"/>
                          <a:ea typeface="新細明體"/>
                          <a:cs typeface="Times New Roman" pitchFamily="18" charset="0"/>
                        </a:rPr>
                        <a:t>System for collecting management data</a:t>
                      </a:r>
                      <a:endParaRPr lang="zh-TW" sz="1200" kern="100" dirty="0">
                        <a:solidFill>
                          <a:schemeClr val="tx1"/>
                        </a:solidFill>
                        <a:effectLst/>
                        <a:latin typeface="Times New Roman" pitchFamily="18" charset="0"/>
                        <a:ea typeface="新細明體"/>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pPr>
                        <a:spcAft>
                          <a:spcPts val="0"/>
                        </a:spcAft>
                      </a:pPr>
                      <a:r>
                        <a:rPr lang="en-US" sz="1200" kern="100" dirty="0">
                          <a:solidFill>
                            <a:schemeClr val="tx1"/>
                          </a:solidFill>
                          <a:effectLst/>
                          <a:latin typeface="Times New Roman" pitchFamily="18" charset="0"/>
                          <a:ea typeface="新細明體"/>
                          <a:cs typeface="Times New Roman" pitchFamily="18" charset="0"/>
                        </a:rPr>
                        <a:t>Avro</a:t>
                      </a:r>
                      <a:endParaRPr lang="zh-TW" sz="1200" kern="100" dirty="0">
                        <a:solidFill>
                          <a:schemeClr val="tx1"/>
                        </a:solidFill>
                        <a:effectLst/>
                        <a:latin typeface="Times New Roman" pitchFamily="18" charset="0"/>
                        <a:ea typeface="新細明體"/>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spcAft>
                          <a:spcPts val="0"/>
                        </a:spcAft>
                      </a:pPr>
                      <a:r>
                        <a:rPr lang="en-US" sz="1200" kern="100" dirty="0">
                          <a:solidFill>
                            <a:schemeClr val="tx1"/>
                          </a:solidFill>
                          <a:effectLst/>
                          <a:latin typeface="Times New Roman" pitchFamily="18" charset="0"/>
                          <a:ea typeface="新細明體"/>
                          <a:cs typeface="Times New Roman" pitchFamily="18" charset="0"/>
                        </a:rPr>
                        <a:t>Data serialization system</a:t>
                      </a:r>
                      <a:endParaRPr lang="zh-TW" sz="1200" kern="100" dirty="0">
                        <a:solidFill>
                          <a:schemeClr val="tx1"/>
                        </a:solidFill>
                        <a:effectLst/>
                        <a:latin typeface="Times New Roman" pitchFamily="18" charset="0"/>
                        <a:ea typeface="新細明體"/>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sp>
        <p:nvSpPr>
          <p:cNvPr id="23" name="文字方塊 22"/>
          <p:cNvSpPr txBox="1"/>
          <p:nvPr/>
        </p:nvSpPr>
        <p:spPr>
          <a:xfrm>
            <a:off x="1907325" y="4293096"/>
            <a:ext cx="3576620" cy="369332"/>
          </a:xfrm>
          <a:prstGeom prst="rect">
            <a:avLst/>
          </a:prstGeom>
          <a:noFill/>
        </p:spPr>
        <p:txBody>
          <a:bodyPr wrap="none" rtlCol="0">
            <a:spAutoFit/>
          </a:bodyPr>
          <a:lstStyle/>
          <a:p>
            <a:pPr marL="285750" indent="-285750">
              <a:buFont typeface="Arial" pitchFamily="34" charset="0"/>
              <a:buChar char="•"/>
            </a:pPr>
            <a:r>
              <a:rPr lang="en-US" altLang="zh-TW" dirty="0">
                <a:solidFill>
                  <a:prstClr val="black"/>
                </a:solidFill>
                <a:latin typeface="Times New Roman" pitchFamily="18" charset="0"/>
                <a:cs typeface="Times New Roman" pitchFamily="18" charset="0"/>
              </a:rPr>
              <a:t>The other components of </a:t>
            </a:r>
            <a:r>
              <a:rPr lang="en-US" altLang="zh-TW" dirty="0" err="1">
                <a:solidFill>
                  <a:prstClr val="black"/>
                </a:solidFill>
                <a:latin typeface="Times New Roman" pitchFamily="18" charset="0"/>
                <a:cs typeface="Times New Roman" pitchFamily="18" charset="0"/>
              </a:rPr>
              <a:t>Hadoop</a:t>
            </a:r>
            <a:endParaRPr lang="zh-TW" altLang="en-US" dirty="0">
              <a:solidFill>
                <a:prstClr val="black"/>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797" y="1960139"/>
            <a:ext cx="1870559" cy="218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6030162" y="2753864"/>
            <a:ext cx="1332148" cy="601491"/>
          </a:xfrm>
          <a:prstGeom prst="rect">
            <a:avLst/>
          </a:prstGeom>
          <a:noFill/>
          <a:ln w="381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prstClr val="black"/>
                </a:solidFill>
              </a:rPr>
              <a:t>Parallel Processing</a:t>
            </a:r>
            <a:endParaRPr lang="zh-TW" altLang="en-US" dirty="0">
              <a:solidFill>
                <a:prstClr val="black"/>
              </a:solidFill>
            </a:endParaRPr>
          </a:p>
        </p:txBody>
      </p:sp>
      <p:sp>
        <p:nvSpPr>
          <p:cNvPr id="13" name="向右箭號 12"/>
          <p:cNvSpPr/>
          <p:nvPr/>
        </p:nvSpPr>
        <p:spPr>
          <a:xfrm rot="10800000">
            <a:off x="5652120" y="2832818"/>
            <a:ext cx="324036" cy="443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 name="投影片編號版面配置區 3"/>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17</a:t>
            </a:fld>
            <a:endParaRPr lang="zh-TW" altLang="en-US">
              <a:solidFill>
                <a:prstClr val="black">
                  <a:tint val="75000"/>
                </a:prstClr>
              </a:solidFill>
            </a:endParaRPr>
          </a:p>
        </p:txBody>
      </p:sp>
    </p:spTree>
    <p:extLst>
      <p:ext uri="{BB962C8B-B14F-4D97-AF65-F5344CB8AC3E}">
        <p14:creationId xmlns:p14="http://schemas.microsoft.com/office/powerpoint/2010/main" val="196172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6" grpId="0" animBg="1"/>
      <p:bldP spid="18"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18</a:t>
            </a:fld>
            <a:endParaRPr lang="zh-TW" altLang="en-US"/>
          </a:p>
        </p:txBody>
      </p:sp>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solidFill>
                  <a:srgbClr val="7030A0"/>
                </a:solidFill>
              </a:rPr>
              <a:t>Introduction</a:t>
            </a:r>
            <a:r>
              <a:rPr lang="zh-TW" altLang="en-US" sz="2800" dirty="0" smtClean="0">
                <a:solidFill>
                  <a:srgbClr val="7030A0"/>
                </a:solidFill>
              </a:rPr>
              <a:t> </a:t>
            </a:r>
            <a:r>
              <a:rPr lang="en-US" altLang="zh-TW" sz="2800" dirty="0" smtClean="0">
                <a:solidFill>
                  <a:srgbClr val="7030A0"/>
                </a:solidFill>
              </a:rPr>
              <a:t>to Cloud Computing</a:t>
            </a:r>
          </a:p>
          <a:p>
            <a:r>
              <a:rPr lang="en-US" altLang="zh-TW" sz="2800" dirty="0" smtClean="0">
                <a:solidFill>
                  <a:srgbClr val="FF0000"/>
                </a:solidFill>
              </a:rPr>
              <a:t>Hadoop Data File System (HDFS)</a:t>
            </a:r>
            <a:endParaRPr lang="en-US" altLang="zh-TW" sz="2800" dirty="0">
              <a:solidFill>
                <a:srgbClr val="FF0000"/>
              </a:solidFill>
            </a:endParaRPr>
          </a:p>
          <a:p>
            <a:r>
              <a:rPr lang="en-US" altLang="zh-TW" sz="2800" dirty="0" smtClean="0"/>
              <a:t>Hadoop </a:t>
            </a:r>
            <a:r>
              <a:rPr lang="en-US" altLang="zh-TW" sz="2800" dirty="0" err="1" smtClean="0"/>
              <a:t>MapReduce</a:t>
            </a:r>
            <a:r>
              <a:rPr lang="en-US" altLang="zh-TW" sz="2800" dirty="0" smtClean="0"/>
              <a:t> Framework</a:t>
            </a:r>
          </a:p>
          <a:p>
            <a:r>
              <a:rPr lang="en-US" altLang="zh-TW" sz="2800" dirty="0" smtClean="0"/>
              <a:t>Cloud Research Issues</a:t>
            </a:r>
          </a:p>
          <a:p>
            <a:r>
              <a:rPr lang="en-US" altLang="zh-TW" sz="2800" dirty="0" smtClean="0"/>
              <a:t>NSC Joint Cloud Project</a:t>
            </a:r>
          </a:p>
          <a:p>
            <a:r>
              <a:rPr lang="en-US" altLang="zh-TW" sz="2800" dirty="0" smtClean="0"/>
              <a:t>Conclusions</a:t>
            </a:r>
            <a:endParaRPr lang="en-US" altLang="zh-TW" sz="2800" dirty="0"/>
          </a:p>
          <a:p>
            <a:endParaRPr lang="zh-TW" altLang="en-US" sz="2800" dirty="0"/>
          </a:p>
        </p:txBody>
      </p:sp>
    </p:spTree>
    <p:extLst>
      <p:ext uri="{BB962C8B-B14F-4D97-AF65-F5344CB8AC3E}">
        <p14:creationId xmlns:p14="http://schemas.microsoft.com/office/powerpoint/2010/main" val="2339383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HDFS Network Topology</a:t>
            </a:r>
            <a:endParaRPr lang="zh-TW" altLang="en-US" dirty="0"/>
          </a:p>
        </p:txBody>
      </p:sp>
      <p:pic>
        <p:nvPicPr>
          <p:cNvPr id="4102" name="Picture 6" descr="http://t3.gstatic.com/images?q=tbn:ANd9GcQRjEgXNc_rQVLn4vXsLNo02htlI8FpakAs_DuZK8IA44crdRg&amp;t=1&amp;usg=__gfIQSGiki1KqlIZCRaup0fZ8a9k="/>
          <p:cNvPicPr>
            <a:picLocks noChangeAspect="1" noChangeArrowheads="1"/>
          </p:cNvPicPr>
          <p:nvPr/>
        </p:nvPicPr>
        <p:blipFill>
          <a:blip r:embed="rId3" cstate="print"/>
          <a:srcRect/>
          <a:stretch>
            <a:fillRect/>
          </a:stretch>
        </p:blipFill>
        <p:spPr bwMode="auto">
          <a:xfrm>
            <a:off x="3775742" y="2760946"/>
            <a:ext cx="1285884" cy="925589"/>
          </a:xfrm>
          <a:prstGeom prst="rect">
            <a:avLst/>
          </a:prstGeom>
          <a:noFill/>
        </p:spPr>
      </p:pic>
      <p:sp>
        <p:nvSpPr>
          <p:cNvPr id="104" name="流程圖: 程序 103"/>
          <p:cNvSpPr/>
          <p:nvPr/>
        </p:nvSpPr>
        <p:spPr>
          <a:xfrm>
            <a:off x="5482842" y="4180646"/>
            <a:ext cx="1639502" cy="2507474"/>
          </a:xfrm>
          <a:prstGeom prst="flowChartProcess">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prstClr val="black"/>
              </a:solidFill>
            </a:endParaRPr>
          </a:p>
        </p:txBody>
      </p:sp>
      <p:cxnSp>
        <p:nvCxnSpPr>
          <p:cNvPr id="72" name="直線接點 71"/>
          <p:cNvCxnSpPr/>
          <p:nvPr/>
        </p:nvCxnSpPr>
        <p:spPr>
          <a:xfrm rot="16200000" flipH="1">
            <a:off x="5954327" y="5198634"/>
            <a:ext cx="707240" cy="2"/>
          </a:xfrm>
          <a:prstGeom prst="line">
            <a:avLst/>
          </a:prstGeom>
        </p:spPr>
        <p:style>
          <a:lnRef idx="3">
            <a:schemeClr val="dk1"/>
          </a:lnRef>
          <a:fillRef idx="0">
            <a:schemeClr val="dk1"/>
          </a:fillRef>
          <a:effectRef idx="2">
            <a:schemeClr val="dk1"/>
          </a:effectRef>
          <a:fontRef idx="minor">
            <a:schemeClr val="tx1"/>
          </a:fontRef>
        </p:style>
      </p:cxnSp>
      <p:pic>
        <p:nvPicPr>
          <p:cNvPr id="73" name="圖片 9" descr="Server.jpg"/>
          <p:cNvPicPr>
            <a:picLocks noChangeAspect="1"/>
          </p:cNvPicPr>
          <p:nvPr/>
        </p:nvPicPr>
        <p:blipFill>
          <a:blip r:embed="rId4" cstate="print"/>
          <a:srcRect/>
          <a:stretch>
            <a:fillRect/>
          </a:stretch>
        </p:blipFill>
        <p:spPr bwMode="auto">
          <a:xfrm>
            <a:off x="6143645" y="5590357"/>
            <a:ext cx="390590" cy="701924"/>
          </a:xfrm>
          <a:prstGeom prst="rect">
            <a:avLst/>
          </a:prstGeom>
          <a:noFill/>
          <a:ln w="9525">
            <a:noFill/>
            <a:miter lim="800000"/>
            <a:headEnd/>
            <a:tailEnd/>
          </a:ln>
        </p:spPr>
      </p:pic>
      <p:pic>
        <p:nvPicPr>
          <p:cNvPr id="75" name="圖片 9" descr="Server.jpg"/>
          <p:cNvPicPr>
            <a:picLocks noChangeAspect="1"/>
          </p:cNvPicPr>
          <p:nvPr/>
        </p:nvPicPr>
        <p:blipFill>
          <a:blip r:embed="rId4" cstate="print"/>
          <a:srcRect/>
          <a:stretch>
            <a:fillRect/>
          </a:stretch>
        </p:blipFill>
        <p:spPr bwMode="auto">
          <a:xfrm>
            <a:off x="6638885" y="5561782"/>
            <a:ext cx="390590" cy="701924"/>
          </a:xfrm>
          <a:prstGeom prst="rect">
            <a:avLst/>
          </a:prstGeom>
          <a:noFill/>
          <a:ln w="9525">
            <a:noFill/>
            <a:miter lim="800000"/>
            <a:headEnd/>
            <a:tailEnd/>
          </a:ln>
        </p:spPr>
      </p:pic>
      <p:cxnSp>
        <p:nvCxnSpPr>
          <p:cNvPr id="91" name="肘形接點 90"/>
          <p:cNvCxnSpPr/>
          <p:nvPr/>
        </p:nvCxnSpPr>
        <p:spPr>
          <a:xfrm rot="16200000" flipV="1">
            <a:off x="5047383" y="3262757"/>
            <a:ext cx="1116000" cy="1377000"/>
          </a:xfrm>
          <a:prstGeom prst="bentConnector3">
            <a:avLst>
              <a:gd name="adj1" fmla="val 61947"/>
            </a:avLst>
          </a:prstGeom>
        </p:spPr>
        <p:style>
          <a:lnRef idx="3">
            <a:schemeClr val="dk1"/>
          </a:lnRef>
          <a:fillRef idx="0">
            <a:schemeClr val="dk1"/>
          </a:fillRef>
          <a:effectRef idx="2">
            <a:schemeClr val="dk1"/>
          </a:effectRef>
          <a:fontRef idx="minor">
            <a:schemeClr val="tx1"/>
          </a:fontRef>
        </p:style>
      </p:cxnSp>
      <p:cxnSp>
        <p:nvCxnSpPr>
          <p:cNvPr id="106" name="圖案 46"/>
          <p:cNvCxnSpPr/>
          <p:nvPr/>
        </p:nvCxnSpPr>
        <p:spPr>
          <a:xfrm rot="5400000" flipH="1" flipV="1">
            <a:off x="5631965" y="5037005"/>
            <a:ext cx="707232" cy="33754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pic>
        <p:nvPicPr>
          <p:cNvPr id="74" name="圖片 9" descr="Server.jpg"/>
          <p:cNvPicPr>
            <a:picLocks noChangeAspect="1"/>
          </p:cNvPicPr>
          <p:nvPr/>
        </p:nvPicPr>
        <p:blipFill>
          <a:blip r:embed="rId4" cstate="print"/>
          <a:srcRect/>
          <a:stretch>
            <a:fillRect/>
          </a:stretch>
        </p:blipFill>
        <p:spPr bwMode="auto">
          <a:xfrm>
            <a:off x="5622146" y="5599882"/>
            <a:ext cx="390590" cy="701924"/>
          </a:xfrm>
          <a:prstGeom prst="rect">
            <a:avLst/>
          </a:prstGeom>
          <a:noFill/>
          <a:ln w="9525">
            <a:noFill/>
            <a:miter lim="800000"/>
            <a:headEnd/>
            <a:tailEnd/>
          </a:ln>
        </p:spPr>
      </p:pic>
      <p:sp>
        <p:nvSpPr>
          <p:cNvPr id="108" name="圓角矩形 107"/>
          <p:cNvSpPr/>
          <p:nvPr/>
        </p:nvSpPr>
        <p:spPr>
          <a:xfrm>
            <a:off x="6338941" y="4204455"/>
            <a:ext cx="781616" cy="3214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1600" dirty="0" smtClean="0">
                <a:solidFill>
                  <a:prstClr val="black"/>
                </a:solidFill>
              </a:rPr>
              <a:t>Rack2</a:t>
            </a:r>
            <a:endParaRPr lang="zh-TW" altLang="en-US" sz="1600" dirty="0">
              <a:solidFill>
                <a:prstClr val="black"/>
              </a:solidFill>
            </a:endParaRPr>
          </a:p>
        </p:txBody>
      </p:sp>
      <p:sp>
        <p:nvSpPr>
          <p:cNvPr id="30" name="投影片編號版面配置區 29"/>
          <p:cNvSpPr>
            <a:spLocks noGrp="1"/>
          </p:cNvSpPr>
          <p:nvPr>
            <p:ph type="sldNum" sz="quarter" idx="12"/>
          </p:nvPr>
        </p:nvSpPr>
        <p:spPr>
          <a:xfrm>
            <a:off x="6428194" y="6574592"/>
            <a:ext cx="2133600" cy="365125"/>
          </a:xfrm>
        </p:spPr>
        <p:txBody>
          <a:bodyPr/>
          <a:lstStyle/>
          <a:p>
            <a:fld id="{73DA0BB7-265A-403C-9275-D587AB510EDC}" type="slidenum">
              <a:rPr lang="zh-TW" altLang="en-US" smtClean="0">
                <a:solidFill>
                  <a:prstClr val="black">
                    <a:tint val="75000"/>
                  </a:prstClr>
                </a:solidFill>
              </a:rPr>
              <a:pPr/>
              <a:t>19</a:t>
            </a:fld>
            <a:endParaRPr lang="zh-TW" altLang="en-US">
              <a:solidFill>
                <a:prstClr val="black">
                  <a:tint val="75000"/>
                </a:prstClr>
              </a:solidFill>
            </a:endParaRPr>
          </a:p>
        </p:txBody>
      </p:sp>
      <p:cxnSp>
        <p:nvCxnSpPr>
          <p:cNvPr id="34" name="圖案 46"/>
          <p:cNvCxnSpPr/>
          <p:nvPr/>
        </p:nvCxnSpPr>
        <p:spPr>
          <a:xfrm rot="16200000" flipV="1">
            <a:off x="6300805" y="5029860"/>
            <a:ext cx="707232" cy="33754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sp>
        <p:nvSpPr>
          <p:cNvPr id="49" name="流程圖: 程序 48"/>
          <p:cNvSpPr/>
          <p:nvPr/>
        </p:nvSpPr>
        <p:spPr>
          <a:xfrm>
            <a:off x="1852913" y="4183028"/>
            <a:ext cx="1639502" cy="2507474"/>
          </a:xfrm>
          <a:prstGeom prst="flowChartProcess">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prstClr val="black"/>
              </a:solidFill>
            </a:endParaRPr>
          </a:p>
        </p:txBody>
      </p:sp>
      <p:cxnSp>
        <p:nvCxnSpPr>
          <p:cNvPr id="51" name="直線接點 50"/>
          <p:cNvCxnSpPr/>
          <p:nvPr/>
        </p:nvCxnSpPr>
        <p:spPr>
          <a:xfrm rot="16200000" flipH="1">
            <a:off x="2324398" y="5201016"/>
            <a:ext cx="707240" cy="2"/>
          </a:xfrm>
          <a:prstGeom prst="line">
            <a:avLst/>
          </a:prstGeom>
        </p:spPr>
        <p:style>
          <a:lnRef idx="3">
            <a:schemeClr val="dk1"/>
          </a:lnRef>
          <a:fillRef idx="0">
            <a:schemeClr val="dk1"/>
          </a:fillRef>
          <a:effectRef idx="2">
            <a:schemeClr val="dk1"/>
          </a:effectRef>
          <a:fontRef idx="minor">
            <a:schemeClr val="tx1"/>
          </a:fontRef>
        </p:style>
      </p:cxnSp>
      <p:pic>
        <p:nvPicPr>
          <p:cNvPr id="52" name="圖片 9" descr="Server.jpg"/>
          <p:cNvPicPr>
            <a:picLocks noChangeAspect="1"/>
          </p:cNvPicPr>
          <p:nvPr/>
        </p:nvPicPr>
        <p:blipFill>
          <a:blip r:embed="rId4" cstate="print"/>
          <a:srcRect/>
          <a:stretch>
            <a:fillRect/>
          </a:stretch>
        </p:blipFill>
        <p:spPr bwMode="auto">
          <a:xfrm>
            <a:off x="2513716" y="5592739"/>
            <a:ext cx="390590" cy="701924"/>
          </a:xfrm>
          <a:prstGeom prst="rect">
            <a:avLst/>
          </a:prstGeom>
          <a:noFill/>
          <a:ln w="9525">
            <a:noFill/>
            <a:miter lim="800000"/>
            <a:headEnd/>
            <a:tailEnd/>
          </a:ln>
        </p:spPr>
      </p:pic>
      <p:pic>
        <p:nvPicPr>
          <p:cNvPr id="53" name="圖片 9" descr="Server.jpg"/>
          <p:cNvPicPr>
            <a:picLocks noChangeAspect="1"/>
          </p:cNvPicPr>
          <p:nvPr/>
        </p:nvPicPr>
        <p:blipFill>
          <a:blip r:embed="rId4" cstate="print"/>
          <a:srcRect/>
          <a:stretch>
            <a:fillRect/>
          </a:stretch>
        </p:blipFill>
        <p:spPr bwMode="auto">
          <a:xfrm>
            <a:off x="3008957" y="5564164"/>
            <a:ext cx="390590" cy="701924"/>
          </a:xfrm>
          <a:prstGeom prst="rect">
            <a:avLst/>
          </a:prstGeom>
          <a:noFill/>
          <a:ln w="9525">
            <a:noFill/>
            <a:miter lim="800000"/>
            <a:headEnd/>
            <a:tailEnd/>
          </a:ln>
        </p:spPr>
      </p:pic>
      <p:cxnSp>
        <p:nvCxnSpPr>
          <p:cNvPr id="54" name="肘形接點 53"/>
          <p:cNvCxnSpPr/>
          <p:nvPr/>
        </p:nvCxnSpPr>
        <p:spPr>
          <a:xfrm rot="5400000" flipH="1" flipV="1">
            <a:off x="2815452" y="3299909"/>
            <a:ext cx="1080000" cy="1377000"/>
          </a:xfrm>
          <a:prstGeom prst="bentConnector3">
            <a:avLst>
              <a:gd name="adj1" fmla="val 60807"/>
            </a:avLst>
          </a:prstGeom>
        </p:spPr>
        <p:style>
          <a:lnRef idx="3">
            <a:schemeClr val="dk1"/>
          </a:lnRef>
          <a:fillRef idx="0">
            <a:schemeClr val="dk1"/>
          </a:fillRef>
          <a:effectRef idx="2">
            <a:schemeClr val="dk1"/>
          </a:effectRef>
          <a:fontRef idx="minor">
            <a:schemeClr val="tx1"/>
          </a:fontRef>
        </p:style>
      </p:cxnSp>
      <p:cxnSp>
        <p:nvCxnSpPr>
          <p:cNvPr id="56" name="圖案 46"/>
          <p:cNvCxnSpPr/>
          <p:nvPr/>
        </p:nvCxnSpPr>
        <p:spPr>
          <a:xfrm rot="5400000" flipH="1" flipV="1">
            <a:off x="2002036" y="5039387"/>
            <a:ext cx="707232" cy="33754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pic>
        <p:nvPicPr>
          <p:cNvPr id="57" name="圖片 9" descr="Server.jpg"/>
          <p:cNvPicPr>
            <a:picLocks noChangeAspect="1"/>
          </p:cNvPicPr>
          <p:nvPr/>
        </p:nvPicPr>
        <p:blipFill>
          <a:blip r:embed="rId4" cstate="print"/>
          <a:srcRect/>
          <a:stretch>
            <a:fillRect/>
          </a:stretch>
        </p:blipFill>
        <p:spPr bwMode="auto">
          <a:xfrm>
            <a:off x="1992218" y="5602264"/>
            <a:ext cx="390590" cy="701924"/>
          </a:xfrm>
          <a:prstGeom prst="rect">
            <a:avLst/>
          </a:prstGeom>
          <a:noFill/>
          <a:ln w="9525">
            <a:noFill/>
            <a:miter lim="800000"/>
            <a:headEnd/>
            <a:tailEnd/>
          </a:ln>
        </p:spPr>
      </p:pic>
      <p:sp>
        <p:nvSpPr>
          <p:cNvPr id="58" name="圓角矩形 57"/>
          <p:cNvSpPr/>
          <p:nvPr/>
        </p:nvSpPr>
        <p:spPr>
          <a:xfrm>
            <a:off x="2709012" y="4206837"/>
            <a:ext cx="781616" cy="3214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1600" dirty="0" smtClean="0">
                <a:solidFill>
                  <a:prstClr val="black"/>
                </a:solidFill>
              </a:rPr>
              <a:t>Rack0</a:t>
            </a:r>
            <a:endParaRPr lang="zh-TW" altLang="en-US" sz="1600" dirty="0">
              <a:solidFill>
                <a:prstClr val="black"/>
              </a:solidFill>
            </a:endParaRPr>
          </a:p>
        </p:txBody>
      </p:sp>
      <p:cxnSp>
        <p:nvCxnSpPr>
          <p:cNvPr id="62" name="圖案 46"/>
          <p:cNvCxnSpPr/>
          <p:nvPr/>
        </p:nvCxnSpPr>
        <p:spPr>
          <a:xfrm rot="16200000" flipV="1">
            <a:off x="2670876" y="5032242"/>
            <a:ext cx="707232" cy="33754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sp>
        <p:nvSpPr>
          <p:cNvPr id="63" name="流程圖: 程序 62"/>
          <p:cNvSpPr/>
          <p:nvPr/>
        </p:nvSpPr>
        <p:spPr>
          <a:xfrm>
            <a:off x="3696001" y="4183028"/>
            <a:ext cx="1639502" cy="2507474"/>
          </a:xfrm>
          <a:prstGeom prst="flowChartProcess">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prstClr val="black"/>
              </a:solidFill>
            </a:endParaRPr>
          </a:p>
        </p:txBody>
      </p:sp>
      <p:pic>
        <p:nvPicPr>
          <p:cNvPr id="68" name="圖片 9" descr="Server.jpg"/>
          <p:cNvPicPr>
            <a:picLocks noChangeAspect="1"/>
          </p:cNvPicPr>
          <p:nvPr/>
        </p:nvPicPr>
        <p:blipFill>
          <a:blip r:embed="rId4" cstate="print"/>
          <a:srcRect/>
          <a:stretch>
            <a:fillRect/>
          </a:stretch>
        </p:blipFill>
        <p:spPr bwMode="auto">
          <a:xfrm>
            <a:off x="4852044" y="5564164"/>
            <a:ext cx="390590" cy="701924"/>
          </a:xfrm>
          <a:prstGeom prst="rect">
            <a:avLst/>
          </a:prstGeom>
          <a:noFill/>
          <a:ln w="9525">
            <a:noFill/>
            <a:miter lim="800000"/>
            <a:headEnd/>
            <a:tailEnd/>
          </a:ln>
        </p:spPr>
      </p:pic>
      <p:cxnSp>
        <p:nvCxnSpPr>
          <p:cNvPr id="77" name="圖案 46"/>
          <p:cNvCxnSpPr/>
          <p:nvPr/>
        </p:nvCxnSpPr>
        <p:spPr>
          <a:xfrm rot="5400000" flipH="1" flipV="1">
            <a:off x="3845124" y="5039387"/>
            <a:ext cx="707232" cy="33754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pic>
        <p:nvPicPr>
          <p:cNvPr id="78" name="圖片 9" descr="Server.jpg"/>
          <p:cNvPicPr>
            <a:picLocks noChangeAspect="1"/>
          </p:cNvPicPr>
          <p:nvPr/>
        </p:nvPicPr>
        <p:blipFill>
          <a:blip r:embed="rId4" cstate="print"/>
          <a:srcRect/>
          <a:stretch>
            <a:fillRect/>
          </a:stretch>
        </p:blipFill>
        <p:spPr bwMode="auto">
          <a:xfrm>
            <a:off x="3835305" y="5602264"/>
            <a:ext cx="390590" cy="701924"/>
          </a:xfrm>
          <a:prstGeom prst="rect">
            <a:avLst/>
          </a:prstGeom>
          <a:noFill/>
          <a:ln w="9525">
            <a:noFill/>
            <a:miter lim="800000"/>
            <a:headEnd/>
            <a:tailEnd/>
          </a:ln>
        </p:spPr>
      </p:pic>
      <p:sp>
        <p:nvSpPr>
          <p:cNvPr id="79" name="圓角矩形 78"/>
          <p:cNvSpPr/>
          <p:nvPr/>
        </p:nvSpPr>
        <p:spPr>
          <a:xfrm>
            <a:off x="4551407" y="4215426"/>
            <a:ext cx="784032" cy="3214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1600" dirty="0">
                <a:solidFill>
                  <a:prstClr val="black"/>
                </a:solidFill>
              </a:rPr>
              <a:t>Rack1</a:t>
            </a:r>
            <a:endParaRPr lang="zh-TW" altLang="en-US" sz="1600" dirty="0">
              <a:solidFill>
                <a:prstClr val="black"/>
              </a:solidFill>
            </a:endParaRPr>
          </a:p>
        </p:txBody>
      </p:sp>
      <p:cxnSp>
        <p:nvCxnSpPr>
          <p:cNvPr id="83" name="圖案 46"/>
          <p:cNvCxnSpPr/>
          <p:nvPr/>
        </p:nvCxnSpPr>
        <p:spPr>
          <a:xfrm rot="16200000" flipV="1">
            <a:off x="4513964" y="5032242"/>
            <a:ext cx="707232" cy="33754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84" name="直線接點 83"/>
          <p:cNvCxnSpPr/>
          <p:nvPr/>
        </p:nvCxnSpPr>
        <p:spPr>
          <a:xfrm>
            <a:off x="4524329" y="3664307"/>
            <a:ext cx="0" cy="896150"/>
          </a:xfrm>
          <a:prstGeom prst="line">
            <a:avLst/>
          </a:prstGeom>
        </p:spPr>
        <p:style>
          <a:lnRef idx="3">
            <a:schemeClr val="dk1"/>
          </a:lnRef>
          <a:fillRef idx="0">
            <a:schemeClr val="dk1"/>
          </a:fillRef>
          <a:effectRef idx="2">
            <a:schemeClr val="dk1"/>
          </a:effectRef>
          <a:fontRef idx="minor">
            <a:schemeClr val="tx1"/>
          </a:fontRef>
        </p:style>
      </p:cxnSp>
      <p:pic>
        <p:nvPicPr>
          <p:cNvPr id="85" name="Picture 6" descr="http://t3.gstatic.com/images?q=tbn:ANd9GcQRjEgXNc_rQVLn4vXsLNo02htlI8FpakAs_DuZK8IA44crdRg&amp;t=1&amp;usg=__gfIQSGiki1KqlIZCRaup0fZ8a9k="/>
          <p:cNvPicPr>
            <a:picLocks noChangeAspect="1" noChangeArrowheads="1"/>
          </p:cNvPicPr>
          <p:nvPr/>
        </p:nvPicPr>
        <p:blipFill>
          <a:blip r:embed="rId3" cstate="print"/>
          <a:srcRect/>
          <a:stretch>
            <a:fillRect/>
          </a:stretch>
        </p:blipFill>
        <p:spPr bwMode="auto">
          <a:xfrm>
            <a:off x="6017733" y="4536896"/>
            <a:ext cx="580428" cy="417796"/>
          </a:xfrm>
          <a:prstGeom prst="rect">
            <a:avLst/>
          </a:prstGeom>
          <a:noFill/>
        </p:spPr>
      </p:pic>
      <p:pic>
        <p:nvPicPr>
          <p:cNvPr id="86" name="Picture 6" descr="http://t3.gstatic.com/images?q=tbn:ANd9GcQRjEgXNc_rQVLn4vXsLNo02htlI8FpakAs_DuZK8IA44crdRg&amp;t=1&amp;usg=__gfIQSGiki1KqlIZCRaup0fZ8a9k="/>
          <p:cNvPicPr>
            <a:picLocks noChangeAspect="1" noChangeArrowheads="1"/>
          </p:cNvPicPr>
          <p:nvPr/>
        </p:nvPicPr>
        <p:blipFill>
          <a:blip r:embed="rId3" cstate="print"/>
          <a:srcRect/>
          <a:stretch>
            <a:fillRect/>
          </a:stretch>
        </p:blipFill>
        <p:spPr bwMode="auto">
          <a:xfrm>
            <a:off x="4234115" y="4536896"/>
            <a:ext cx="580428" cy="417796"/>
          </a:xfrm>
          <a:prstGeom prst="rect">
            <a:avLst/>
          </a:prstGeom>
          <a:noFill/>
        </p:spPr>
      </p:pic>
      <p:pic>
        <p:nvPicPr>
          <p:cNvPr id="87" name="Picture 6" descr="http://t3.gstatic.com/images?q=tbn:ANd9GcQRjEgXNc_rQVLn4vXsLNo02htlI8FpakAs_DuZK8IA44crdRg&amp;t=1&amp;usg=__gfIQSGiki1KqlIZCRaup0fZ8a9k="/>
          <p:cNvPicPr>
            <a:picLocks noChangeAspect="1" noChangeArrowheads="1"/>
          </p:cNvPicPr>
          <p:nvPr/>
        </p:nvPicPr>
        <p:blipFill>
          <a:blip r:embed="rId3" cstate="print"/>
          <a:srcRect/>
          <a:stretch>
            <a:fillRect/>
          </a:stretch>
        </p:blipFill>
        <p:spPr bwMode="auto">
          <a:xfrm>
            <a:off x="2382449" y="4525925"/>
            <a:ext cx="580428" cy="417796"/>
          </a:xfrm>
          <a:prstGeom prst="rect">
            <a:avLst/>
          </a:prstGeom>
          <a:noFill/>
        </p:spPr>
      </p:pic>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353" y="1223755"/>
            <a:ext cx="5174797" cy="130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191" y="1547868"/>
            <a:ext cx="390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5452" y="1177919"/>
            <a:ext cx="390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317" y="1197031"/>
            <a:ext cx="390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22" y="1645765"/>
            <a:ext cx="390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328" y="1177919"/>
            <a:ext cx="390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7651" y="1174652"/>
            <a:ext cx="390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3358" y="1718810"/>
            <a:ext cx="390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458" y="1547868"/>
            <a:ext cx="390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向下箭號 41"/>
          <p:cNvSpPr/>
          <p:nvPr/>
        </p:nvSpPr>
        <p:spPr>
          <a:xfrm>
            <a:off x="3961005" y="2420485"/>
            <a:ext cx="1180804" cy="489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Tree>
    <p:extLst>
      <p:ext uri="{BB962C8B-B14F-4D97-AF65-F5344CB8AC3E}">
        <p14:creationId xmlns:p14="http://schemas.microsoft.com/office/powerpoint/2010/main" val="361693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500"/>
                                        <p:tgtEl>
                                          <p:spTgt spid="104"/>
                                        </p:tgtEl>
                                      </p:cBhvr>
                                    </p:animEffect>
                                  </p:childTnLst>
                                </p:cTn>
                              </p:par>
                              <p:par>
                                <p:cTn id="17" presetID="1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par>
                                <p:cTn id="23" presetID="10"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500"/>
                                        <p:tgtEl>
                                          <p:spTgt spid="10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nodeType="withEffect">
                                  <p:stCondLst>
                                    <p:cond delay="0"/>
                                  </p:stCondLst>
                                  <p:childTnLst>
                                    <p:set>
                                      <p:cBhvr>
                                        <p:cTn id="42" dur="1" fill="hold">
                                          <p:stCondLst>
                                            <p:cond delay="0"/>
                                          </p:stCondLst>
                                        </p:cTn>
                                        <p:tgtEl>
                                          <p:spTgt spid="4102"/>
                                        </p:tgtEl>
                                        <p:attrNameLst>
                                          <p:attrName>style.visibility</p:attrName>
                                        </p:attrNameLst>
                                      </p:cBhvr>
                                      <p:to>
                                        <p:strVal val="visible"/>
                                      </p:to>
                                    </p:set>
                                    <p:animEffect transition="in" filter="fade">
                                      <p:cBhvr>
                                        <p:cTn id="43" dur="500"/>
                                        <p:tgtEl>
                                          <p:spTgt spid="410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par>
                                <p:cTn id="49" presetID="10"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par>
                                <p:cTn id="64" presetID="10" presetClass="entr" presetSubtype="0" fill="hold" nodeType="with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500"/>
                                        <p:tgtEl>
                                          <p:spTgt spid="78"/>
                                        </p:tgtEl>
                                      </p:cBhvr>
                                    </p:animEffect>
                                  </p:childTnLst>
                                </p:cTn>
                              </p:par>
                              <p:par>
                                <p:cTn id="67" presetID="10" presetClass="entr" presetSubtype="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fade">
                                      <p:cBhvr>
                                        <p:cTn id="69" dur="500"/>
                                        <p:tgtEl>
                                          <p:spTgt spid="77"/>
                                        </p:tgtEl>
                                      </p:cBhvr>
                                    </p:animEffect>
                                  </p:childTnLst>
                                </p:cTn>
                              </p:par>
                              <p:par>
                                <p:cTn id="70" presetID="10" presetClass="entr" presetSubtype="0" fill="hold" nodeType="with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par>
                                <p:cTn id="76" presetID="10" presetClass="entr" presetSubtype="0" fill="hold" nodeType="withEffect">
                                  <p:stCondLst>
                                    <p:cond delay="0"/>
                                  </p:stCondLst>
                                  <p:childTnLst>
                                    <p:set>
                                      <p:cBhvr>
                                        <p:cTn id="77" dur="1" fill="hold">
                                          <p:stCondLst>
                                            <p:cond delay="0"/>
                                          </p:stCondLst>
                                        </p:cTn>
                                        <p:tgtEl>
                                          <p:spTgt spid="106"/>
                                        </p:tgtEl>
                                        <p:attrNameLst>
                                          <p:attrName>style.visibility</p:attrName>
                                        </p:attrNameLst>
                                      </p:cBhvr>
                                      <p:to>
                                        <p:strVal val="visible"/>
                                      </p:to>
                                    </p:set>
                                    <p:animEffect transition="in" filter="fade">
                                      <p:cBhvr>
                                        <p:cTn id="78" dur="500"/>
                                        <p:tgtEl>
                                          <p:spTgt spid="106"/>
                                        </p:tgtEl>
                                      </p:cBhvr>
                                    </p:animEffect>
                                  </p:childTnLst>
                                </p:cTn>
                              </p:par>
                              <p:par>
                                <p:cTn id="79" presetID="10" presetClass="entr" presetSubtype="0" fill="hold"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500"/>
                                        <p:tgtEl>
                                          <p:spTgt spid="74"/>
                                        </p:tgtEl>
                                      </p:cBhvr>
                                    </p:animEffect>
                                  </p:childTnLst>
                                </p:cTn>
                              </p:par>
                              <p:par>
                                <p:cTn id="82" presetID="10" presetClass="entr" presetSubtype="0" fill="hold" nodeType="with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fade">
                                      <p:cBhvr>
                                        <p:cTn id="84" dur="500"/>
                                        <p:tgtEl>
                                          <p:spTgt spid="73"/>
                                        </p:tgtEl>
                                      </p:cBhvr>
                                    </p:animEffect>
                                  </p:childTnLst>
                                </p:cTn>
                              </p:par>
                              <p:par>
                                <p:cTn id="85" presetID="10" presetClass="entr" presetSubtype="0" fill="hold"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par>
                                <p:cTn id="88" presetID="10"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nodeType="with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8" grpId="0" animBg="1"/>
      <p:bldP spid="49" grpId="0" animBg="1"/>
      <p:bldP spid="58" grpId="0" animBg="1"/>
      <p:bldP spid="63" grpId="0" animBg="1"/>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2</a:t>
            </a:fld>
            <a:endParaRPr lang="zh-TW" altLang="en-US"/>
          </a:p>
        </p:txBody>
      </p:sp>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solidFill>
                  <a:srgbClr val="FF0000"/>
                </a:solidFill>
              </a:rPr>
              <a:t>Introduction</a:t>
            </a:r>
            <a:r>
              <a:rPr lang="zh-TW" altLang="en-US" sz="2800" dirty="0" smtClean="0">
                <a:solidFill>
                  <a:srgbClr val="FF0000"/>
                </a:solidFill>
              </a:rPr>
              <a:t> </a:t>
            </a:r>
            <a:r>
              <a:rPr lang="en-US" altLang="zh-TW" sz="2800" dirty="0" smtClean="0">
                <a:solidFill>
                  <a:srgbClr val="FF0000"/>
                </a:solidFill>
              </a:rPr>
              <a:t>to Cloud Computing</a:t>
            </a:r>
          </a:p>
          <a:p>
            <a:r>
              <a:rPr lang="en-US" altLang="zh-TW" sz="2800" dirty="0" smtClean="0"/>
              <a:t>Hadoop Data File System (HDFS)</a:t>
            </a:r>
            <a:endParaRPr lang="en-US" altLang="zh-TW" sz="2800" dirty="0"/>
          </a:p>
          <a:p>
            <a:r>
              <a:rPr lang="en-US" altLang="zh-TW" sz="2800" dirty="0" smtClean="0"/>
              <a:t>Hadoop </a:t>
            </a:r>
            <a:r>
              <a:rPr lang="en-US" altLang="zh-TW" sz="2800" dirty="0" err="1" smtClean="0"/>
              <a:t>MapReduce</a:t>
            </a:r>
            <a:r>
              <a:rPr lang="en-US" altLang="zh-TW" sz="2800" dirty="0" smtClean="0"/>
              <a:t> Framework</a:t>
            </a:r>
          </a:p>
          <a:p>
            <a:r>
              <a:rPr lang="en-US" altLang="zh-TW" sz="2800" dirty="0" smtClean="0"/>
              <a:t>Cloud Research Issues</a:t>
            </a:r>
          </a:p>
          <a:p>
            <a:r>
              <a:rPr lang="en-US" altLang="zh-TW" sz="2800" dirty="0" smtClean="0"/>
              <a:t>NSC Joint Cloud Project</a:t>
            </a:r>
          </a:p>
          <a:p>
            <a:r>
              <a:rPr lang="en-US" altLang="zh-TW" sz="2800" dirty="0" smtClean="0"/>
              <a:t>Conclusions</a:t>
            </a:r>
            <a:endParaRPr lang="en-US" altLang="zh-TW" sz="2800" dirty="0"/>
          </a:p>
          <a:p>
            <a:endParaRPr lang="zh-TW" altLang="en-US" sz="2800" dirty="0"/>
          </a:p>
        </p:txBody>
      </p:sp>
    </p:spTree>
    <p:extLst>
      <p:ext uri="{BB962C8B-B14F-4D97-AF65-F5344CB8AC3E}">
        <p14:creationId xmlns:p14="http://schemas.microsoft.com/office/powerpoint/2010/main" val="2394695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File in HDFS</a:t>
            </a:r>
            <a:endParaRPr lang="zh-TW" altLang="en-US" dirty="0"/>
          </a:p>
        </p:txBody>
      </p:sp>
      <p:sp>
        <p:nvSpPr>
          <p:cNvPr id="34" name="投影片編號版面配置區 3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20</a:t>
            </a:fld>
            <a:endParaRPr lang="zh-TW" altLang="en-US" dirty="0">
              <a:solidFill>
                <a:prstClr val="black">
                  <a:tint val="75000"/>
                </a:prstClr>
              </a:solidFill>
            </a:endParaRPr>
          </a:p>
        </p:txBody>
      </p:sp>
      <p:sp>
        <p:nvSpPr>
          <p:cNvPr id="4" name="矩形 3"/>
          <p:cNvSpPr/>
          <p:nvPr/>
        </p:nvSpPr>
        <p:spPr>
          <a:xfrm>
            <a:off x="3851921" y="1192305"/>
            <a:ext cx="1040772" cy="11205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solidFill>
                  <a:prstClr val="black"/>
                </a:solidFill>
              </a:rPr>
              <a:t>App</a:t>
            </a:r>
          </a:p>
          <a:p>
            <a:pPr algn="ctr"/>
            <a:r>
              <a:rPr lang="en-US" altLang="zh-TW" dirty="0" smtClean="0">
                <a:solidFill>
                  <a:prstClr val="black"/>
                </a:solidFill>
              </a:rPr>
              <a:t>File</a:t>
            </a:r>
            <a:endParaRPr lang="en-US" altLang="zh-TW" dirty="0">
              <a:solidFill>
                <a:prstClr val="black"/>
              </a:solidFill>
            </a:endParaRPr>
          </a:p>
          <a:p>
            <a:pPr algn="ctr"/>
            <a:r>
              <a:rPr lang="en-US" altLang="zh-TW" dirty="0" smtClean="0">
                <a:solidFill>
                  <a:prstClr val="black"/>
                </a:solidFill>
              </a:rPr>
              <a:t>(100MB)</a:t>
            </a:r>
            <a:endParaRPr lang="zh-TW" altLang="en-US" dirty="0">
              <a:solidFill>
                <a:prstClr val="black"/>
              </a:solidFill>
            </a:endParaRPr>
          </a:p>
        </p:txBody>
      </p:sp>
      <p:cxnSp>
        <p:nvCxnSpPr>
          <p:cNvPr id="11" name="直線單箭頭接點 10"/>
          <p:cNvCxnSpPr>
            <a:stCxn id="4" idx="2"/>
            <a:endCxn id="86" idx="0"/>
          </p:cNvCxnSpPr>
          <p:nvPr/>
        </p:nvCxnSpPr>
        <p:spPr>
          <a:xfrm flipH="1">
            <a:off x="3755975" y="2312894"/>
            <a:ext cx="616332" cy="3727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直線單箭頭接點 15"/>
          <p:cNvCxnSpPr>
            <a:stCxn id="4" idx="2"/>
            <a:endCxn id="87" idx="0"/>
          </p:cNvCxnSpPr>
          <p:nvPr/>
        </p:nvCxnSpPr>
        <p:spPr>
          <a:xfrm>
            <a:off x="4372307" y="2312894"/>
            <a:ext cx="846105" cy="37274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0" name="文字方塊 49"/>
          <p:cNvSpPr txBox="1"/>
          <p:nvPr/>
        </p:nvSpPr>
        <p:spPr>
          <a:xfrm>
            <a:off x="7482461" y="6025024"/>
            <a:ext cx="1535870" cy="369332"/>
          </a:xfrm>
          <a:prstGeom prst="rect">
            <a:avLst/>
          </a:prstGeom>
          <a:noFill/>
        </p:spPr>
        <p:txBody>
          <a:bodyPr wrap="none" rtlCol="0">
            <a:spAutoFit/>
          </a:bodyPr>
          <a:lstStyle/>
          <a:p>
            <a:r>
              <a:rPr lang="en-US" altLang="zh-TW" dirty="0">
                <a:solidFill>
                  <a:prstClr val="black"/>
                </a:solidFill>
              </a:rPr>
              <a:t>DN: </a:t>
            </a:r>
            <a:r>
              <a:rPr lang="en-US" altLang="zh-TW" dirty="0" err="1">
                <a:solidFill>
                  <a:prstClr val="black"/>
                </a:solidFill>
              </a:rPr>
              <a:t>DataNode</a:t>
            </a:r>
            <a:endParaRPr lang="zh-TW" altLang="en-US" dirty="0">
              <a:solidFill>
                <a:prstClr val="black"/>
              </a:solidFill>
            </a:endParaRPr>
          </a:p>
        </p:txBody>
      </p:sp>
      <p:cxnSp>
        <p:nvCxnSpPr>
          <p:cNvPr id="37" name="直線單箭頭接點 36"/>
          <p:cNvCxnSpPr>
            <a:stCxn id="87" idx="2"/>
          </p:cNvCxnSpPr>
          <p:nvPr/>
        </p:nvCxnSpPr>
        <p:spPr>
          <a:xfrm>
            <a:off x="5218412" y="3549738"/>
            <a:ext cx="0" cy="67567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1" name="直線單箭頭接點 80"/>
          <p:cNvCxnSpPr>
            <a:stCxn id="86" idx="2"/>
          </p:cNvCxnSpPr>
          <p:nvPr/>
        </p:nvCxnSpPr>
        <p:spPr>
          <a:xfrm>
            <a:off x="3755975" y="3549739"/>
            <a:ext cx="0" cy="58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074" name="Picture 2" descr="C:\Users\mblab\Desktop\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098" y="3692016"/>
            <a:ext cx="1878806"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9" name="圖片 9" descr="Server.jpg"/>
          <p:cNvPicPr>
            <a:picLocks noChangeAspect="1"/>
          </p:cNvPicPr>
          <p:nvPr/>
        </p:nvPicPr>
        <p:blipFill>
          <a:blip r:embed="rId3" cstate="print"/>
          <a:srcRect/>
          <a:stretch>
            <a:fillRect/>
          </a:stretch>
        </p:blipFill>
        <p:spPr bwMode="auto">
          <a:xfrm>
            <a:off x="5555899" y="5433931"/>
            <a:ext cx="482207" cy="866574"/>
          </a:xfrm>
          <a:prstGeom prst="rect">
            <a:avLst/>
          </a:prstGeom>
          <a:noFill/>
          <a:ln w="9525">
            <a:noFill/>
            <a:miter lim="800000"/>
            <a:headEnd/>
            <a:tailEnd/>
          </a:ln>
        </p:spPr>
      </p:pic>
      <p:pic>
        <p:nvPicPr>
          <p:cNvPr id="80" name="圖片 9" descr="Server.jpg"/>
          <p:cNvPicPr>
            <a:picLocks noChangeAspect="1"/>
          </p:cNvPicPr>
          <p:nvPr/>
        </p:nvPicPr>
        <p:blipFill>
          <a:blip r:embed="rId3" cstate="print"/>
          <a:srcRect/>
          <a:stretch>
            <a:fillRect/>
          </a:stretch>
        </p:blipFill>
        <p:spPr bwMode="auto">
          <a:xfrm>
            <a:off x="3074668" y="5405401"/>
            <a:ext cx="482207" cy="866574"/>
          </a:xfrm>
          <a:prstGeom prst="rect">
            <a:avLst/>
          </a:prstGeom>
          <a:noFill/>
          <a:ln w="9525">
            <a:noFill/>
            <a:miter lim="800000"/>
            <a:headEnd/>
            <a:tailEnd/>
          </a:ln>
        </p:spPr>
      </p:pic>
      <p:pic>
        <p:nvPicPr>
          <p:cNvPr id="82" name="圖片 9" descr="Server.jpg"/>
          <p:cNvPicPr>
            <a:picLocks noChangeAspect="1"/>
          </p:cNvPicPr>
          <p:nvPr/>
        </p:nvPicPr>
        <p:blipFill>
          <a:blip r:embed="rId3" cstate="print"/>
          <a:srcRect/>
          <a:stretch>
            <a:fillRect/>
          </a:stretch>
        </p:blipFill>
        <p:spPr bwMode="auto">
          <a:xfrm>
            <a:off x="4246090" y="5393044"/>
            <a:ext cx="482207" cy="866574"/>
          </a:xfrm>
          <a:prstGeom prst="rect">
            <a:avLst/>
          </a:prstGeom>
          <a:noFill/>
          <a:ln w="9525">
            <a:noFill/>
            <a:miter lim="800000"/>
            <a:headEnd/>
            <a:tailEnd/>
          </a:ln>
        </p:spPr>
      </p:pic>
      <p:sp>
        <p:nvSpPr>
          <p:cNvPr id="83" name="文字方塊 82"/>
          <p:cNvSpPr txBox="1"/>
          <p:nvPr/>
        </p:nvSpPr>
        <p:spPr>
          <a:xfrm>
            <a:off x="3137117" y="5421153"/>
            <a:ext cx="476412" cy="369332"/>
          </a:xfrm>
          <a:prstGeom prst="rect">
            <a:avLst/>
          </a:prstGeom>
          <a:noFill/>
        </p:spPr>
        <p:txBody>
          <a:bodyPr wrap="none" rtlCol="0">
            <a:spAutoFit/>
          </a:bodyPr>
          <a:lstStyle/>
          <a:p>
            <a:r>
              <a:rPr lang="en-US" altLang="zh-TW" dirty="0">
                <a:solidFill>
                  <a:prstClr val="black"/>
                </a:solidFill>
              </a:rPr>
              <a:t>DN</a:t>
            </a:r>
            <a:endParaRPr lang="zh-TW" altLang="en-US" dirty="0">
              <a:solidFill>
                <a:prstClr val="black"/>
              </a:solidFill>
            </a:endParaRPr>
          </a:p>
        </p:txBody>
      </p:sp>
      <p:sp>
        <p:nvSpPr>
          <p:cNvPr id="84" name="文字方塊 83"/>
          <p:cNvSpPr txBox="1"/>
          <p:nvPr/>
        </p:nvSpPr>
        <p:spPr>
          <a:xfrm>
            <a:off x="4308539" y="5436061"/>
            <a:ext cx="476412" cy="369332"/>
          </a:xfrm>
          <a:prstGeom prst="rect">
            <a:avLst/>
          </a:prstGeom>
          <a:noFill/>
        </p:spPr>
        <p:txBody>
          <a:bodyPr wrap="none" rtlCol="0">
            <a:spAutoFit/>
          </a:bodyPr>
          <a:lstStyle/>
          <a:p>
            <a:r>
              <a:rPr lang="en-US" altLang="zh-TW" dirty="0">
                <a:solidFill>
                  <a:prstClr val="black"/>
                </a:solidFill>
              </a:rPr>
              <a:t>DN</a:t>
            </a:r>
            <a:endParaRPr lang="zh-TW" altLang="en-US" dirty="0">
              <a:solidFill>
                <a:prstClr val="black"/>
              </a:solidFill>
            </a:endParaRPr>
          </a:p>
        </p:txBody>
      </p:sp>
      <p:sp>
        <p:nvSpPr>
          <p:cNvPr id="85" name="文字方塊 84"/>
          <p:cNvSpPr txBox="1"/>
          <p:nvPr/>
        </p:nvSpPr>
        <p:spPr>
          <a:xfrm>
            <a:off x="5618348" y="5462584"/>
            <a:ext cx="476412" cy="369332"/>
          </a:xfrm>
          <a:prstGeom prst="rect">
            <a:avLst/>
          </a:prstGeom>
          <a:noFill/>
        </p:spPr>
        <p:txBody>
          <a:bodyPr wrap="none" rtlCol="0">
            <a:spAutoFit/>
          </a:bodyPr>
          <a:lstStyle/>
          <a:p>
            <a:r>
              <a:rPr lang="en-US" altLang="zh-TW" dirty="0">
                <a:solidFill>
                  <a:prstClr val="black"/>
                </a:solidFill>
              </a:rPr>
              <a:t>DN</a:t>
            </a:r>
            <a:endParaRPr lang="zh-TW" altLang="en-US" dirty="0">
              <a:solidFill>
                <a:prstClr val="black"/>
              </a:solidFill>
            </a:endParaRPr>
          </a:p>
        </p:txBody>
      </p:sp>
      <p:sp>
        <p:nvSpPr>
          <p:cNvPr id="86" name="矩形 85"/>
          <p:cNvSpPr/>
          <p:nvPr/>
        </p:nvSpPr>
        <p:spPr>
          <a:xfrm>
            <a:off x="3380925" y="2685642"/>
            <a:ext cx="750099" cy="8640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solidFill>
                  <a:prstClr val="black"/>
                </a:solidFill>
              </a:rPr>
              <a:t>Temp</a:t>
            </a:r>
            <a:endParaRPr lang="en-US" altLang="zh-TW" dirty="0">
              <a:solidFill>
                <a:prstClr val="black"/>
              </a:solidFill>
            </a:endParaRPr>
          </a:p>
          <a:p>
            <a:pPr algn="ctr"/>
            <a:r>
              <a:rPr lang="en-US" altLang="zh-TW" dirty="0">
                <a:solidFill>
                  <a:prstClr val="black"/>
                </a:solidFill>
              </a:rPr>
              <a:t>Block</a:t>
            </a:r>
          </a:p>
          <a:p>
            <a:pPr algn="ctr"/>
            <a:r>
              <a:rPr lang="en-US" altLang="zh-TW" dirty="0">
                <a:solidFill>
                  <a:prstClr val="black"/>
                </a:solidFill>
              </a:rPr>
              <a:t>64MB</a:t>
            </a:r>
            <a:endParaRPr lang="zh-TW" altLang="en-US" dirty="0">
              <a:solidFill>
                <a:prstClr val="black"/>
              </a:solidFill>
            </a:endParaRPr>
          </a:p>
        </p:txBody>
      </p:sp>
      <p:sp>
        <p:nvSpPr>
          <p:cNvPr id="87" name="矩形 86"/>
          <p:cNvSpPr/>
          <p:nvPr/>
        </p:nvSpPr>
        <p:spPr>
          <a:xfrm>
            <a:off x="4843362" y="2685643"/>
            <a:ext cx="750099" cy="86409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a:solidFill>
                  <a:prstClr val="black"/>
                </a:solidFill>
              </a:rPr>
              <a:t>Temp</a:t>
            </a:r>
          </a:p>
          <a:p>
            <a:pPr algn="ctr"/>
            <a:r>
              <a:rPr lang="en-US" altLang="zh-TW" dirty="0">
                <a:solidFill>
                  <a:prstClr val="black"/>
                </a:solidFill>
              </a:rPr>
              <a:t>Block</a:t>
            </a:r>
          </a:p>
          <a:p>
            <a:pPr algn="ctr"/>
            <a:r>
              <a:rPr lang="en-US" altLang="zh-TW" dirty="0">
                <a:solidFill>
                  <a:prstClr val="black"/>
                </a:solidFill>
              </a:rPr>
              <a:t>36MB</a:t>
            </a:r>
            <a:endParaRPr lang="zh-TW" altLang="en-US" dirty="0">
              <a:solidFill>
                <a:prstClr val="black"/>
              </a:solidFill>
            </a:endParaRPr>
          </a:p>
        </p:txBody>
      </p:sp>
      <p:pic>
        <p:nvPicPr>
          <p:cNvPr id="92" name="圖片 9" descr="Server.jpg"/>
          <p:cNvPicPr>
            <a:picLocks noChangeAspect="1"/>
          </p:cNvPicPr>
          <p:nvPr/>
        </p:nvPicPr>
        <p:blipFill>
          <a:blip r:embed="rId3" cstate="print"/>
          <a:srcRect/>
          <a:stretch>
            <a:fillRect/>
          </a:stretch>
        </p:blipFill>
        <p:spPr bwMode="auto">
          <a:xfrm>
            <a:off x="6664914" y="5406205"/>
            <a:ext cx="482207" cy="866574"/>
          </a:xfrm>
          <a:prstGeom prst="rect">
            <a:avLst/>
          </a:prstGeom>
          <a:noFill/>
          <a:ln w="9525">
            <a:noFill/>
            <a:miter lim="800000"/>
            <a:headEnd/>
            <a:tailEnd/>
          </a:ln>
        </p:spPr>
      </p:pic>
      <p:sp>
        <p:nvSpPr>
          <p:cNvPr id="93" name="文字方塊 92"/>
          <p:cNvSpPr txBox="1"/>
          <p:nvPr/>
        </p:nvSpPr>
        <p:spPr>
          <a:xfrm>
            <a:off x="6727363" y="5434858"/>
            <a:ext cx="476412" cy="369332"/>
          </a:xfrm>
          <a:prstGeom prst="rect">
            <a:avLst/>
          </a:prstGeom>
          <a:noFill/>
        </p:spPr>
        <p:txBody>
          <a:bodyPr wrap="none" rtlCol="0">
            <a:spAutoFit/>
          </a:bodyPr>
          <a:lstStyle/>
          <a:p>
            <a:r>
              <a:rPr lang="en-US" altLang="zh-TW" dirty="0">
                <a:solidFill>
                  <a:prstClr val="black"/>
                </a:solidFill>
              </a:rPr>
              <a:t>DN</a:t>
            </a:r>
            <a:endParaRPr lang="zh-TW" altLang="en-US" dirty="0">
              <a:solidFill>
                <a:prstClr val="black"/>
              </a:solidFill>
            </a:endParaRPr>
          </a:p>
        </p:txBody>
      </p:sp>
      <p:pic>
        <p:nvPicPr>
          <p:cNvPr id="94" name="圖片 9" descr="Server.jpg"/>
          <p:cNvPicPr>
            <a:picLocks noChangeAspect="1"/>
          </p:cNvPicPr>
          <p:nvPr/>
        </p:nvPicPr>
        <p:blipFill>
          <a:blip r:embed="rId3" cstate="print"/>
          <a:srcRect/>
          <a:stretch>
            <a:fillRect/>
          </a:stretch>
        </p:blipFill>
        <p:spPr bwMode="auto">
          <a:xfrm>
            <a:off x="2046912" y="5370903"/>
            <a:ext cx="482207" cy="866574"/>
          </a:xfrm>
          <a:prstGeom prst="rect">
            <a:avLst/>
          </a:prstGeom>
          <a:noFill/>
          <a:ln w="9525">
            <a:noFill/>
            <a:miter lim="800000"/>
            <a:headEnd/>
            <a:tailEnd/>
          </a:ln>
        </p:spPr>
      </p:pic>
      <p:sp>
        <p:nvSpPr>
          <p:cNvPr id="95" name="文字方塊 94"/>
          <p:cNvSpPr txBox="1"/>
          <p:nvPr/>
        </p:nvSpPr>
        <p:spPr>
          <a:xfrm>
            <a:off x="2109361" y="5399556"/>
            <a:ext cx="476412" cy="369332"/>
          </a:xfrm>
          <a:prstGeom prst="rect">
            <a:avLst/>
          </a:prstGeom>
          <a:noFill/>
        </p:spPr>
        <p:txBody>
          <a:bodyPr wrap="none" rtlCol="0">
            <a:spAutoFit/>
          </a:bodyPr>
          <a:lstStyle/>
          <a:p>
            <a:r>
              <a:rPr lang="en-US" altLang="zh-TW" dirty="0">
                <a:solidFill>
                  <a:prstClr val="black"/>
                </a:solidFill>
              </a:rPr>
              <a:t>DN</a:t>
            </a:r>
            <a:endParaRPr lang="zh-TW" altLang="en-US" dirty="0">
              <a:solidFill>
                <a:prstClr val="black"/>
              </a:solidFill>
            </a:endParaRPr>
          </a:p>
        </p:txBody>
      </p:sp>
      <p:sp>
        <p:nvSpPr>
          <p:cNvPr id="113" name="矩形 112"/>
          <p:cNvSpPr/>
          <p:nvPr/>
        </p:nvSpPr>
        <p:spPr>
          <a:xfrm>
            <a:off x="4142594" y="3793368"/>
            <a:ext cx="750099"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solidFill>
                  <a:prstClr val="black"/>
                </a:solidFill>
              </a:rPr>
              <a:t>Block</a:t>
            </a:r>
          </a:p>
          <a:p>
            <a:pPr algn="ctr"/>
            <a:r>
              <a:rPr lang="en-US" altLang="zh-TW" dirty="0">
                <a:solidFill>
                  <a:prstClr val="black"/>
                </a:solidFill>
              </a:rPr>
              <a:t>64MB</a:t>
            </a:r>
            <a:endParaRPr lang="zh-TW" altLang="en-US" dirty="0">
              <a:solidFill>
                <a:prstClr val="black"/>
              </a:solidFill>
            </a:endParaRPr>
          </a:p>
        </p:txBody>
      </p:sp>
      <p:sp>
        <p:nvSpPr>
          <p:cNvPr id="114" name="矩形 113"/>
          <p:cNvSpPr/>
          <p:nvPr/>
        </p:nvSpPr>
        <p:spPr>
          <a:xfrm>
            <a:off x="4970854" y="3781075"/>
            <a:ext cx="750099"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solidFill>
                  <a:prstClr val="black"/>
                </a:solidFill>
              </a:rPr>
              <a:t>Block</a:t>
            </a:r>
          </a:p>
          <a:p>
            <a:pPr algn="ctr"/>
            <a:r>
              <a:rPr lang="en-US" altLang="zh-TW" dirty="0">
                <a:solidFill>
                  <a:prstClr val="black"/>
                </a:solidFill>
              </a:rPr>
              <a:t>64MB</a:t>
            </a:r>
            <a:endParaRPr lang="zh-TW" altLang="en-US" dirty="0">
              <a:solidFill>
                <a:prstClr val="black"/>
              </a:solidFill>
            </a:endParaRPr>
          </a:p>
        </p:txBody>
      </p:sp>
      <p:sp>
        <p:nvSpPr>
          <p:cNvPr id="115" name="矩形 114"/>
          <p:cNvSpPr/>
          <p:nvPr/>
        </p:nvSpPr>
        <p:spPr>
          <a:xfrm>
            <a:off x="3264772" y="3794665"/>
            <a:ext cx="750099"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solidFill>
                  <a:prstClr val="black"/>
                </a:solidFill>
              </a:rPr>
              <a:t>Block</a:t>
            </a:r>
          </a:p>
          <a:p>
            <a:pPr algn="ctr"/>
            <a:r>
              <a:rPr lang="en-US" altLang="zh-TW" dirty="0">
                <a:solidFill>
                  <a:prstClr val="black"/>
                </a:solidFill>
              </a:rPr>
              <a:t>64MB</a:t>
            </a:r>
            <a:endParaRPr lang="zh-TW" altLang="en-US" dirty="0">
              <a:solidFill>
                <a:prstClr val="black"/>
              </a:solidFill>
            </a:endParaRPr>
          </a:p>
        </p:txBody>
      </p:sp>
      <p:sp>
        <p:nvSpPr>
          <p:cNvPr id="121" name="矩形 120"/>
          <p:cNvSpPr/>
          <p:nvPr/>
        </p:nvSpPr>
        <p:spPr>
          <a:xfrm>
            <a:off x="3264772" y="3884028"/>
            <a:ext cx="750099"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dirty="0">
                <a:solidFill>
                  <a:prstClr val="black"/>
                </a:solidFill>
              </a:rPr>
              <a:t>Block</a:t>
            </a:r>
          </a:p>
          <a:p>
            <a:pPr algn="ctr"/>
            <a:r>
              <a:rPr lang="en-US" altLang="zh-TW" dirty="0">
                <a:solidFill>
                  <a:prstClr val="black"/>
                </a:solidFill>
              </a:rPr>
              <a:t>36MB</a:t>
            </a:r>
            <a:endParaRPr lang="zh-TW" altLang="en-US" dirty="0">
              <a:solidFill>
                <a:prstClr val="black"/>
              </a:solidFill>
            </a:endParaRPr>
          </a:p>
        </p:txBody>
      </p:sp>
      <p:sp>
        <p:nvSpPr>
          <p:cNvPr id="122" name="矩形 121"/>
          <p:cNvSpPr/>
          <p:nvPr/>
        </p:nvSpPr>
        <p:spPr>
          <a:xfrm>
            <a:off x="4142594" y="3884028"/>
            <a:ext cx="750099"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dirty="0">
                <a:solidFill>
                  <a:prstClr val="black"/>
                </a:solidFill>
              </a:rPr>
              <a:t>Block</a:t>
            </a:r>
          </a:p>
          <a:p>
            <a:pPr algn="ctr"/>
            <a:r>
              <a:rPr lang="en-US" altLang="zh-TW" dirty="0">
                <a:solidFill>
                  <a:prstClr val="black"/>
                </a:solidFill>
              </a:rPr>
              <a:t>36MB</a:t>
            </a:r>
            <a:endParaRPr lang="zh-TW" altLang="en-US" dirty="0">
              <a:solidFill>
                <a:prstClr val="black"/>
              </a:solidFill>
            </a:endParaRPr>
          </a:p>
        </p:txBody>
      </p:sp>
      <p:sp>
        <p:nvSpPr>
          <p:cNvPr id="123" name="矩形 122"/>
          <p:cNvSpPr/>
          <p:nvPr/>
        </p:nvSpPr>
        <p:spPr>
          <a:xfrm>
            <a:off x="4970854" y="3866673"/>
            <a:ext cx="750099"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dirty="0">
                <a:solidFill>
                  <a:prstClr val="black"/>
                </a:solidFill>
              </a:rPr>
              <a:t>Block</a:t>
            </a:r>
          </a:p>
          <a:p>
            <a:pPr algn="ctr"/>
            <a:r>
              <a:rPr lang="en-US" altLang="zh-TW" dirty="0">
                <a:solidFill>
                  <a:prstClr val="black"/>
                </a:solidFill>
              </a:rPr>
              <a:t>36MB</a:t>
            </a:r>
            <a:endParaRPr lang="zh-TW" altLang="en-US" dirty="0">
              <a:solidFill>
                <a:prstClr val="black"/>
              </a:solidFill>
            </a:endParaRPr>
          </a:p>
        </p:txBody>
      </p:sp>
    </p:spTree>
    <p:extLst>
      <p:ext uri="{BB962C8B-B14F-4D97-AF65-F5344CB8AC3E}">
        <p14:creationId xmlns:p14="http://schemas.microsoft.com/office/powerpoint/2010/main" val="202996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1" nodeType="clickEffect">
                                  <p:stCondLst>
                                    <p:cond delay="0"/>
                                  </p:stCondLst>
                                  <p:childTnLst>
                                    <p:animMotion origin="layout" path="M 3.125E-6 -3.7037E-6 L -0.14779 0.20162 " pathEditMode="relative" rAng="0" ptsTypes="AA">
                                      <p:cBhvr>
                                        <p:cTn id="56" dur="2000" fill="hold"/>
                                        <p:tgtEl>
                                          <p:spTgt spid="115"/>
                                        </p:tgtEl>
                                        <p:attrNameLst>
                                          <p:attrName>ppt_x</p:attrName>
                                          <p:attrName>ppt_y</p:attrName>
                                        </p:attrNameLst>
                                      </p:cBhvr>
                                      <p:rCtr x="-7396" y="10069"/>
                                    </p:animMotion>
                                  </p:childTnLst>
                                </p:cTn>
                              </p:par>
                              <p:par>
                                <p:cTn id="57" presetID="42" presetClass="path" presetSubtype="0" accel="50000" decel="50000" fill="hold" grpId="1" nodeType="withEffect">
                                  <p:stCondLst>
                                    <p:cond delay="0"/>
                                  </p:stCondLst>
                                  <p:childTnLst>
                                    <p:animMotion origin="layout" path="M -4.16667E-7 -3.7037E-6 L -0.00065 0.20556 " pathEditMode="relative" rAng="0" ptsTypes="AA">
                                      <p:cBhvr>
                                        <p:cTn id="58" dur="2000" fill="hold"/>
                                        <p:tgtEl>
                                          <p:spTgt spid="113"/>
                                        </p:tgtEl>
                                        <p:attrNameLst>
                                          <p:attrName>ppt_x</p:attrName>
                                          <p:attrName>ppt_y</p:attrName>
                                        </p:attrNameLst>
                                      </p:cBhvr>
                                      <p:rCtr x="-39" y="10278"/>
                                    </p:animMotion>
                                  </p:childTnLst>
                                </p:cTn>
                              </p:par>
                              <p:par>
                                <p:cTn id="59" presetID="42" presetClass="path" presetSubtype="0" accel="50000" decel="50000" fill="hold" grpId="1" nodeType="withEffect">
                                  <p:stCondLst>
                                    <p:cond delay="0"/>
                                  </p:stCondLst>
                                  <p:childTnLst>
                                    <p:animMotion origin="layout" path="M 4.58333E-6 -1.85185E-6 L 0.17057 0.20162 " pathEditMode="relative" rAng="0" ptsTypes="AA">
                                      <p:cBhvr>
                                        <p:cTn id="60" dur="2000" fill="hold"/>
                                        <p:tgtEl>
                                          <p:spTgt spid="114"/>
                                        </p:tgtEl>
                                        <p:attrNameLst>
                                          <p:attrName>ppt_x</p:attrName>
                                          <p:attrName>ppt_y</p:attrName>
                                        </p:attrNameLst>
                                      </p:cBhvr>
                                      <p:rCtr x="8529" y="10069"/>
                                    </p:animMotion>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2" nodeType="clickEffect">
                                  <p:stCondLst>
                                    <p:cond delay="0"/>
                                  </p:stCondLst>
                                  <p:childTnLst>
                                    <p:set>
                                      <p:cBhvr>
                                        <p:cTn id="64" dur="1" fill="hold">
                                          <p:stCondLst>
                                            <p:cond delay="0"/>
                                          </p:stCondLst>
                                        </p:cTn>
                                        <p:tgtEl>
                                          <p:spTgt spid="115"/>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113"/>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1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8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grpId="1" nodeType="clickEffect">
                                  <p:stCondLst>
                                    <p:cond delay="0"/>
                                  </p:stCondLst>
                                  <p:childTnLst>
                                    <p:animMotion origin="layout" path="M 3.125E-6 1.11022E-16 L -0.03828 0.19514 " pathEditMode="relative" rAng="0" ptsTypes="AA">
                                      <p:cBhvr>
                                        <p:cTn id="86" dur="2000" fill="hold"/>
                                        <p:tgtEl>
                                          <p:spTgt spid="121"/>
                                        </p:tgtEl>
                                        <p:attrNameLst>
                                          <p:attrName>ppt_x</p:attrName>
                                          <p:attrName>ppt_y</p:attrName>
                                        </p:attrNameLst>
                                      </p:cBhvr>
                                      <p:rCtr x="-1914" y="9745"/>
                                    </p:animMotion>
                                  </p:childTnLst>
                                </p:cTn>
                              </p:par>
                              <p:par>
                                <p:cTn id="87" presetID="42" presetClass="path" presetSubtype="0" accel="50000" decel="50000" fill="hold" grpId="1" nodeType="withEffect">
                                  <p:stCondLst>
                                    <p:cond delay="0"/>
                                  </p:stCondLst>
                                  <p:childTnLst>
                                    <p:animMotion origin="layout" path="M -4.16667E-7 1.11022E-16 L -0.00065 0.19769 " pathEditMode="relative" rAng="0" ptsTypes="AA">
                                      <p:cBhvr>
                                        <p:cTn id="88" dur="2000" fill="hold"/>
                                        <p:tgtEl>
                                          <p:spTgt spid="122"/>
                                        </p:tgtEl>
                                        <p:attrNameLst>
                                          <p:attrName>ppt_x</p:attrName>
                                          <p:attrName>ppt_y</p:attrName>
                                        </p:attrNameLst>
                                      </p:cBhvr>
                                      <p:rCtr x="-39" y="9884"/>
                                    </p:animMotion>
                                  </p:childTnLst>
                                </p:cTn>
                              </p:par>
                              <p:par>
                                <p:cTn id="89" presetID="42" presetClass="path" presetSubtype="0" accel="50000" decel="50000" fill="hold" grpId="1" nodeType="withEffect">
                                  <p:stCondLst>
                                    <p:cond delay="0"/>
                                  </p:stCondLst>
                                  <p:childTnLst>
                                    <p:animMotion origin="layout" path="M 4.58333E-6 -3.7037E-6 L 0.04921 0.21065 " pathEditMode="relative" rAng="0" ptsTypes="AA">
                                      <p:cBhvr>
                                        <p:cTn id="90" dur="2000" fill="hold"/>
                                        <p:tgtEl>
                                          <p:spTgt spid="123"/>
                                        </p:tgtEl>
                                        <p:attrNameLst>
                                          <p:attrName>ppt_x</p:attrName>
                                          <p:attrName>ppt_y</p:attrName>
                                        </p:attrNameLst>
                                      </p:cBhvr>
                                      <p:rCtr x="2461" y="1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animBg="1"/>
      <p:bldP spid="87" grpId="0" animBg="1"/>
      <p:bldP spid="93" grpId="0"/>
      <p:bldP spid="95" grpId="0"/>
      <p:bldP spid="113" grpId="0" animBg="1"/>
      <p:bldP spid="113" grpId="1" animBg="1"/>
      <p:bldP spid="113" grpId="2" animBg="1"/>
      <p:bldP spid="114" grpId="0" animBg="1"/>
      <p:bldP spid="114" grpId="1" animBg="1"/>
      <p:bldP spid="114" grpId="2" animBg="1"/>
      <p:bldP spid="115" grpId="0" animBg="1"/>
      <p:bldP spid="115" grpId="1" animBg="1"/>
      <p:bldP spid="115" grpId="2" animBg="1"/>
      <p:bldP spid="121" grpId="0" animBg="1"/>
      <p:bldP spid="121" grpId="1" animBg="1"/>
      <p:bldP spid="122" grpId="0" animBg="1"/>
      <p:bldP spid="122" grpId="1" animBg="1"/>
      <p:bldP spid="123" grpId="0" animBg="1"/>
      <p:bldP spid="12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橢圓 32"/>
          <p:cNvSpPr/>
          <p:nvPr/>
        </p:nvSpPr>
        <p:spPr>
          <a:xfrm>
            <a:off x="3738777" y="1429447"/>
            <a:ext cx="4011431" cy="4713486"/>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prstClr val="black"/>
              </a:solidFill>
            </a:endParaRPr>
          </a:p>
        </p:txBody>
      </p:sp>
      <p:sp>
        <p:nvSpPr>
          <p:cNvPr id="65" name="上彎箭號 64"/>
          <p:cNvSpPr/>
          <p:nvPr/>
        </p:nvSpPr>
        <p:spPr>
          <a:xfrm rot="5400000">
            <a:off x="3308342" y="2950924"/>
            <a:ext cx="698037" cy="1397176"/>
          </a:xfrm>
          <a:prstGeom prst="bentUpArrow">
            <a:avLst>
              <a:gd name="adj1" fmla="val 32136"/>
              <a:gd name="adj2" fmla="val 30755"/>
              <a:gd name="adj3" fmla="val 3453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Block Write in HDFS</a:t>
            </a:r>
            <a:endParaRPr lang="zh-TW" altLang="en-US" dirty="0"/>
          </a:p>
        </p:txBody>
      </p:sp>
      <p:pic>
        <p:nvPicPr>
          <p:cNvPr id="8" name="圖片 9" descr="Server.jpg"/>
          <p:cNvPicPr>
            <a:picLocks noChangeAspect="1"/>
          </p:cNvPicPr>
          <p:nvPr/>
        </p:nvPicPr>
        <p:blipFill>
          <a:blip r:embed="rId4" cstate="print"/>
          <a:srcRect/>
          <a:stretch>
            <a:fillRect/>
          </a:stretch>
        </p:blipFill>
        <p:spPr bwMode="auto">
          <a:xfrm>
            <a:off x="5456257" y="2519822"/>
            <a:ext cx="482207" cy="866574"/>
          </a:xfrm>
          <a:prstGeom prst="rect">
            <a:avLst/>
          </a:prstGeom>
          <a:noFill/>
          <a:ln w="9525">
            <a:noFill/>
            <a:miter lim="800000"/>
            <a:headEnd/>
            <a:tailEnd/>
          </a:ln>
        </p:spPr>
      </p:pic>
      <p:pic>
        <p:nvPicPr>
          <p:cNvPr id="9" name="圖片 9" descr="Server.jpg"/>
          <p:cNvPicPr>
            <a:picLocks noChangeAspect="1"/>
          </p:cNvPicPr>
          <p:nvPr/>
        </p:nvPicPr>
        <p:blipFill>
          <a:blip r:embed="rId4" cstate="print"/>
          <a:srcRect/>
          <a:stretch>
            <a:fillRect/>
          </a:stretch>
        </p:blipFill>
        <p:spPr bwMode="auto">
          <a:xfrm>
            <a:off x="4893471" y="4210159"/>
            <a:ext cx="482207" cy="866574"/>
          </a:xfrm>
          <a:prstGeom prst="rect">
            <a:avLst/>
          </a:prstGeom>
          <a:noFill/>
          <a:ln w="9525">
            <a:noFill/>
            <a:miter lim="800000"/>
            <a:headEnd/>
            <a:tailEnd/>
          </a:ln>
        </p:spPr>
      </p:pic>
      <p:pic>
        <p:nvPicPr>
          <p:cNvPr id="13" name="圖片 9" descr="Server.jpg"/>
          <p:cNvPicPr>
            <a:picLocks noChangeAspect="1"/>
          </p:cNvPicPr>
          <p:nvPr/>
        </p:nvPicPr>
        <p:blipFill>
          <a:blip r:embed="rId4" cstate="print"/>
          <a:srcRect/>
          <a:stretch>
            <a:fillRect/>
          </a:stretch>
        </p:blipFill>
        <p:spPr bwMode="auto">
          <a:xfrm>
            <a:off x="5482834" y="4210159"/>
            <a:ext cx="482207" cy="866574"/>
          </a:xfrm>
          <a:prstGeom prst="rect">
            <a:avLst/>
          </a:prstGeom>
          <a:noFill/>
          <a:ln w="9525">
            <a:noFill/>
            <a:miter lim="800000"/>
            <a:headEnd/>
            <a:tailEnd/>
          </a:ln>
        </p:spPr>
      </p:pic>
      <p:pic>
        <p:nvPicPr>
          <p:cNvPr id="20" name="圖片 9" descr="Server.jpg"/>
          <p:cNvPicPr>
            <a:picLocks noChangeAspect="1"/>
          </p:cNvPicPr>
          <p:nvPr/>
        </p:nvPicPr>
        <p:blipFill>
          <a:blip r:embed="rId4" cstate="print"/>
          <a:srcRect/>
          <a:stretch>
            <a:fillRect/>
          </a:stretch>
        </p:blipFill>
        <p:spPr bwMode="auto">
          <a:xfrm>
            <a:off x="6063365" y="4210159"/>
            <a:ext cx="482207" cy="866574"/>
          </a:xfrm>
          <a:prstGeom prst="rect">
            <a:avLst/>
          </a:prstGeom>
          <a:noFill/>
          <a:ln w="9525">
            <a:noFill/>
            <a:miter lim="800000"/>
            <a:headEnd/>
            <a:tailEnd/>
          </a:ln>
        </p:spPr>
      </p:pic>
      <p:pic>
        <p:nvPicPr>
          <p:cNvPr id="24" name="圖片 9" descr="Server.jpg"/>
          <p:cNvPicPr>
            <a:picLocks noChangeAspect="1"/>
          </p:cNvPicPr>
          <p:nvPr/>
        </p:nvPicPr>
        <p:blipFill>
          <a:blip r:embed="rId4" cstate="print"/>
          <a:srcRect/>
          <a:stretch>
            <a:fillRect/>
          </a:stretch>
        </p:blipFill>
        <p:spPr bwMode="auto">
          <a:xfrm>
            <a:off x="4304107" y="4210159"/>
            <a:ext cx="482207" cy="866574"/>
          </a:xfrm>
          <a:prstGeom prst="rect">
            <a:avLst/>
          </a:prstGeom>
          <a:noFill/>
          <a:ln w="9525">
            <a:noFill/>
            <a:miter lim="800000"/>
            <a:headEnd/>
            <a:tailEnd/>
          </a:ln>
        </p:spPr>
      </p:pic>
      <p:pic>
        <p:nvPicPr>
          <p:cNvPr id="28" name="圖片 9" descr="Server.jpg"/>
          <p:cNvPicPr>
            <a:picLocks noChangeAspect="1"/>
          </p:cNvPicPr>
          <p:nvPr/>
        </p:nvPicPr>
        <p:blipFill>
          <a:blip r:embed="rId4" cstate="print"/>
          <a:srcRect/>
          <a:stretch>
            <a:fillRect/>
          </a:stretch>
        </p:blipFill>
        <p:spPr bwMode="auto">
          <a:xfrm>
            <a:off x="6652729" y="4210159"/>
            <a:ext cx="482207" cy="866574"/>
          </a:xfrm>
          <a:prstGeom prst="rect">
            <a:avLst/>
          </a:prstGeom>
          <a:noFill/>
          <a:ln w="9525">
            <a:noFill/>
            <a:miter lim="800000"/>
            <a:headEnd/>
            <a:tailEnd/>
          </a:ln>
        </p:spPr>
      </p:pic>
      <p:sp>
        <p:nvSpPr>
          <p:cNvPr id="34" name="文字方塊 33"/>
          <p:cNvSpPr txBox="1"/>
          <p:nvPr/>
        </p:nvSpPr>
        <p:spPr>
          <a:xfrm>
            <a:off x="5157065" y="5357826"/>
            <a:ext cx="1218475" cy="369332"/>
          </a:xfrm>
          <a:prstGeom prst="rect">
            <a:avLst/>
          </a:prstGeom>
          <a:noFill/>
        </p:spPr>
        <p:txBody>
          <a:bodyPr wrap="none" rtlCol="0">
            <a:spAutoFit/>
          </a:bodyPr>
          <a:lstStyle/>
          <a:p>
            <a:r>
              <a:rPr lang="en-US" altLang="zh-TW" dirty="0" err="1" smtClean="0">
                <a:solidFill>
                  <a:prstClr val="black"/>
                </a:solidFill>
              </a:rPr>
              <a:t>DataNodes</a:t>
            </a:r>
            <a:endParaRPr lang="zh-TW" altLang="en-US" dirty="0">
              <a:solidFill>
                <a:prstClr val="black"/>
              </a:solidFill>
            </a:endParaRPr>
          </a:p>
        </p:txBody>
      </p:sp>
      <p:sp>
        <p:nvSpPr>
          <p:cNvPr id="37" name="向右箭號 36"/>
          <p:cNvSpPr/>
          <p:nvPr/>
        </p:nvSpPr>
        <p:spPr>
          <a:xfrm>
            <a:off x="3516828" y="2345097"/>
            <a:ext cx="191705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prstClr val="white"/>
                </a:solidFill>
              </a:rPr>
              <a:t>Write Request</a:t>
            </a:r>
            <a:endParaRPr lang="zh-TW" altLang="en-US" sz="1400" dirty="0">
              <a:solidFill>
                <a:prstClr val="white"/>
              </a:solidFill>
            </a:endParaRPr>
          </a:p>
        </p:txBody>
      </p:sp>
      <p:sp>
        <p:nvSpPr>
          <p:cNvPr id="40" name="向左箭號 39"/>
          <p:cNvSpPr/>
          <p:nvPr/>
        </p:nvSpPr>
        <p:spPr>
          <a:xfrm>
            <a:off x="3516828" y="2953109"/>
            <a:ext cx="1859062" cy="500066"/>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400" dirty="0" err="1" smtClean="0">
                <a:solidFill>
                  <a:prstClr val="black"/>
                </a:solidFill>
              </a:rPr>
              <a:t>DataNode</a:t>
            </a:r>
            <a:r>
              <a:rPr lang="en-US" altLang="zh-TW" sz="1400" dirty="0" smtClean="0">
                <a:solidFill>
                  <a:prstClr val="black"/>
                </a:solidFill>
              </a:rPr>
              <a:t> </a:t>
            </a:r>
            <a:r>
              <a:rPr lang="en-US" altLang="zh-TW" sz="1400" dirty="0">
                <a:solidFill>
                  <a:prstClr val="black"/>
                </a:solidFill>
              </a:rPr>
              <a:t>List</a:t>
            </a:r>
            <a:endParaRPr lang="zh-TW" altLang="en-US" sz="1400" dirty="0">
              <a:solidFill>
                <a:prstClr val="black"/>
              </a:solidFill>
            </a:endParaRPr>
          </a:p>
        </p:txBody>
      </p:sp>
      <p:sp>
        <p:nvSpPr>
          <p:cNvPr id="42" name="文字方塊 41"/>
          <p:cNvSpPr txBox="1"/>
          <p:nvPr/>
        </p:nvSpPr>
        <p:spPr>
          <a:xfrm>
            <a:off x="3185296" y="3649512"/>
            <a:ext cx="956672" cy="307777"/>
          </a:xfrm>
          <a:prstGeom prst="rect">
            <a:avLst/>
          </a:prstGeom>
          <a:noFill/>
        </p:spPr>
        <p:txBody>
          <a:bodyPr wrap="none" rtlCol="0">
            <a:spAutoFit/>
          </a:bodyPr>
          <a:lstStyle/>
          <a:p>
            <a:r>
              <a:rPr lang="en-US" altLang="zh-TW" sz="1400" dirty="0" smtClean="0">
                <a:solidFill>
                  <a:schemeClr val="bg1"/>
                </a:solidFill>
              </a:rPr>
              <a:t>Block Data</a:t>
            </a:r>
            <a:endParaRPr lang="zh-TW" altLang="en-US" sz="1400" dirty="0">
              <a:solidFill>
                <a:schemeClr val="bg1"/>
              </a:solidFill>
            </a:endParaRPr>
          </a:p>
        </p:txBody>
      </p:sp>
      <p:sp>
        <p:nvSpPr>
          <p:cNvPr id="55" name="圓角矩形圖說文字 54"/>
          <p:cNvSpPr/>
          <p:nvPr/>
        </p:nvSpPr>
        <p:spPr>
          <a:xfrm>
            <a:off x="5247075" y="2108133"/>
            <a:ext cx="1405654" cy="285752"/>
          </a:xfrm>
          <a:prstGeom prst="wedgeRoundRectCallout">
            <a:avLst>
              <a:gd name="adj1" fmla="val -20833"/>
              <a:gd name="adj2" fmla="val 9371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dirty="0" err="1" smtClean="0">
                <a:solidFill>
                  <a:prstClr val="black"/>
                </a:solidFill>
              </a:rPr>
              <a:t>NameNode</a:t>
            </a:r>
            <a:endParaRPr lang="en-US" altLang="zh-TW" dirty="0">
              <a:solidFill>
                <a:prstClr val="black"/>
              </a:solidFill>
            </a:endParaRPr>
          </a:p>
        </p:txBody>
      </p:sp>
      <p:sp>
        <p:nvSpPr>
          <p:cNvPr id="26" name="投影片編號版面配置區 2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21</a:t>
            </a:fld>
            <a:endParaRPr lang="zh-TW" altLang="en-US">
              <a:solidFill>
                <a:prstClr val="black">
                  <a:tint val="75000"/>
                </a:prstClr>
              </a:solidFill>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427230348"/>
              </p:ext>
            </p:extLst>
          </p:nvPr>
        </p:nvGraphicFramePr>
        <p:xfrm>
          <a:off x="2667204" y="2522901"/>
          <a:ext cx="779860" cy="787400"/>
        </p:xfrm>
        <a:graphic>
          <a:graphicData uri="http://schemas.openxmlformats.org/presentationml/2006/ole">
            <mc:AlternateContent xmlns:mc="http://schemas.openxmlformats.org/markup-compatibility/2006">
              <mc:Choice xmlns:v="urn:schemas-microsoft-com:vml" Requires="v">
                <p:oleObj spid="_x0000_s17446" name="Visio" r:id="rId5" imgW="1039725" imgH="787666" progId="Visio.Drawing.11">
                  <p:link updateAutomatic="1"/>
                </p:oleObj>
              </mc:Choice>
              <mc:Fallback>
                <p:oleObj name="Visio" r:id="rId5" imgW="1039725" imgH="787666" progId="Visio.Drawing.11">
                  <p:link updateAutomatic="1"/>
                  <p:pic>
                    <p:nvPicPr>
                      <p:cNvPr id="0" name=""/>
                      <p:cNvPicPr/>
                      <p:nvPr/>
                    </p:nvPicPr>
                    <p:blipFill>
                      <a:blip r:embed="rId6"/>
                      <a:stretch>
                        <a:fillRect/>
                      </a:stretch>
                    </p:blipFill>
                    <p:spPr>
                      <a:xfrm>
                        <a:off x="2667204" y="2522901"/>
                        <a:ext cx="779860" cy="787400"/>
                      </a:xfrm>
                      <a:prstGeom prst="rect">
                        <a:avLst/>
                      </a:prstGeom>
                    </p:spPr>
                  </p:pic>
                </p:oleObj>
              </mc:Fallback>
            </mc:AlternateContent>
          </a:graphicData>
        </a:graphic>
      </p:graphicFrame>
      <p:cxnSp>
        <p:nvCxnSpPr>
          <p:cNvPr id="18" name="肘形接點 17"/>
          <p:cNvCxnSpPr>
            <a:stCxn id="8" idx="2"/>
          </p:cNvCxnSpPr>
          <p:nvPr/>
        </p:nvCxnSpPr>
        <p:spPr>
          <a:xfrm rot="5400000">
            <a:off x="5271015" y="3812743"/>
            <a:ext cx="852692"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9" name="肘形接點 38"/>
          <p:cNvCxnSpPr/>
          <p:nvPr/>
        </p:nvCxnSpPr>
        <p:spPr>
          <a:xfrm>
            <a:off x="5697361" y="3757969"/>
            <a:ext cx="1169894" cy="48111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8" name="肘形接點 47"/>
          <p:cNvCxnSpPr/>
          <p:nvPr/>
        </p:nvCxnSpPr>
        <p:spPr>
          <a:xfrm>
            <a:off x="5691125" y="3757969"/>
            <a:ext cx="586766" cy="48111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0" name="肘形接點 49"/>
          <p:cNvCxnSpPr/>
          <p:nvPr/>
        </p:nvCxnSpPr>
        <p:spPr>
          <a:xfrm rot="10800000" flipV="1">
            <a:off x="5107996" y="3757969"/>
            <a:ext cx="589365" cy="48111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3" name="肘形接點 52"/>
          <p:cNvCxnSpPr/>
          <p:nvPr/>
        </p:nvCxnSpPr>
        <p:spPr>
          <a:xfrm rot="10800000" flipV="1">
            <a:off x="4518633" y="3757969"/>
            <a:ext cx="1178729" cy="481119"/>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64" name="Picture 14" descr="C:\Users\Misaka\AppData\Local\Microsoft\Windows\Temporary Internet Files\Content.IE5\WUU0NXHZ\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2766" y="2693511"/>
            <a:ext cx="334636" cy="44618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Misaka\AppData\Local\Microsoft\Windows\Temporary Internet Files\Content.IE5\WUU0NXHZ\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1314" y="3534878"/>
            <a:ext cx="334636" cy="44618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descr="C:\Users\Misaka\AppData\Local\Microsoft\Windows\Temporary Internet Files\Content.IE5\WUU0NXHZ\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5949" y="3529650"/>
            <a:ext cx="334636" cy="44618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C:\Users\Misaka\AppData\Local\Microsoft\Windows\Temporary Internet Files\Content.IE5\WUU0NXHZ\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1314" y="3534877"/>
            <a:ext cx="334636" cy="44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82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6" presetClass="path" presetSubtype="0" accel="50000" decel="50000" fill="hold" nodeType="clickEffect">
                                  <p:stCondLst>
                                    <p:cond delay="0"/>
                                  </p:stCondLst>
                                  <p:childTnLst>
                                    <p:animMotion origin="layout" path="M -4.79167E-6 -1.48148E-6 L -4.79167E-6 0.06134 C 0.00014 0.11621 0.00235 0.12269 0.03816 0.12269 L 0.15977 0.12269 " pathEditMode="relative" rAng="0" ptsTypes="FfFF">
                                      <p:cBhvr>
                                        <p:cTn id="24" dur="2000" fill="hold"/>
                                        <p:tgtEl>
                                          <p:spTgt spid="64"/>
                                        </p:tgtEl>
                                        <p:attrNameLst>
                                          <p:attrName>ppt_x</p:attrName>
                                          <p:attrName>ppt_y</p:attrName>
                                        </p:attrNameLst>
                                      </p:cBhvr>
                                      <p:rCtr x="7982" y="6134"/>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70"/>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childTnLst>
                          </p:cTn>
                        </p:par>
                        <p:par>
                          <p:cTn id="37" fill="hold">
                            <p:stCondLst>
                              <p:cond delay="2000"/>
                            </p:stCondLst>
                            <p:childTnLst>
                              <p:par>
                                <p:cTn id="38" presetID="50" presetClass="path" presetSubtype="0" accel="50000" decel="50000" fill="hold" nodeType="afterEffect">
                                  <p:stCondLst>
                                    <p:cond delay="0"/>
                                  </p:stCondLst>
                                  <p:childTnLst>
                                    <p:animMotion origin="layout" path="M 0.00026 3.33333E-6 L 0.03281 3.33333E-6 C 0.04727 3.33333E-6 0.06536 0.04305 0.06536 0.07824 L 0.06536 0.15648 " pathEditMode="relative" rAng="0" ptsTypes="FfFF">
                                      <p:cBhvr>
                                        <p:cTn id="39" dur="2000" fill="hold"/>
                                        <p:tgtEl>
                                          <p:spTgt spid="67"/>
                                        </p:tgtEl>
                                        <p:attrNameLst>
                                          <p:attrName>ppt_x</p:attrName>
                                          <p:attrName>ppt_y</p:attrName>
                                        </p:attrNameLst>
                                      </p:cBhvr>
                                      <p:rCtr x="3255" y="7824"/>
                                    </p:animMotion>
                                  </p:childTnLst>
                                </p:cTn>
                              </p:par>
                              <p:par>
                                <p:cTn id="40" presetID="50" presetClass="path" presetSubtype="0" accel="50000" decel="50000" fill="hold" nodeType="withEffect">
                                  <p:stCondLst>
                                    <p:cond delay="0"/>
                                  </p:stCondLst>
                                  <p:childTnLst>
                                    <p:animMotion origin="layout" path="M 0.00026 -2.96296E-6 L 0.06354 -2.96296E-6 C 0.09153 -2.96296E-6 0.12682 0.0419 0.12682 0.07639 L 0.12682 0.15278 " pathEditMode="relative" rAng="0" ptsTypes="FfFF">
                                      <p:cBhvr>
                                        <p:cTn id="41" dur="2000" fill="hold"/>
                                        <p:tgtEl>
                                          <p:spTgt spid="70"/>
                                        </p:tgtEl>
                                        <p:attrNameLst>
                                          <p:attrName>ppt_x</p:attrName>
                                          <p:attrName>ppt_y</p:attrName>
                                        </p:attrNameLst>
                                      </p:cBhvr>
                                      <p:rCtr x="6328" y="7639"/>
                                    </p:animMotion>
                                  </p:childTnLst>
                                </p:cTn>
                              </p:par>
                              <p:par>
                                <p:cTn id="42" presetID="50" presetClass="path" presetSubtype="0" accel="50000" decel="50000" fill="hold" nodeType="withEffect">
                                  <p:stCondLst>
                                    <p:cond delay="0"/>
                                  </p:stCondLst>
                                  <p:childTnLst>
                                    <p:animMotion origin="layout" path="M 0.00026 3.33333E-6 L 0.09531 3.33333E-6 C 0.13737 3.33333E-6 0.19036 0.04074 0.19036 0.07407 L 0.19036 0.14814 " pathEditMode="relative" rAng="0" ptsTypes="FfFF">
                                      <p:cBhvr>
                                        <p:cTn id="43" dur="2000" fill="hold"/>
                                        <p:tgtEl>
                                          <p:spTgt spid="71"/>
                                        </p:tgtEl>
                                        <p:attrNameLst>
                                          <p:attrName>ppt_x</p:attrName>
                                          <p:attrName>ppt_y</p:attrName>
                                        </p:attrNameLst>
                                      </p:cBhvr>
                                      <p:rCtr x="9505" y="7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37" grpId="0" animBg="1"/>
      <p:bldP spid="40" grpId="0" animBg="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橢圓 32"/>
          <p:cNvSpPr/>
          <p:nvPr/>
        </p:nvSpPr>
        <p:spPr>
          <a:xfrm>
            <a:off x="3738777" y="1429447"/>
            <a:ext cx="4011431" cy="4713486"/>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prstClr val="black"/>
              </a:solidFill>
            </a:endParaRPr>
          </a:p>
        </p:txBody>
      </p:sp>
      <p:sp>
        <p:nvSpPr>
          <p:cNvPr id="65" name="上彎箭號 64"/>
          <p:cNvSpPr/>
          <p:nvPr/>
        </p:nvSpPr>
        <p:spPr>
          <a:xfrm rot="10800000" flipV="1">
            <a:off x="2945325" y="3306247"/>
            <a:ext cx="1405988" cy="636929"/>
          </a:xfrm>
          <a:prstGeom prst="bentUpArrow">
            <a:avLst>
              <a:gd name="adj1" fmla="val 32136"/>
              <a:gd name="adj2" fmla="val 30755"/>
              <a:gd name="adj3" fmla="val 34535"/>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Block Read in HDFS</a:t>
            </a:r>
            <a:endParaRPr lang="zh-TW" altLang="en-US" dirty="0"/>
          </a:p>
        </p:txBody>
      </p:sp>
      <p:pic>
        <p:nvPicPr>
          <p:cNvPr id="8" name="圖片 9" descr="Server.jpg"/>
          <p:cNvPicPr>
            <a:picLocks noChangeAspect="1"/>
          </p:cNvPicPr>
          <p:nvPr/>
        </p:nvPicPr>
        <p:blipFill>
          <a:blip r:embed="rId4" cstate="print"/>
          <a:srcRect/>
          <a:stretch>
            <a:fillRect/>
          </a:stretch>
        </p:blipFill>
        <p:spPr bwMode="auto">
          <a:xfrm>
            <a:off x="5456257" y="2519822"/>
            <a:ext cx="482207" cy="866574"/>
          </a:xfrm>
          <a:prstGeom prst="rect">
            <a:avLst/>
          </a:prstGeom>
          <a:noFill/>
          <a:ln w="9525">
            <a:noFill/>
            <a:miter lim="800000"/>
            <a:headEnd/>
            <a:tailEnd/>
          </a:ln>
        </p:spPr>
      </p:pic>
      <p:pic>
        <p:nvPicPr>
          <p:cNvPr id="9" name="圖片 9" descr="Server.jpg"/>
          <p:cNvPicPr>
            <a:picLocks noChangeAspect="1"/>
          </p:cNvPicPr>
          <p:nvPr/>
        </p:nvPicPr>
        <p:blipFill>
          <a:blip r:embed="rId4" cstate="print"/>
          <a:srcRect/>
          <a:stretch>
            <a:fillRect/>
          </a:stretch>
        </p:blipFill>
        <p:spPr bwMode="auto">
          <a:xfrm>
            <a:off x="4893471" y="4210159"/>
            <a:ext cx="482207" cy="866574"/>
          </a:xfrm>
          <a:prstGeom prst="rect">
            <a:avLst/>
          </a:prstGeom>
          <a:noFill/>
          <a:ln w="9525">
            <a:noFill/>
            <a:miter lim="800000"/>
            <a:headEnd/>
            <a:tailEnd/>
          </a:ln>
        </p:spPr>
      </p:pic>
      <p:pic>
        <p:nvPicPr>
          <p:cNvPr id="13" name="圖片 9" descr="Server.jpg"/>
          <p:cNvPicPr>
            <a:picLocks noChangeAspect="1"/>
          </p:cNvPicPr>
          <p:nvPr/>
        </p:nvPicPr>
        <p:blipFill>
          <a:blip r:embed="rId4" cstate="print"/>
          <a:srcRect/>
          <a:stretch>
            <a:fillRect/>
          </a:stretch>
        </p:blipFill>
        <p:spPr bwMode="auto">
          <a:xfrm>
            <a:off x="5482834" y="4210159"/>
            <a:ext cx="482207" cy="866574"/>
          </a:xfrm>
          <a:prstGeom prst="rect">
            <a:avLst/>
          </a:prstGeom>
          <a:noFill/>
          <a:ln w="9525">
            <a:noFill/>
            <a:miter lim="800000"/>
            <a:headEnd/>
            <a:tailEnd/>
          </a:ln>
        </p:spPr>
      </p:pic>
      <p:pic>
        <p:nvPicPr>
          <p:cNvPr id="20" name="圖片 9" descr="Server.jpg"/>
          <p:cNvPicPr>
            <a:picLocks noChangeAspect="1"/>
          </p:cNvPicPr>
          <p:nvPr/>
        </p:nvPicPr>
        <p:blipFill>
          <a:blip r:embed="rId4" cstate="print"/>
          <a:srcRect/>
          <a:stretch>
            <a:fillRect/>
          </a:stretch>
        </p:blipFill>
        <p:spPr bwMode="auto">
          <a:xfrm>
            <a:off x="6063365" y="4210159"/>
            <a:ext cx="482207" cy="866574"/>
          </a:xfrm>
          <a:prstGeom prst="rect">
            <a:avLst/>
          </a:prstGeom>
          <a:noFill/>
          <a:ln w="9525">
            <a:noFill/>
            <a:miter lim="800000"/>
            <a:headEnd/>
            <a:tailEnd/>
          </a:ln>
        </p:spPr>
      </p:pic>
      <p:pic>
        <p:nvPicPr>
          <p:cNvPr id="24" name="圖片 9" descr="Server.jpg"/>
          <p:cNvPicPr>
            <a:picLocks noChangeAspect="1"/>
          </p:cNvPicPr>
          <p:nvPr/>
        </p:nvPicPr>
        <p:blipFill>
          <a:blip r:embed="rId4" cstate="print"/>
          <a:srcRect/>
          <a:stretch>
            <a:fillRect/>
          </a:stretch>
        </p:blipFill>
        <p:spPr bwMode="auto">
          <a:xfrm>
            <a:off x="4304107" y="4210159"/>
            <a:ext cx="482207" cy="866574"/>
          </a:xfrm>
          <a:prstGeom prst="rect">
            <a:avLst/>
          </a:prstGeom>
          <a:noFill/>
          <a:ln w="9525">
            <a:noFill/>
            <a:miter lim="800000"/>
            <a:headEnd/>
            <a:tailEnd/>
          </a:ln>
        </p:spPr>
      </p:pic>
      <p:pic>
        <p:nvPicPr>
          <p:cNvPr id="28" name="圖片 9" descr="Server.jpg"/>
          <p:cNvPicPr>
            <a:picLocks noChangeAspect="1"/>
          </p:cNvPicPr>
          <p:nvPr/>
        </p:nvPicPr>
        <p:blipFill>
          <a:blip r:embed="rId4" cstate="print"/>
          <a:srcRect/>
          <a:stretch>
            <a:fillRect/>
          </a:stretch>
        </p:blipFill>
        <p:spPr bwMode="auto">
          <a:xfrm>
            <a:off x="6652729" y="4210159"/>
            <a:ext cx="482207" cy="866574"/>
          </a:xfrm>
          <a:prstGeom prst="rect">
            <a:avLst/>
          </a:prstGeom>
          <a:noFill/>
          <a:ln w="9525">
            <a:noFill/>
            <a:miter lim="800000"/>
            <a:headEnd/>
            <a:tailEnd/>
          </a:ln>
        </p:spPr>
      </p:pic>
      <p:sp>
        <p:nvSpPr>
          <p:cNvPr id="34" name="文字方塊 33"/>
          <p:cNvSpPr txBox="1"/>
          <p:nvPr/>
        </p:nvSpPr>
        <p:spPr>
          <a:xfrm>
            <a:off x="5157065" y="5357826"/>
            <a:ext cx="1218475" cy="369332"/>
          </a:xfrm>
          <a:prstGeom prst="rect">
            <a:avLst/>
          </a:prstGeom>
          <a:noFill/>
        </p:spPr>
        <p:txBody>
          <a:bodyPr wrap="none" rtlCol="0">
            <a:spAutoFit/>
          </a:bodyPr>
          <a:lstStyle/>
          <a:p>
            <a:r>
              <a:rPr lang="en-US" altLang="zh-TW" dirty="0" err="1" smtClean="0">
                <a:solidFill>
                  <a:prstClr val="black"/>
                </a:solidFill>
              </a:rPr>
              <a:t>DataNodes</a:t>
            </a:r>
            <a:endParaRPr lang="zh-TW" altLang="en-US" dirty="0">
              <a:solidFill>
                <a:prstClr val="black"/>
              </a:solidFill>
            </a:endParaRPr>
          </a:p>
        </p:txBody>
      </p:sp>
      <p:sp>
        <p:nvSpPr>
          <p:cNvPr id="37" name="向右箭號 36"/>
          <p:cNvSpPr/>
          <p:nvPr/>
        </p:nvSpPr>
        <p:spPr>
          <a:xfrm>
            <a:off x="3516828" y="2345097"/>
            <a:ext cx="191705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prstClr val="white"/>
                </a:solidFill>
              </a:rPr>
              <a:t>Read Request</a:t>
            </a:r>
            <a:endParaRPr lang="zh-TW" altLang="en-US" sz="1400" dirty="0">
              <a:solidFill>
                <a:prstClr val="white"/>
              </a:solidFill>
            </a:endParaRPr>
          </a:p>
        </p:txBody>
      </p:sp>
      <p:sp>
        <p:nvSpPr>
          <p:cNvPr id="40" name="向左箭號 39"/>
          <p:cNvSpPr/>
          <p:nvPr/>
        </p:nvSpPr>
        <p:spPr>
          <a:xfrm>
            <a:off x="3516828" y="2953109"/>
            <a:ext cx="1859062" cy="500066"/>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400" dirty="0" err="1" smtClean="0">
                <a:solidFill>
                  <a:prstClr val="black"/>
                </a:solidFill>
              </a:rPr>
              <a:t>DataNode</a:t>
            </a:r>
            <a:r>
              <a:rPr lang="en-US" altLang="zh-TW" sz="1400" dirty="0" smtClean="0">
                <a:solidFill>
                  <a:prstClr val="black"/>
                </a:solidFill>
              </a:rPr>
              <a:t> </a:t>
            </a:r>
            <a:r>
              <a:rPr lang="en-US" altLang="zh-TW" sz="1400" dirty="0">
                <a:solidFill>
                  <a:prstClr val="black"/>
                </a:solidFill>
              </a:rPr>
              <a:t>List</a:t>
            </a:r>
            <a:endParaRPr lang="zh-TW" altLang="en-US" sz="1400" dirty="0">
              <a:solidFill>
                <a:prstClr val="black"/>
              </a:solidFill>
            </a:endParaRPr>
          </a:p>
        </p:txBody>
      </p:sp>
      <p:sp>
        <p:nvSpPr>
          <p:cNvPr id="42" name="文字方塊 41"/>
          <p:cNvSpPr txBox="1"/>
          <p:nvPr/>
        </p:nvSpPr>
        <p:spPr>
          <a:xfrm>
            <a:off x="3326658" y="3690752"/>
            <a:ext cx="956672" cy="307777"/>
          </a:xfrm>
          <a:prstGeom prst="rect">
            <a:avLst/>
          </a:prstGeom>
          <a:noFill/>
        </p:spPr>
        <p:txBody>
          <a:bodyPr wrap="none" rtlCol="0">
            <a:spAutoFit/>
          </a:bodyPr>
          <a:lstStyle/>
          <a:p>
            <a:r>
              <a:rPr lang="en-US" altLang="zh-TW" sz="1400" dirty="0" smtClean="0"/>
              <a:t>Block Data</a:t>
            </a:r>
            <a:endParaRPr lang="zh-TW" altLang="en-US" sz="1400" dirty="0"/>
          </a:p>
        </p:txBody>
      </p:sp>
      <p:sp>
        <p:nvSpPr>
          <p:cNvPr id="55" name="圓角矩形圖說文字 54"/>
          <p:cNvSpPr/>
          <p:nvPr/>
        </p:nvSpPr>
        <p:spPr>
          <a:xfrm>
            <a:off x="5247075" y="2153138"/>
            <a:ext cx="1405654" cy="285752"/>
          </a:xfrm>
          <a:prstGeom prst="wedgeRoundRectCallout">
            <a:avLst>
              <a:gd name="adj1" fmla="val -20833"/>
              <a:gd name="adj2" fmla="val 9371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dirty="0" err="1">
                <a:solidFill>
                  <a:prstClr val="black"/>
                </a:solidFill>
              </a:rPr>
              <a:t>NameNode</a:t>
            </a:r>
            <a:endParaRPr lang="en-US" altLang="zh-TW" dirty="0">
              <a:solidFill>
                <a:prstClr val="black"/>
              </a:solidFill>
            </a:endParaRPr>
          </a:p>
        </p:txBody>
      </p:sp>
      <p:sp>
        <p:nvSpPr>
          <p:cNvPr id="26" name="投影片編號版面配置區 2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22</a:t>
            </a:fld>
            <a:endParaRPr lang="zh-TW" altLang="en-US">
              <a:solidFill>
                <a:prstClr val="black">
                  <a:tint val="75000"/>
                </a:prstClr>
              </a:solidFill>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1051668340"/>
              </p:ext>
            </p:extLst>
          </p:nvPr>
        </p:nvGraphicFramePr>
        <p:xfrm>
          <a:off x="2667204" y="2522901"/>
          <a:ext cx="779860" cy="787400"/>
        </p:xfrm>
        <a:graphic>
          <a:graphicData uri="http://schemas.openxmlformats.org/presentationml/2006/ole">
            <mc:AlternateContent xmlns:mc="http://schemas.openxmlformats.org/markup-compatibility/2006">
              <mc:Choice xmlns:v="urn:schemas-microsoft-com:vml" Requires="v">
                <p:oleObj spid="_x0000_s18470" name="Visio" r:id="rId5" imgW="1039725" imgH="787666" progId="Visio.Drawing.11">
                  <p:link updateAutomatic="1"/>
                </p:oleObj>
              </mc:Choice>
              <mc:Fallback>
                <p:oleObj name="Visio" r:id="rId5" imgW="1039725" imgH="787666" progId="Visio.Drawing.11">
                  <p:link updateAutomatic="1"/>
                  <p:pic>
                    <p:nvPicPr>
                      <p:cNvPr id="0" name=""/>
                      <p:cNvPicPr/>
                      <p:nvPr/>
                    </p:nvPicPr>
                    <p:blipFill>
                      <a:blip r:embed="rId6"/>
                      <a:stretch>
                        <a:fillRect/>
                      </a:stretch>
                    </p:blipFill>
                    <p:spPr>
                      <a:xfrm>
                        <a:off x="2667204" y="2522901"/>
                        <a:ext cx="779860" cy="787400"/>
                      </a:xfrm>
                      <a:prstGeom prst="rect">
                        <a:avLst/>
                      </a:prstGeom>
                    </p:spPr>
                  </p:pic>
                </p:oleObj>
              </mc:Fallback>
            </mc:AlternateContent>
          </a:graphicData>
        </a:graphic>
      </p:graphicFrame>
      <p:cxnSp>
        <p:nvCxnSpPr>
          <p:cNvPr id="18" name="肘形接點 17"/>
          <p:cNvCxnSpPr>
            <a:stCxn id="8" idx="2"/>
          </p:cNvCxnSpPr>
          <p:nvPr/>
        </p:nvCxnSpPr>
        <p:spPr>
          <a:xfrm rot="5400000">
            <a:off x="5271015" y="3812743"/>
            <a:ext cx="852692"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9" name="肘形接點 38"/>
          <p:cNvCxnSpPr/>
          <p:nvPr/>
        </p:nvCxnSpPr>
        <p:spPr>
          <a:xfrm>
            <a:off x="5697361" y="3757969"/>
            <a:ext cx="1169894" cy="48111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8" name="肘形接點 47"/>
          <p:cNvCxnSpPr/>
          <p:nvPr/>
        </p:nvCxnSpPr>
        <p:spPr>
          <a:xfrm>
            <a:off x="5691125" y="3757969"/>
            <a:ext cx="586766" cy="48111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0" name="肘形接點 49"/>
          <p:cNvCxnSpPr/>
          <p:nvPr/>
        </p:nvCxnSpPr>
        <p:spPr>
          <a:xfrm rot="10800000" flipV="1">
            <a:off x="5107996" y="3757969"/>
            <a:ext cx="589365" cy="48111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3" name="肘形接點 52"/>
          <p:cNvCxnSpPr/>
          <p:nvPr/>
        </p:nvCxnSpPr>
        <p:spPr>
          <a:xfrm rot="10800000" flipV="1">
            <a:off x="4518633" y="3757969"/>
            <a:ext cx="1178729" cy="481119"/>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35" name="Picture 14" descr="C:\Users\Misaka\AppData\Local\Microsoft\Windows\Temporary Internet Files\Content.IE5\WUU0NXHZ\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1049" y="4420356"/>
            <a:ext cx="334636" cy="44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9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4.1417E-7 -3.33333E-6 L 4.1417E-7 -0.18171 " pathEditMode="relative" rAng="0" ptsTypes="AA">
                                      <p:cBhvr>
                                        <p:cTn id="20" dur="2000" fill="hold"/>
                                        <p:tgtEl>
                                          <p:spTgt spid="35"/>
                                        </p:tgtEl>
                                        <p:attrNameLst>
                                          <p:attrName>ppt_x</p:attrName>
                                          <p:attrName>ppt_y</p:attrName>
                                        </p:attrNameLst>
                                      </p:cBhvr>
                                      <p:rCtr x="0" y="-9097"/>
                                    </p:animMotion>
                                  </p:childTnLst>
                                </p:cTn>
                              </p:par>
                            </p:childTnLst>
                          </p:cTn>
                        </p:par>
                        <p:par>
                          <p:cTn id="21" fill="hold">
                            <p:stCondLst>
                              <p:cond delay="2000"/>
                            </p:stCondLst>
                            <p:childTnLst>
                              <p:par>
                                <p:cTn id="22" presetID="43" presetClass="path" presetSubtype="0" accel="50000" decel="50000" fill="hold" nodeType="afterEffect">
                                  <p:stCondLst>
                                    <p:cond delay="0"/>
                                  </p:stCondLst>
                                  <p:childTnLst>
                                    <p:animMotion origin="layout" path="M 4.16667E-6 -0.18171 L -0.22943 -0.18194 C -0.29414 -0.18194 -0.28998 -0.18564 -0.28998 -0.2125 L -0.28946 -0.30277 " pathEditMode="relative" rAng="0" ptsTypes="FfFF">
                                      <p:cBhvr>
                                        <p:cTn id="23" dur="2000" fill="hold"/>
                                        <p:tgtEl>
                                          <p:spTgt spid="35"/>
                                        </p:tgtEl>
                                        <p:attrNameLst>
                                          <p:attrName>ppt_x</p:attrName>
                                          <p:attrName>ppt_y</p:attrName>
                                        </p:attrNameLst>
                                      </p:cBhvr>
                                      <p:rCtr x="-14714" y="-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37" grpId="0" animBg="1"/>
      <p:bldP spid="40" grpId="0" animBg="1"/>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23</a:t>
            </a:fld>
            <a:endParaRPr lang="zh-TW" altLang="en-US">
              <a:solidFill>
                <a:prstClr val="black">
                  <a:tint val="75000"/>
                </a:prstClr>
              </a:solidFill>
            </a:endParaRPr>
          </a:p>
        </p:txBody>
      </p:sp>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solidFill>
                  <a:srgbClr val="7030A0"/>
                </a:solidFill>
              </a:rPr>
              <a:t>Introduction</a:t>
            </a:r>
            <a:r>
              <a:rPr lang="zh-TW" altLang="en-US" sz="2800" dirty="0" smtClean="0">
                <a:solidFill>
                  <a:srgbClr val="7030A0"/>
                </a:solidFill>
              </a:rPr>
              <a:t> </a:t>
            </a:r>
            <a:r>
              <a:rPr lang="en-US" altLang="zh-TW" sz="2800" dirty="0" smtClean="0">
                <a:solidFill>
                  <a:srgbClr val="7030A0"/>
                </a:solidFill>
              </a:rPr>
              <a:t>to Cloud Computing</a:t>
            </a:r>
          </a:p>
          <a:p>
            <a:r>
              <a:rPr lang="en-US" altLang="zh-TW" sz="2800" dirty="0" smtClean="0">
                <a:solidFill>
                  <a:srgbClr val="7030A0"/>
                </a:solidFill>
              </a:rPr>
              <a:t>Hadoop Data File System (HDFS)</a:t>
            </a:r>
            <a:endParaRPr lang="en-US" altLang="zh-TW" sz="2800" dirty="0">
              <a:solidFill>
                <a:srgbClr val="7030A0"/>
              </a:solidFill>
            </a:endParaRPr>
          </a:p>
          <a:p>
            <a:r>
              <a:rPr lang="en-US" altLang="zh-TW" sz="2800" dirty="0" smtClean="0">
                <a:solidFill>
                  <a:srgbClr val="FF0000"/>
                </a:solidFill>
              </a:rPr>
              <a:t>Hadoop </a:t>
            </a:r>
            <a:r>
              <a:rPr lang="en-US" altLang="zh-TW" sz="2800" dirty="0" err="1" smtClean="0">
                <a:solidFill>
                  <a:srgbClr val="FF0000"/>
                </a:solidFill>
              </a:rPr>
              <a:t>MapReduce</a:t>
            </a:r>
            <a:r>
              <a:rPr lang="en-US" altLang="zh-TW" sz="2800" dirty="0" smtClean="0">
                <a:solidFill>
                  <a:srgbClr val="FF0000"/>
                </a:solidFill>
              </a:rPr>
              <a:t> Framework</a:t>
            </a:r>
          </a:p>
          <a:p>
            <a:r>
              <a:rPr lang="en-US" altLang="zh-TW" sz="2800" dirty="0" smtClean="0"/>
              <a:t>Cloud Research Issues</a:t>
            </a:r>
          </a:p>
          <a:p>
            <a:r>
              <a:rPr lang="en-US" altLang="zh-TW" sz="2800" dirty="0" smtClean="0"/>
              <a:t>NSC Joint Cloud Project</a:t>
            </a:r>
          </a:p>
          <a:p>
            <a:r>
              <a:rPr lang="en-US" altLang="zh-TW" sz="2800" dirty="0" smtClean="0"/>
              <a:t>Conclusions</a:t>
            </a:r>
            <a:endParaRPr lang="en-US" altLang="zh-TW" sz="2800" dirty="0"/>
          </a:p>
          <a:p>
            <a:endParaRPr lang="zh-TW" altLang="en-US" sz="2800" dirty="0"/>
          </a:p>
        </p:txBody>
      </p:sp>
    </p:spTree>
    <p:extLst>
      <p:ext uri="{BB962C8B-B14F-4D97-AF65-F5344CB8AC3E}">
        <p14:creationId xmlns:p14="http://schemas.microsoft.com/office/powerpoint/2010/main" val="2019635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pPr eaLnBrk="1" hangingPunct="1"/>
            <a:r>
              <a:rPr lang="en-US" altLang="zh-TW" dirty="0" smtClean="0"/>
              <a:t>Hadoop </a:t>
            </a:r>
            <a:r>
              <a:rPr lang="en-US" altLang="zh-TW" dirty="0" err="1" smtClean="0"/>
              <a:t>MapReduce</a:t>
            </a:r>
            <a:endParaRPr lang="zh-TW" altLang="en-US" dirty="0" smtClean="0"/>
          </a:p>
        </p:txBody>
      </p:sp>
      <p:sp>
        <p:nvSpPr>
          <p:cNvPr id="3075" name="內容版面配置區 2"/>
          <p:cNvSpPr>
            <a:spLocks noGrp="1"/>
          </p:cNvSpPr>
          <p:nvPr>
            <p:ph idx="1"/>
          </p:nvPr>
        </p:nvSpPr>
        <p:spPr/>
        <p:txBody>
          <a:bodyPr>
            <a:normAutofit/>
          </a:bodyPr>
          <a:lstStyle/>
          <a:p>
            <a:pPr eaLnBrk="1" hangingPunct="1">
              <a:buFont typeface="Arial" charset="0"/>
              <a:buChar char="•"/>
              <a:defRPr/>
            </a:pPr>
            <a:r>
              <a:rPr lang="en-US" altLang="zh-TW" dirty="0" smtClean="0"/>
              <a:t>Hadoop </a:t>
            </a:r>
            <a:r>
              <a:rPr lang="en-US" altLang="zh-TW" dirty="0" err="1" smtClean="0"/>
              <a:t>MapReduce</a:t>
            </a:r>
            <a:r>
              <a:rPr lang="en-US" altLang="zh-TW" dirty="0" smtClean="0"/>
              <a:t> is a software framework for easily writing applications to process vast amounts of data in HDFS.</a:t>
            </a:r>
          </a:p>
          <a:p>
            <a:r>
              <a:rPr lang="zh-TW" altLang="zh-TW" dirty="0"/>
              <a:t>應用層面</a:t>
            </a:r>
            <a:endParaRPr lang="zh-TW" altLang="en-US" dirty="0"/>
          </a:p>
          <a:p>
            <a:pPr lvl="1"/>
            <a:r>
              <a:rPr lang="zh-TW" altLang="zh-TW" dirty="0"/>
              <a:t>大量數據資料的分析統計</a:t>
            </a:r>
            <a:endParaRPr lang="zh-TW" altLang="en-US" dirty="0"/>
          </a:p>
          <a:p>
            <a:pPr lvl="1"/>
            <a:r>
              <a:rPr lang="zh-TW" altLang="zh-TW" dirty="0"/>
              <a:t>大量資料的排序彙整</a:t>
            </a:r>
            <a:endParaRPr lang="zh-TW" altLang="en-US" dirty="0"/>
          </a:p>
          <a:p>
            <a:pPr lvl="1"/>
            <a:r>
              <a:rPr lang="zh-TW" altLang="zh-TW" dirty="0"/>
              <a:t>網頁存取紀錄的分析</a:t>
            </a:r>
            <a:endParaRPr lang="zh-TW" altLang="en-US" dirty="0"/>
          </a:p>
          <a:p>
            <a:pPr marL="0" indent="0" eaLnBrk="1" hangingPunct="1">
              <a:buNone/>
              <a:defRPr/>
            </a:pPr>
            <a:endParaRPr lang="en-US" altLang="zh-TW" dirty="0" smtClean="0"/>
          </a:p>
        </p:txBody>
      </p:sp>
    </p:spTree>
    <p:extLst>
      <p:ext uri="{BB962C8B-B14F-4D97-AF65-F5344CB8AC3E}">
        <p14:creationId xmlns:p14="http://schemas.microsoft.com/office/powerpoint/2010/main" val="2880637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圓角矩形 30"/>
          <p:cNvSpPr/>
          <p:nvPr/>
        </p:nvSpPr>
        <p:spPr>
          <a:xfrm>
            <a:off x="4002433" y="2078848"/>
            <a:ext cx="1305145" cy="1710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r>
              <a:rPr lang="en-US" altLang="zh-TW" dirty="0" err="1" smtClean="0"/>
              <a:t>MapReduce</a:t>
            </a:r>
            <a:r>
              <a:rPr lang="en-US" altLang="zh-TW" dirty="0" smtClean="0"/>
              <a:t> </a:t>
            </a:r>
            <a:r>
              <a:rPr lang="en-US" altLang="zh-TW" dirty="0" err="1" smtClean="0"/>
              <a:t>Framwork</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25</a:t>
            </a:fld>
            <a:endParaRPr lang="zh-TW" altLang="en-US" dirty="0">
              <a:solidFill>
                <a:prstClr val="black">
                  <a:tint val="75000"/>
                </a:prstClr>
              </a:solidFill>
            </a:endParaRPr>
          </a:p>
        </p:txBody>
      </p:sp>
      <p:sp>
        <p:nvSpPr>
          <p:cNvPr id="7" name="文字方塊 6"/>
          <p:cNvSpPr txBox="1"/>
          <p:nvPr/>
        </p:nvSpPr>
        <p:spPr>
          <a:xfrm>
            <a:off x="3190852" y="6488668"/>
            <a:ext cx="2762295" cy="369332"/>
          </a:xfrm>
          <a:prstGeom prst="rect">
            <a:avLst/>
          </a:prstGeom>
          <a:noFill/>
        </p:spPr>
        <p:txBody>
          <a:bodyPr wrap="none" rtlCol="0">
            <a:spAutoFit/>
          </a:bodyPr>
          <a:lstStyle/>
          <a:p>
            <a:r>
              <a:rPr lang="en-US" altLang="zh-TW" dirty="0" err="1" smtClean="0"/>
              <a:t>Hadoop</a:t>
            </a:r>
            <a:r>
              <a:rPr lang="en-US" altLang="zh-TW" dirty="0" smtClean="0"/>
              <a:t> </a:t>
            </a:r>
            <a:r>
              <a:rPr lang="en-US" altLang="zh-TW" dirty="0"/>
              <a:t>runs a </a:t>
            </a:r>
            <a:r>
              <a:rPr lang="en-US" altLang="zh-TW" dirty="0" err="1" smtClean="0"/>
              <a:t>MapReduce</a:t>
            </a:r>
            <a:r>
              <a:rPr lang="en-US" altLang="zh-TW" dirty="0" smtClean="0"/>
              <a:t>.</a:t>
            </a:r>
            <a:endParaRPr lang="zh-TW" altLang="en-US" dirty="0"/>
          </a:p>
        </p:txBody>
      </p:sp>
      <p:sp>
        <p:nvSpPr>
          <p:cNvPr id="6" name="向右箭號 5"/>
          <p:cNvSpPr/>
          <p:nvPr/>
        </p:nvSpPr>
        <p:spPr>
          <a:xfrm>
            <a:off x="2096725" y="2416385"/>
            <a:ext cx="1845205" cy="8550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t>Job Submission</a:t>
            </a:r>
            <a:endParaRPr lang="zh-TW" altLang="en-US" dirty="0"/>
          </a:p>
        </p:txBody>
      </p:sp>
      <p:grpSp>
        <p:nvGrpSpPr>
          <p:cNvPr id="15" name="群組 14"/>
          <p:cNvGrpSpPr/>
          <p:nvPr/>
        </p:nvGrpSpPr>
        <p:grpSpPr>
          <a:xfrm>
            <a:off x="4220455" y="2402644"/>
            <a:ext cx="869102" cy="1260140"/>
            <a:chOff x="6462210" y="2056346"/>
            <a:chExt cx="869102" cy="1260140"/>
          </a:xfrm>
        </p:grpSpPr>
        <p:sp>
          <p:nvSpPr>
            <p:cNvPr id="10" name="矩形 9"/>
            <p:cNvSpPr/>
            <p:nvPr/>
          </p:nvSpPr>
          <p:spPr>
            <a:xfrm>
              <a:off x="6462210" y="2371381"/>
              <a:ext cx="869102" cy="3150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Job 3</a:t>
              </a:r>
              <a:endParaRPr lang="zh-TW" altLang="en-US" dirty="0"/>
            </a:p>
          </p:txBody>
        </p:sp>
        <p:sp>
          <p:nvSpPr>
            <p:cNvPr id="11" name="矩形 10"/>
            <p:cNvSpPr/>
            <p:nvPr/>
          </p:nvSpPr>
          <p:spPr>
            <a:xfrm>
              <a:off x="6462210" y="2686416"/>
              <a:ext cx="869102" cy="3150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Job 2</a:t>
              </a:r>
              <a:endParaRPr lang="zh-TW" altLang="en-US" dirty="0"/>
            </a:p>
          </p:txBody>
        </p:sp>
        <p:sp>
          <p:nvSpPr>
            <p:cNvPr id="12" name="矩形 11"/>
            <p:cNvSpPr/>
            <p:nvPr/>
          </p:nvSpPr>
          <p:spPr>
            <a:xfrm>
              <a:off x="6462210" y="3001451"/>
              <a:ext cx="869102" cy="3150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Job 1</a:t>
              </a:r>
              <a:endParaRPr lang="zh-TW" altLang="en-US" dirty="0"/>
            </a:p>
          </p:txBody>
        </p:sp>
        <p:sp>
          <p:nvSpPr>
            <p:cNvPr id="14" name="矩形 13"/>
            <p:cNvSpPr/>
            <p:nvPr/>
          </p:nvSpPr>
          <p:spPr>
            <a:xfrm>
              <a:off x="6462210" y="2056346"/>
              <a:ext cx="869102" cy="3150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a:t>
              </a:r>
            </a:p>
          </p:txBody>
        </p:sp>
      </p:grpSp>
      <p:sp>
        <p:nvSpPr>
          <p:cNvPr id="16" name="文字方塊 15"/>
          <p:cNvSpPr txBox="1"/>
          <p:nvPr/>
        </p:nvSpPr>
        <p:spPr>
          <a:xfrm>
            <a:off x="4089984" y="2078848"/>
            <a:ext cx="1845205" cy="369332"/>
          </a:xfrm>
          <a:prstGeom prst="rect">
            <a:avLst/>
          </a:prstGeom>
          <a:noFill/>
        </p:spPr>
        <p:txBody>
          <a:bodyPr wrap="square" rtlCol="0">
            <a:spAutoFit/>
          </a:bodyPr>
          <a:lstStyle/>
          <a:p>
            <a:r>
              <a:rPr lang="en-US" altLang="zh-TW" dirty="0" err="1" smtClean="0">
                <a:solidFill>
                  <a:schemeClr val="bg1"/>
                </a:solidFill>
              </a:rPr>
              <a:t>Jobtracker</a:t>
            </a:r>
            <a:endParaRPr lang="zh-TW" altLang="en-US" dirty="0">
              <a:solidFill>
                <a:schemeClr val="bg1"/>
              </a:solidFill>
            </a:endParaRPr>
          </a:p>
        </p:txBody>
      </p:sp>
      <p:sp>
        <p:nvSpPr>
          <p:cNvPr id="17" name="文字方塊 16"/>
          <p:cNvSpPr txBox="1"/>
          <p:nvPr/>
        </p:nvSpPr>
        <p:spPr>
          <a:xfrm>
            <a:off x="3941931" y="1709516"/>
            <a:ext cx="1530170" cy="369332"/>
          </a:xfrm>
          <a:prstGeom prst="rect">
            <a:avLst/>
          </a:prstGeom>
          <a:noFill/>
        </p:spPr>
        <p:txBody>
          <a:bodyPr wrap="square" rtlCol="0">
            <a:spAutoFit/>
          </a:bodyPr>
          <a:lstStyle/>
          <a:p>
            <a:r>
              <a:rPr lang="en-US" altLang="zh-TW" dirty="0" smtClean="0"/>
              <a:t>Master node</a:t>
            </a:r>
            <a:endParaRPr lang="zh-TW" altLang="en-US" dirty="0"/>
          </a:p>
        </p:txBody>
      </p:sp>
      <p:grpSp>
        <p:nvGrpSpPr>
          <p:cNvPr id="61" name="群組 60"/>
          <p:cNvGrpSpPr/>
          <p:nvPr/>
        </p:nvGrpSpPr>
        <p:grpSpPr>
          <a:xfrm>
            <a:off x="844861" y="4022428"/>
            <a:ext cx="7638657" cy="360040"/>
            <a:chOff x="816247" y="3909110"/>
            <a:chExt cx="7638657" cy="360040"/>
          </a:xfrm>
        </p:grpSpPr>
        <p:sp>
          <p:nvSpPr>
            <p:cNvPr id="21" name="矩形 20"/>
            <p:cNvSpPr/>
            <p:nvPr/>
          </p:nvSpPr>
          <p:spPr>
            <a:xfrm>
              <a:off x="1930938"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Map 2</a:t>
              </a:r>
              <a:endParaRPr lang="zh-TW" altLang="en-US" dirty="0"/>
            </a:p>
          </p:txBody>
        </p:sp>
        <p:sp>
          <p:nvSpPr>
            <p:cNvPr id="22" name="矩形 21"/>
            <p:cNvSpPr/>
            <p:nvPr/>
          </p:nvSpPr>
          <p:spPr>
            <a:xfrm>
              <a:off x="816247"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Map 1</a:t>
              </a:r>
              <a:endParaRPr lang="zh-TW" altLang="en-US" dirty="0"/>
            </a:p>
          </p:txBody>
        </p:sp>
        <p:sp>
          <p:nvSpPr>
            <p:cNvPr id="23" name="矩形 22"/>
            <p:cNvSpPr/>
            <p:nvPr/>
          </p:nvSpPr>
          <p:spPr>
            <a:xfrm>
              <a:off x="4623933"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Reduce 1</a:t>
              </a:r>
              <a:endParaRPr lang="zh-TW" altLang="en-US" dirty="0"/>
            </a:p>
          </p:txBody>
        </p:sp>
        <p:sp>
          <p:nvSpPr>
            <p:cNvPr id="24" name="矩形 23"/>
            <p:cNvSpPr/>
            <p:nvPr/>
          </p:nvSpPr>
          <p:spPr>
            <a:xfrm>
              <a:off x="5749059"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Reduce 1</a:t>
              </a:r>
              <a:endParaRPr lang="zh-TW" altLang="en-US" dirty="0"/>
            </a:p>
          </p:txBody>
        </p:sp>
        <p:sp>
          <p:nvSpPr>
            <p:cNvPr id="25" name="矩形 24"/>
            <p:cNvSpPr/>
            <p:nvPr/>
          </p:nvSpPr>
          <p:spPr>
            <a:xfrm>
              <a:off x="3056064" y="3909110"/>
              <a:ext cx="455593"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a:t>
              </a:r>
              <a:endParaRPr lang="zh-TW" altLang="en-US" dirty="0"/>
            </a:p>
          </p:txBody>
        </p:sp>
        <p:sp>
          <p:nvSpPr>
            <p:cNvPr id="26" name="矩形 25"/>
            <p:cNvSpPr/>
            <p:nvPr/>
          </p:nvSpPr>
          <p:spPr>
            <a:xfrm>
              <a:off x="3498807"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Map m</a:t>
              </a:r>
              <a:endParaRPr lang="zh-TW" altLang="en-US" dirty="0"/>
            </a:p>
          </p:txBody>
        </p:sp>
        <p:sp>
          <p:nvSpPr>
            <p:cNvPr id="28" name="矩形 27"/>
            <p:cNvSpPr/>
            <p:nvPr/>
          </p:nvSpPr>
          <p:spPr>
            <a:xfrm>
              <a:off x="7329778"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Reduce n</a:t>
              </a:r>
              <a:endParaRPr lang="zh-TW" altLang="en-US" dirty="0"/>
            </a:p>
          </p:txBody>
        </p:sp>
        <p:sp>
          <p:nvSpPr>
            <p:cNvPr id="29" name="矩形 28"/>
            <p:cNvSpPr/>
            <p:nvPr/>
          </p:nvSpPr>
          <p:spPr>
            <a:xfrm>
              <a:off x="6874185" y="3909110"/>
              <a:ext cx="455593"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a:t>
              </a:r>
              <a:endParaRPr lang="zh-TW" altLang="en-US" dirty="0"/>
            </a:p>
          </p:txBody>
        </p:sp>
      </p:grpSp>
      <p:cxnSp>
        <p:nvCxnSpPr>
          <p:cNvPr id="34" name="直線單箭頭接點 33"/>
          <p:cNvCxnSpPr>
            <a:stCxn id="12" idx="2"/>
          </p:cNvCxnSpPr>
          <p:nvPr/>
        </p:nvCxnSpPr>
        <p:spPr>
          <a:xfrm>
            <a:off x="4655006" y="3662784"/>
            <a:ext cx="0" cy="3512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圓角矩形 37"/>
          <p:cNvSpPr/>
          <p:nvPr/>
        </p:nvSpPr>
        <p:spPr>
          <a:xfrm>
            <a:off x="2976434" y="4875290"/>
            <a:ext cx="1143766" cy="945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3102044" y="5021556"/>
            <a:ext cx="900099" cy="6525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Map task</a:t>
            </a:r>
            <a:endParaRPr lang="zh-TW" altLang="en-US" dirty="0"/>
          </a:p>
        </p:txBody>
      </p:sp>
      <p:sp>
        <p:nvSpPr>
          <p:cNvPr id="46" name="圓角矩形 45"/>
          <p:cNvSpPr/>
          <p:nvPr/>
        </p:nvSpPr>
        <p:spPr>
          <a:xfrm>
            <a:off x="5197336" y="4875291"/>
            <a:ext cx="1143766" cy="945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5322946" y="5021557"/>
            <a:ext cx="900099" cy="6525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Reduce task</a:t>
            </a:r>
            <a:endParaRPr lang="zh-TW" altLang="en-US" dirty="0"/>
          </a:p>
        </p:txBody>
      </p:sp>
      <p:sp>
        <p:nvSpPr>
          <p:cNvPr id="49" name="圓角矩形 48"/>
          <p:cNvSpPr/>
          <p:nvPr/>
        </p:nvSpPr>
        <p:spPr>
          <a:xfrm>
            <a:off x="6786694" y="4875293"/>
            <a:ext cx="1143766" cy="945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p:nvSpPr>
        <p:spPr>
          <a:xfrm>
            <a:off x="6912304" y="5021559"/>
            <a:ext cx="900099" cy="6525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Reduce task</a:t>
            </a:r>
            <a:endParaRPr lang="zh-TW" altLang="en-US" dirty="0"/>
          </a:p>
        </p:txBody>
      </p:sp>
      <p:sp>
        <p:nvSpPr>
          <p:cNvPr id="52" name="圓角矩形 51"/>
          <p:cNvSpPr/>
          <p:nvPr/>
        </p:nvSpPr>
        <p:spPr>
          <a:xfrm>
            <a:off x="1378810" y="4875292"/>
            <a:ext cx="1143766" cy="945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1504420" y="5021558"/>
            <a:ext cx="900099" cy="6525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Map task</a:t>
            </a:r>
            <a:endParaRPr lang="zh-TW" altLang="en-US" dirty="0"/>
          </a:p>
        </p:txBody>
      </p:sp>
      <p:sp>
        <p:nvSpPr>
          <p:cNvPr id="54" name="向下箭號 53"/>
          <p:cNvSpPr/>
          <p:nvPr/>
        </p:nvSpPr>
        <p:spPr>
          <a:xfrm>
            <a:off x="2550461" y="4448451"/>
            <a:ext cx="315035" cy="40504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5" name="向下箭號 54"/>
          <p:cNvSpPr/>
          <p:nvPr/>
        </p:nvSpPr>
        <p:spPr>
          <a:xfrm>
            <a:off x="6454136" y="4458640"/>
            <a:ext cx="315035" cy="40504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6" name="文字方塊 55"/>
          <p:cNvSpPr txBox="1"/>
          <p:nvPr/>
        </p:nvSpPr>
        <p:spPr>
          <a:xfrm>
            <a:off x="4358671" y="5086531"/>
            <a:ext cx="637073" cy="830997"/>
          </a:xfrm>
          <a:prstGeom prst="rect">
            <a:avLst/>
          </a:prstGeom>
          <a:noFill/>
        </p:spPr>
        <p:txBody>
          <a:bodyPr wrap="square" rtlCol="0">
            <a:spAutoFit/>
          </a:bodyPr>
          <a:lstStyle/>
          <a:p>
            <a:r>
              <a:rPr lang="en-US" altLang="zh-TW" sz="2400" dirty="0" smtClean="0"/>
              <a:t>…</a:t>
            </a:r>
            <a:r>
              <a:rPr lang="en-US" altLang="zh-TW" sz="2400" dirty="0"/>
              <a:t>…</a:t>
            </a:r>
            <a:endParaRPr lang="zh-TW" altLang="en-US" sz="2400" dirty="0"/>
          </a:p>
          <a:p>
            <a:endParaRPr lang="zh-TW" altLang="en-US" sz="2400" dirty="0"/>
          </a:p>
        </p:txBody>
      </p:sp>
      <p:sp>
        <p:nvSpPr>
          <p:cNvPr id="57" name="文字方塊 56"/>
          <p:cNvSpPr txBox="1"/>
          <p:nvPr/>
        </p:nvSpPr>
        <p:spPr>
          <a:xfrm>
            <a:off x="1246027" y="5901788"/>
            <a:ext cx="1409332" cy="646331"/>
          </a:xfrm>
          <a:prstGeom prst="rect">
            <a:avLst/>
          </a:prstGeom>
          <a:noFill/>
        </p:spPr>
        <p:txBody>
          <a:bodyPr wrap="square" rtlCol="0">
            <a:spAutoFit/>
          </a:bodyPr>
          <a:lstStyle/>
          <a:p>
            <a:r>
              <a:rPr lang="en-US" altLang="zh-TW" dirty="0" smtClean="0"/>
              <a:t>Work node 1</a:t>
            </a:r>
          </a:p>
          <a:p>
            <a:r>
              <a:rPr lang="en-US" altLang="zh-TW" dirty="0" smtClean="0"/>
              <a:t>(</a:t>
            </a:r>
            <a:r>
              <a:rPr lang="en-US" altLang="zh-TW" dirty="0" err="1" smtClean="0"/>
              <a:t>Tasktracker</a:t>
            </a:r>
            <a:r>
              <a:rPr lang="en-US" altLang="zh-TW" dirty="0" smtClean="0"/>
              <a:t>)</a:t>
            </a:r>
            <a:endParaRPr lang="zh-TW" altLang="en-US" dirty="0"/>
          </a:p>
        </p:txBody>
      </p:sp>
      <p:sp>
        <p:nvSpPr>
          <p:cNvPr id="58" name="文字方塊 57"/>
          <p:cNvSpPr txBox="1"/>
          <p:nvPr/>
        </p:nvSpPr>
        <p:spPr>
          <a:xfrm>
            <a:off x="2893845" y="5902657"/>
            <a:ext cx="1462241" cy="923330"/>
          </a:xfrm>
          <a:prstGeom prst="rect">
            <a:avLst/>
          </a:prstGeom>
          <a:noFill/>
        </p:spPr>
        <p:txBody>
          <a:bodyPr wrap="square" rtlCol="0">
            <a:spAutoFit/>
          </a:bodyPr>
          <a:lstStyle/>
          <a:p>
            <a:r>
              <a:rPr lang="en-US" altLang="zh-TW" dirty="0" smtClean="0"/>
              <a:t>Work node 2 (</a:t>
            </a:r>
            <a:r>
              <a:rPr lang="en-US" altLang="zh-TW" dirty="0" err="1"/>
              <a:t>Tasktracker</a:t>
            </a:r>
            <a:r>
              <a:rPr lang="en-US" altLang="zh-TW" dirty="0"/>
              <a:t>)</a:t>
            </a:r>
            <a:endParaRPr lang="zh-TW" altLang="en-US" dirty="0"/>
          </a:p>
          <a:p>
            <a:r>
              <a:rPr lang="en-US" altLang="zh-TW" dirty="0" smtClean="0"/>
              <a:t> </a:t>
            </a:r>
            <a:endParaRPr lang="zh-TW" altLang="en-US" dirty="0"/>
          </a:p>
        </p:txBody>
      </p:sp>
      <p:sp>
        <p:nvSpPr>
          <p:cNvPr id="59" name="文字方塊 58"/>
          <p:cNvSpPr txBox="1"/>
          <p:nvPr/>
        </p:nvSpPr>
        <p:spPr>
          <a:xfrm>
            <a:off x="5003443" y="5917528"/>
            <a:ext cx="1608211" cy="923330"/>
          </a:xfrm>
          <a:prstGeom prst="rect">
            <a:avLst/>
          </a:prstGeom>
          <a:noFill/>
        </p:spPr>
        <p:txBody>
          <a:bodyPr wrap="square" rtlCol="0">
            <a:spAutoFit/>
          </a:bodyPr>
          <a:lstStyle/>
          <a:p>
            <a:r>
              <a:rPr lang="en-US" altLang="zh-TW" dirty="0" smtClean="0"/>
              <a:t>Work node K-1 </a:t>
            </a:r>
            <a:r>
              <a:rPr lang="en-US" altLang="zh-TW" dirty="0"/>
              <a:t>(</a:t>
            </a:r>
            <a:r>
              <a:rPr lang="en-US" altLang="zh-TW" dirty="0" err="1"/>
              <a:t>Tasktracker</a:t>
            </a:r>
            <a:r>
              <a:rPr lang="en-US" altLang="zh-TW" dirty="0"/>
              <a:t>)</a:t>
            </a:r>
            <a:endParaRPr lang="zh-TW" altLang="en-US" dirty="0"/>
          </a:p>
          <a:p>
            <a:endParaRPr lang="zh-TW" altLang="en-US" dirty="0"/>
          </a:p>
        </p:txBody>
      </p:sp>
      <p:sp>
        <p:nvSpPr>
          <p:cNvPr id="60" name="文字方塊 59"/>
          <p:cNvSpPr txBox="1"/>
          <p:nvPr/>
        </p:nvSpPr>
        <p:spPr>
          <a:xfrm>
            <a:off x="6715805" y="5912072"/>
            <a:ext cx="1429627" cy="646331"/>
          </a:xfrm>
          <a:prstGeom prst="rect">
            <a:avLst/>
          </a:prstGeom>
          <a:noFill/>
        </p:spPr>
        <p:txBody>
          <a:bodyPr wrap="square" rtlCol="0">
            <a:spAutoFit/>
          </a:bodyPr>
          <a:lstStyle/>
          <a:p>
            <a:r>
              <a:rPr lang="en-US" altLang="zh-TW" dirty="0" smtClean="0"/>
              <a:t>Work node K </a:t>
            </a:r>
            <a:r>
              <a:rPr lang="en-US" altLang="zh-TW" dirty="0"/>
              <a:t>(</a:t>
            </a:r>
            <a:r>
              <a:rPr lang="en-US" altLang="zh-TW" dirty="0" err="1"/>
              <a:t>Tasktracker</a:t>
            </a:r>
            <a:r>
              <a:rPr lang="en-US" altLang="zh-TW" dirty="0" smtClean="0"/>
              <a:t>) </a:t>
            </a:r>
            <a:endParaRPr lang="zh-TW" altLang="en-US" dirty="0"/>
          </a:p>
        </p:txBody>
      </p:sp>
      <p:sp>
        <p:nvSpPr>
          <p:cNvPr id="8" name="文字方塊 7"/>
          <p:cNvSpPr txBox="1"/>
          <p:nvPr/>
        </p:nvSpPr>
        <p:spPr>
          <a:xfrm>
            <a:off x="5374371" y="3293452"/>
            <a:ext cx="1359599" cy="369332"/>
          </a:xfrm>
          <a:prstGeom prst="rect">
            <a:avLst/>
          </a:prstGeom>
          <a:noFill/>
        </p:spPr>
        <p:txBody>
          <a:bodyPr wrap="square" rtlCol="0">
            <a:spAutoFit/>
          </a:bodyPr>
          <a:lstStyle/>
          <a:p>
            <a:r>
              <a:rPr lang="en-US" altLang="zh-TW" dirty="0" smtClean="0"/>
              <a:t>FIFO Queue</a:t>
            </a:r>
            <a:endParaRPr lang="zh-TW" altLang="en-US" dirty="0"/>
          </a:p>
        </p:txBody>
      </p:sp>
    </p:spTree>
    <p:extLst>
      <p:ext uri="{BB962C8B-B14F-4D97-AF65-F5344CB8AC3E}">
        <p14:creationId xmlns:p14="http://schemas.microsoft.com/office/powerpoint/2010/main" val="300451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6" grpId="0"/>
      <p:bldP spid="38" grpId="0" animBg="1"/>
      <p:bldP spid="40" grpId="0" animBg="1"/>
      <p:bldP spid="46" grpId="0" animBg="1"/>
      <p:bldP spid="47" grpId="0" animBg="1"/>
      <p:bldP spid="49" grpId="0" animBg="1"/>
      <p:bldP spid="50" grpId="0" animBg="1"/>
      <p:bldP spid="52" grpId="0" animBg="1"/>
      <p:bldP spid="53" grpId="0" animBg="1"/>
      <p:bldP spid="54" grpId="0" animBg="1"/>
      <p:bldP spid="55" grpId="0" animBg="1"/>
      <p:bldP spid="56" grpId="0"/>
      <p:bldP spid="57" grpId="0"/>
      <p:bldP spid="58" grpId="0"/>
      <p:bldP spid="59" grpId="0"/>
      <p:bldP spid="60"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MapReduce</a:t>
            </a:r>
            <a:r>
              <a:rPr lang="en-US" altLang="zh-TW" dirty="0" smtClean="0"/>
              <a:t> </a:t>
            </a:r>
            <a:r>
              <a:rPr lang="en-US" altLang="zh-TW" dirty="0" err="1" smtClean="0"/>
              <a:t>Framwork</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26</a:t>
            </a:fld>
            <a:endParaRPr lang="zh-TW" altLang="en-US">
              <a:solidFill>
                <a:prstClr val="black">
                  <a:tint val="75000"/>
                </a:prstClr>
              </a:solidFill>
            </a:endParaRPr>
          </a:p>
        </p:txBody>
      </p:sp>
      <p:sp>
        <p:nvSpPr>
          <p:cNvPr id="8" name="向右箭號 7"/>
          <p:cNvSpPr/>
          <p:nvPr/>
        </p:nvSpPr>
        <p:spPr>
          <a:xfrm>
            <a:off x="386534" y="3113965"/>
            <a:ext cx="979161" cy="855095"/>
          </a:xfrm>
          <a:prstGeom prst="rightArrow">
            <a:avLst>
              <a:gd name="adj1" fmla="val 50000"/>
              <a:gd name="adj2" fmla="val 3818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1400" dirty="0" smtClean="0"/>
              <a:t>Input Data</a:t>
            </a:r>
            <a:endParaRPr lang="zh-TW" altLang="en-US" sz="14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645" y="1788134"/>
            <a:ext cx="6624276" cy="351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363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MapReduce</a:t>
            </a:r>
            <a:r>
              <a:rPr lang="en-US" altLang="zh-TW" dirty="0"/>
              <a:t> Computing Example</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241484436"/>
              </p:ext>
            </p:extLst>
          </p:nvPr>
        </p:nvGraphicFramePr>
        <p:xfrm>
          <a:off x="116505" y="2033845"/>
          <a:ext cx="8505945" cy="2392680"/>
        </p:xfrm>
        <a:graphic>
          <a:graphicData uri="http://schemas.openxmlformats.org/drawingml/2006/table">
            <a:tbl>
              <a:tblPr firstRow="1" firstCol="1" bandRow="1">
                <a:tableStyleId>{7E9639D4-E3E2-4D34-9284-5A2195B3D0D7}</a:tableStyleId>
              </a:tblPr>
              <a:tblGrid>
                <a:gridCol w="8505945"/>
              </a:tblGrid>
              <a:tr h="91440">
                <a:tc>
                  <a:txBody>
                    <a:bodyPr/>
                    <a:lstStyle/>
                    <a:p>
                      <a:pPr>
                        <a:spcBef>
                          <a:spcPts val="600"/>
                        </a:spcBef>
                        <a:spcAft>
                          <a:spcPts val="600"/>
                        </a:spcAft>
                      </a:pPr>
                      <a:r>
                        <a:rPr lang="en-US" altLang="zh-TW" sz="1400" kern="100" dirty="0" smtClean="0">
                          <a:effectLst/>
                        </a:rPr>
                        <a:t>Map Function</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altLang="zh-TW" sz="1100" b="0" u="none" strike="noStrike" kern="0" cap="none" spc="0" normalizeH="0" baseline="0" noProof="0" dirty="0" smtClean="0">
                          <a:ln>
                            <a:noFill/>
                          </a:ln>
                          <a:effectLst/>
                          <a:uLnTx/>
                          <a:uFillTx/>
                        </a:rPr>
                        <a:t>   public static class Map extends </a:t>
                      </a:r>
                      <a:r>
                        <a:rPr kumimoji="0" lang="en-US" altLang="zh-TW" sz="1100" b="0" u="none" strike="noStrike" kern="0" cap="none" spc="0" normalizeH="0" baseline="0" noProof="0" dirty="0" err="1" smtClean="0">
                          <a:ln>
                            <a:noFill/>
                          </a:ln>
                          <a:effectLst/>
                          <a:uLnTx/>
                          <a:uFillTx/>
                        </a:rPr>
                        <a:t>MapReduceBase</a:t>
                      </a:r>
                      <a:r>
                        <a:rPr kumimoji="0" lang="en-US" altLang="zh-TW" sz="1100" b="0" u="none" strike="noStrike" kern="0" cap="none" spc="0" normalizeH="0" baseline="0" noProof="0" dirty="0" smtClean="0">
                          <a:ln>
                            <a:noFill/>
                          </a:ln>
                          <a:effectLst/>
                          <a:uLnTx/>
                          <a:uFillTx/>
                        </a:rPr>
                        <a:t> implements Mapper&lt;</a:t>
                      </a:r>
                      <a:r>
                        <a:rPr kumimoji="0" lang="en-US" altLang="zh-TW" sz="1100" b="0" u="none" strike="noStrike" kern="0" cap="none" spc="0" normalizeH="0" baseline="0" noProof="0" dirty="0" err="1" smtClean="0">
                          <a:ln>
                            <a:noFill/>
                          </a:ln>
                          <a:effectLst/>
                          <a:uLnTx/>
                          <a:uFillTx/>
                        </a:rPr>
                        <a:t>LongWritable</a:t>
                      </a:r>
                      <a:r>
                        <a:rPr kumimoji="0" lang="en-US" altLang="zh-TW" sz="1100" b="0" u="none" strike="noStrike" kern="0" cap="none" spc="0" normalizeH="0" baseline="0" noProof="0" dirty="0" smtClean="0">
                          <a:ln>
                            <a:noFill/>
                          </a:ln>
                          <a:effectLst/>
                          <a:uLnTx/>
                          <a:uFillTx/>
                        </a:rPr>
                        <a:t>, Text, Text, </a:t>
                      </a:r>
                      <a:r>
                        <a:rPr kumimoji="0" lang="en-US" altLang="zh-TW" sz="1100" b="0" u="none" strike="noStrike" kern="0" cap="none" spc="0" normalizeH="0" baseline="0" noProof="0" dirty="0" err="1" smtClean="0">
                          <a:ln>
                            <a:noFill/>
                          </a:ln>
                          <a:effectLst/>
                          <a:uLnTx/>
                          <a:uFillTx/>
                        </a:rPr>
                        <a:t>IntWritable</a:t>
                      </a:r>
                      <a:r>
                        <a:rPr kumimoji="0" lang="en-US" altLang="zh-TW" sz="1100" b="0" u="none" strike="noStrike" kern="0" cap="none" spc="0" normalizeH="0" baseline="0" noProof="0" dirty="0" smtClean="0">
                          <a:ln>
                            <a:noFill/>
                          </a:ln>
                          <a:effectLst/>
                          <a:uLnTx/>
                          <a:uFillTx/>
                        </a:rPr>
                        <a:t>&gt; {</a:t>
                      </a:r>
                      <a:endParaRPr kumimoji="0" lang="zh-TW" altLang="en-US" sz="1100" b="0" i="0" u="none" strike="noStrike" kern="100" cap="none" spc="0" normalizeH="0" baseline="0" noProof="0" dirty="0" smtClean="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private final static </a:t>
                      </a:r>
                      <a:r>
                        <a:rPr lang="en-US" sz="1100" b="0" kern="0" dirty="0" err="1">
                          <a:effectLst/>
                        </a:rPr>
                        <a:t>IntWritable</a:t>
                      </a:r>
                      <a:r>
                        <a:rPr lang="en-US" sz="1100" b="0" kern="0" dirty="0">
                          <a:effectLst/>
                        </a:rPr>
                        <a:t> one = new </a:t>
                      </a:r>
                      <a:r>
                        <a:rPr lang="en-US" sz="1100" b="0" kern="0" dirty="0" err="1">
                          <a:effectLst/>
                        </a:rPr>
                        <a:t>IntWritable</a:t>
                      </a:r>
                      <a:r>
                        <a:rPr lang="en-US" sz="1100" b="0" kern="0" dirty="0">
                          <a:effectLst/>
                        </a:rPr>
                        <a:t>(1);</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private Text word = new Text();</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8858">
                <a:tc>
                  <a:txBody>
                    <a:bodyPr/>
                    <a:lstStyle/>
                    <a:p>
                      <a:endParaRPr lang="zh-TW" sz="1100" b="0" kern="100" dirty="0">
                        <a:effectLst/>
                        <a:latin typeface="Calibri" panose="020F0502020204030204" pitchFamily="34"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public void map(</a:t>
                      </a:r>
                      <a:r>
                        <a:rPr lang="en-US" sz="1100" b="0" kern="0" dirty="0" err="1">
                          <a:effectLst/>
                        </a:rPr>
                        <a:t>LongWritable</a:t>
                      </a:r>
                      <a:r>
                        <a:rPr lang="en-US" sz="1100" b="0" kern="0" dirty="0">
                          <a:effectLst/>
                        </a:rPr>
                        <a:t> key, Text value, </a:t>
                      </a:r>
                      <a:r>
                        <a:rPr lang="en-US" sz="1100" b="0" kern="0" dirty="0" err="1">
                          <a:effectLst/>
                        </a:rPr>
                        <a:t>OutputCollector</a:t>
                      </a:r>
                      <a:r>
                        <a:rPr lang="en-US" sz="1100" b="0" kern="0" dirty="0">
                          <a:effectLst/>
                        </a:rPr>
                        <a:t>&lt;Text, </a:t>
                      </a:r>
                      <a:r>
                        <a:rPr lang="en-US" sz="1100" b="0" kern="0" dirty="0" err="1">
                          <a:effectLst/>
                        </a:rPr>
                        <a:t>IntWritable</a:t>
                      </a:r>
                      <a:r>
                        <a:rPr lang="en-US" sz="1100" b="0" kern="0" dirty="0">
                          <a:effectLst/>
                        </a:rPr>
                        <a:t>&gt; output, Reporter reporter) throws </a:t>
                      </a:r>
                      <a:r>
                        <a:rPr lang="en-US" sz="1100" b="0" kern="0" dirty="0" err="1">
                          <a:effectLst/>
                        </a:rPr>
                        <a:t>IOException</a:t>
                      </a: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String line = </a:t>
                      </a:r>
                      <a:r>
                        <a:rPr lang="en-US" sz="1100" b="0" kern="0" dirty="0" err="1">
                          <a:effectLst/>
                        </a:rPr>
                        <a:t>value.toString</a:t>
                      </a:r>
                      <a:r>
                        <a:rPr lang="en-US" sz="1100" b="0" kern="0" dirty="0">
                          <a:effectLst/>
                        </a:rPr>
                        <a:t>();</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r>
                        <a:rPr lang="en-US" sz="1100" b="0" kern="0" dirty="0" err="1">
                          <a:effectLst/>
                        </a:rPr>
                        <a:t>StringTokenizer</a:t>
                      </a:r>
                      <a:r>
                        <a:rPr lang="en-US" sz="1100" b="0" kern="0" dirty="0">
                          <a:effectLst/>
                        </a:rPr>
                        <a:t> </a:t>
                      </a:r>
                      <a:r>
                        <a:rPr lang="en-US" sz="1100" b="0" kern="0" dirty="0" err="1">
                          <a:effectLst/>
                        </a:rPr>
                        <a:t>tokenizer</a:t>
                      </a:r>
                      <a:r>
                        <a:rPr lang="en-US" sz="1100" b="0" kern="0" dirty="0">
                          <a:effectLst/>
                        </a:rPr>
                        <a:t> = new </a:t>
                      </a:r>
                      <a:r>
                        <a:rPr lang="en-US" sz="1100" b="0" kern="0" dirty="0" err="1">
                          <a:effectLst/>
                        </a:rPr>
                        <a:t>StringTokenizer</a:t>
                      </a:r>
                      <a:r>
                        <a:rPr lang="en-US" sz="1100" b="0" kern="0" dirty="0">
                          <a:effectLst/>
                        </a:rPr>
                        <a:t>(line);</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while (</a:t>
                      </a:r>
                      <a:r>
                        <a:rPr lang="en-US" sz="1100" b="0" kern="0" dirty="0" err="1">
                          <a:effectLst/>
                        </a:rPr>
                        <a:t>tokenizer.hasMoreTokens</a:t>
                      </a: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r>
                        <a:rPr lang="en-US" sz="1100" b="0" kern="0" dirty="0" err="1">
                          <a:effectLst/>
                        </a:rPr>
                        <a:t>word.set</a:t>
                      </a:r>
                      <a:r>
                        <a:rPr lang="en-US" sz="1100" b="0" kern="0" dirty="0">
                          <a:effectLst/>
                        </a:rPr>
                        <a:t>(</a:t>
                      </a:r>
                      <a:r>
                        <a:rPr lang="en-US" sz="1100" b="0" kern="0" dirty="0" err="1">
                          <a:effectLst/>
                        </a:rPr>
                        <a:t>tokenizer.nextToken</a:t>
                      </a:r>
                      <a:r>
                        <a:rPr lang="en-US" sz="1100" b="0" kern="0" dirty="0">
                          <a:effectLst/>
                        </a:rPr>
                        <a:t>());</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r>
                        <a:rPr lang="en-US" sz="1100" b="0" kern="0" dirty="0" err="1">
                          <a:effectLst/>
                        </a:rPr>
                        <a:t>output.collect</a:t>
                      </a:r>
                      <a:r>
                        <a:rPr lang="en-US" sz="1100" b="0" kern="0" dirty="0">
                          <a:effectLst/>
                        </a:rPr>
                        <a:t>(word, one);</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tcPr>
                </a:tc>
              </a:tr>
            </a:tbl>
          </a:graphicData>
        </a:graphic>
      </p:graphicFrame>
      <p:sp>
        <p:nvSpPr>
          <p:cNvPr id="4" name="投影片編號版面配置區 3"/>
          <p:cNvSpPr>
            <a:spLocks noGrp="1"/>
          </p:cNvSpPr>
          <p:nvPr>
            <p:ph type="sldNum" sz="quarter" idx="12"/>
          </p:nvPr>
        </p:nvSpPr>
        <p:spPr/>
        <p:txBody>
          <a:bodyPr/>
          <a:lstStyle/>
          <a:p>
            <a:fld id="{73DA0BB7-265A-403C-9275-D587AB510EDC}" type="slidenum">
              <a:rPr lang="zh-TW" altLang="en-US" smtClean="0"/>
              <a:pPr/>
              <a:t>27</a:t>
            </a:fld>
            <a:endParaRPr lang="zh-TW" altLang="en-US"/>
          </a:p>
        </p:txBody>
      </p:sp>
      <p:sp>
        <p:nvSpPr>
          <p:cNvPr id="6" name="文字方塊 5"/>
          <p:cNvSpPr txBox="1"/>
          <p:nvPr/>
        </p:nvSpPr>
        <p:spPr>
          <a:xfrm>
            <a:off x="116505" y="1628800"/>
            <a:ext cx="1256241" cy="369332"/>
          </a:xfrm>
          <a:prstGeom prst="rect">
            <a:avLst/>
          </a:prstGeom>
          <a:noFill/>
        </p:spPr>
        <p:txBody>
          <a:bodyPr wrap="none" rtlCol="0">
            <a:spAutoFit/>
          </a:bodyPr>
          <a:lstStyle/>
          <a:p>
            <a:r>
              <a:rPr lang="en-US" altLang="zh-TW" dirty="0" err="1" smtClean="0"/>
              <a:t>WordCount</a:t>
            </a:r>
            <a:endParaRPr lang="zh-TW" altLang="en-US" dirty="0"/>
          </a:p>
        </p:txBody>
      </p:sp>
      <p:graphicFrame>
        <p:nvGraphicFramePr>
          <p:cNvPr id="7" name="表格 6"/>
          <p:cNvGraphicFramePr>
            <a:graphicFrameLocks noGrp="1"/>
          </p:cNvGraphicFramePr>
          <p:nvPr>
            <p:extLst>
              <p:ext uri="{D42A27DB-BD31-4B8C-83A1-F6EECF244321}">
                <p14:modId xmlns:p14="http://schemas.microsoft.com/office/powerpoint/2010/main" val="255117835"/>
              </p:ext>
            </p:extLst>
          </p:nvPr>
        </p:nvGraphicFramePr>
        <p:xfrm>
          <a:off x="116505" y="4617680"/>
          <a:ext cx="8505945" cy="1691640"/>
        </p:xfrm>
        <a:graphic>
          <a:graphicData uri="http://schemas.openxmlformats.org/drawingml/2006/table">
            <a:tbl>
              <a:tblPr firstRow="1" firstCol="1" bandRow="1">
                <a:tableStyleId>{7E9639D4-E3E2-4D34-9284-5A2195B3D0D7}</a:tableStyleId>
              </a:tblPr>
              <a:tblGrid>
                <a:gridCol w="8505945"/>
              </a:tblGrid>
              <a:tr h="914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altLang="zh-TW" sz="1200" kern="100" dirty="0" smtClean="0">
                          <a:effectLst/>
                        </a:rPr>
                        <a:t>Reduce Function</a:t>
                      </a:r>
                      <a:endParaRPr lang="zh-TW" altLang="zh-TW" sz="1200" kern="100" dirty="0" smtClean="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altLang="zh-TW" sz="1100" b="0" u="none" strike="noStrike" kern="0" cap="none" spc="0" normalizeH="0" baseline="0" noProof="0" dirty="0" smtClean="0">
                          <a:ln>
                            <a:noFill/>
                          </a:ln>
                          <a:effectLst/>
                          <a:uLnTx/>
                          <a:uFillTx/>
                        </a:rPr>
                        <a:t>   public static class Reduce extends </a:t>
                      </a:r>
                      <a:r>
                        <a:rPr kumimoji="0" lang="en-US" altLang="zh-TW" sz="1100" b="0" u="none" strike="noStrike" kern="0" cap="none" spc="0" normalizeH="0" baseline="0" noProof="0" dirty="0" err="1" smtClean="0">
                          <a:ln>
                            <a:noFill/>
                          </a:ln>
                          <a:effectLst/>
                          <a:uLnTx/>
                          <a:uFillTx/>
                        </a:rPr>
                        <a:t>MapReduceBase</a:t>
                      </a:r>
                      <a:r>
                        <a:rPr kumimoji="0" lang="en-US" altLang="zh-TW" sz="1100" b="0" u="none" strike="noStrike" kern="0" cap="none" spc="0" normalizeH="0" baseline="0" noProof="0" dirty="0" smtClean="0">
                          <a:ln>
                            <a:noFill/>
                          </a:ln>
                          <a:effectLst/>
                          <a:uLnTx/>
                          <a:uFillTx/>
                        </a:rPr>
                        <a:t> implements Reducer&lt;Text, </a:t>
                      </a:r>
                      <a:r>
                        <a:rPr kumimoji="0" lang="en-US" altLang="zh-TW" sz="1100" b="0" u="none" strike="noStrike" kern="0" cap="none" spc="0" normalizeH="0" baseline="0" noProof="0" dirty="0" err="1" smtClean="0">
                          <a:ln>
                            <a:noFill/>
                          </a:ln>
                          <a:effectLst/>
                          <a:uLnTx/>
                          <a:uFillTx/>
                        </a:rPr>
                        <a:t>IntWritable</a:t>
                      </a:r>
                      <a:r>
                        <a:rPr kumimoji="0" lang="en-US" altLang="zh-TW" sz="1100" b="0" u="none" strike="noStrike" kern="0" cap="none" spc="0" normalizeH="0" baseline="0" noProof="0" dirty="0" smtClean="0">
                          <a:ln>
                            <a:noFill/>
                          </a:ln>
                          <a:effectLst/>
                          <a:uLnTx/>
                          <a:uFillTx/>
                        </a:rPr>
                        <a:t>, Text, </a:t>
                      </a:r>
                      <a:r>
                        <a:rPr kumimoji="0" lang="en-US" altLang="zh-TW" sz="1100" b="0" u="none" strike="noStrike" kern="0" cap="none" spc="0" normalizeH="0" baseline="0" noProof="0" dirty="0" err="1" smtClean="0">
                          <a:ln>
                            <a:noFill/>
                          </a:ln>
                          <a:effectLst/>
                          <a:uLnTx/>
                          <a:uFillTx/>
                        </a:rPr>
                        <a:t>IntWritable</a:t>
                      </a:r>
                      <a:r>
                        <a:rPr kumimoji="0" lang="en-US" altLang="zh-TW" sz="1100" b="0" u="none" strike="noStrike" kern="0" cap="none" spc="0" normalizeH="0" baseline="0" noProof="0" dirty="0" smtClean="0">
                          <a:ln>
                            <a:noFill/>
                          </a:ln>
                          <a:effectLst/>
                          <a:uLnTx/>
                          <a:uFillTx/>
                        </a:rPr>
                        <a:t>&gt; {</a:t>
                      </a:r>
                      <a:endParaRPr kumimoji="0" lang="zh-TW" altLang="en-US" sz="1100" b="0" i="0" u="none" strike="noStrike" kern="100" cap="none" spc="0" normalizeH="0" baseline="0" noProof="0" dirty="0" smtClean="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public void reduce(Text key, Iterator&lt;</a:t>
                      </a:r>
                      <a:r>
                        <a:rPr lang="en-US" sz="1100" b="0" kern="0" dirty="0" err="1">
                          <a:effectLst/>
                        </a:rPr>
                        <a:t>IntWritable</a:t>
                      </a:r>
                      <a:r>
                        <a:rPr lang="en-US" sz="1100" b="0" kern="0" dirty="0">
                          <a:effectLst/>
                        </a:rPr>
                        <a:t>&gt; values, </a:t>
                      </a:r>
                      <a:r>
                        <a:rPr lang="en-US" sz="1100" b="0" kern="0" dirty="0" err="1">
                          <a:effectLst/>
                        </a:rPr>
                        <a:t>OutputCollector</a:t>
                      </a:r>
                      <a:r>
                        <a:rPr lang="en-US" sz="1100" b="0" kern="0" dirty="0">
                          <a:effectLst/>
                        </a:rPr>
                        <a:t>&lt;Text, </a:t>
                      </a:r>
                      <a:r>
                        <a:rPr lang="en-US" sz="1100" b="0" kern="0" dirty="0" err="1">
                          <a:effectLst/>
                        </a:rPr>
                        <a:t>IntWritable</a:t>
                      </a:r>
                      <a:r>
                        <a:rPr lang="en-US" sz="1100" b="0" kern="0" dirty="0">
                          <a:effectLst/>
                        </a:rPr>
                        <a:t>&gt; output, Reporter reporter) throws </a:t>
                      </a:r>
                      <a:r>
                        <a:rPr lang="en-US" sz="1100" b="0" kern="0" dirty="0" err="1">
                          <a:effectLst/>
                        </a:rPr>
                        <a:t>IOException</a:t>
                      </a: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r>
                        <a:rPr lang="en-US" sz="1100" b="0" kern="0" dirty="0" err="1">
                          <a:effectLst/>
                        </a:rPr>
                        <a:t>int</a:t>
                      </a:r>
                      <a:r>
                        <a:rPr lang="en-US" sz="1100" b="0" kern="0" dirty="0">
                          <a:effectLst/>
                        </a:rPr>
                        <a:t> sum = 0;</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while (</a:t>
                      </a:r>
                      <a:r>
                        <a:rPr lang="en-US" sz="1100" b="0" kern="0" dirty="0" err="1">
                          <a:effectLst/>
                        </a:rPr>
                        <a:t>values.hasNext</a:t>
                      </a: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sum += </a:t>
                      </a:r>
                      <a:r>
                        <a:rPr lang="en-US" sz="1100" b="0" kern="0" dirty="0" err="1">
                          <a:effectLst/>
                        </a:rPr>
                        <a:t>values.next</a:t>
                      </a:r>
                      <a:r>
                        <a:rPr lang="en-US" sz="1100" b="0" kern="0" dirty="0">
                          <a:effectLst/>
                        </a:rPr>
                        <a:t>().get();</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r>
                        <a:rPr lang="en-US" sz="1100" b="0" kern="0" dirty="0" err="1">
                          <a:effectLst/>
                        </a:rPr>
                        <a:t>output.collect</a:t>
                      </a:r>
                      <a:r>
                        <a:rPr lang="en-US" sz="1100" b="0" kern="0" dirty="0">
                          <a:effectLst/>
                        </a:rPr>
                        <a:t>(key, new </a:t>
                      </a:r>
                      <a:r>
                        <a:rPr lang="en-US" sz="1100" b="0" kern="0" dirty="0" err="1">
                          <a:effectLst/>
                        </a:rPr>
                        <a:t>IntWritable</a:t>
                      </a:r>
                      <a:r>
                        <a:rPr lang="en-US" sz="1100" b="0" kern="0" dirty="0">
                          <a:effectLst/>
                        </a:rPr>
                        <a:t>(sum));</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03162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MapReduce</a:t>
            </a:r>
            <a:r>
              <a:rPr lang="en-US" altLang="zh-TW" dirty="0"/>
              <a:t> Computing Example</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52739"/>
            <a:ext cx="8229600" cy="3820885"/>
          </a:xfrm>
        </p:spPr>
      </p:pic>
      <p:sp>
        <p:nvSpPr>
          <p:cNvPr id="4" name="投影片編號版面配置區 3"/>
          <p:cNvSpPr>
            <a:spLocks noGrp="1"/>
          </p:cNvSpPr>
          <p:nvPr>
            <p:ph type="sldNum" sz="quarter" idx="12"/>
          </p:nvPr>
        </p:nvSpPr>
        <p:spPr/>
        <p:txBody>
          <a:bodyPr/>
          <a:lstStyle/>
          <a:p>
            <a:fld id="{73DA0BB7-265A-403C-9275-D587AB510EDC}" type="slidenum">
              <a:rPr lang="zh-TW" altLang="en-US" smtClean="0"/>
              <a:pPr/>
              <a:t>28</a:t>
            </a:fld>
            <a:endParaRPr lang="zh-TW" altLang="en-US"/>
          </a:p>
        </p:txBody>
      </p:sp>
      <p:sp>
        <p:nvSpPr>
          <p:cNvPr id="7" name="文字方塊 6"/>
          <p:cNvSpPr txBox="1"/>
          <p:nvPr/>
        </p:nvSpPr>
        <p:spPr>
          <a:xfrm>
            <a:off x="116505" y="1628800"/>
            <a:ext cx="1256241" cy="369332"/>
          </a:xfrm>
          <a:prstGeom prst="rect">
            <a:avLst/>
          </a:prstGeom>
          <a:noFill/>
        </p:spPr>
        <p:txBody>
          <a:bodyPr wrap="none" rtlCol="0">
            <a:spAutoFit/>
          </a:bodyPr>
          <a:lstStyle/>
          <a:p>
            <a:r>
              <a:rPr lang="en-US" altLang="zh-TW" dirty="0" err="1" smtClean="0"/>
              <a:t>WordCount</a:t>
            </a:r>
            <a:endParaRPr lang="zh-TW" altLang="en-US" dirty="0"/>
          </a:p>
        </p:txBody>
      </p:sp>
    </p:spTree>
    <p:extLst>
      <p:ext uri="{BB962C8B-B14F-4D97-AF65-F5344CB8AC3E}">
        <p14:creationId xmlns:p14="http://schemas.microsoft.com/office/powerpoint/2010/main" val="1036240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圓角矩形 30"/>
          <p:cNvSpPr/>
          <p:nvPr/>
        </p:nvSpPr>
        <p:spPr>
          <a:xfrm>
            <a:off x="4002433" y="2078848"/>
            <a:ext cx="1305145" cy="1710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r>
              <a:rPr lang="en-US" altLang="zh-TW" dirty="0" smtClean="0"/>
              <a:t>Hadoop </a:t>
            </a:r>
            <a:r>
              <a:rPr lang="en-US" altLang="zh-TW" dirty="0" err="1" smtClean="0"/>
              <a:t>MapReduce</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29</a:t>
            </a:fld>
            <a:endParaRPr lang="zh-TW" altLang="en-US" dirty="0">
              <a:solidFill>
                <a:prstClr val="black">
                  <a:tint val="75000"/>
                </a:prstClr>
              </a:solidFill>
            </a:endParaRPr>
          </a:p>
        </p:txBody>
      </p:sp>
      <p:sp>
        <p:nvSpPr>
          <p:cNvPr id="7" name="文字方塊 6"/>
          <p:cNvSpPr txBox="1"/>
          <p:nvPr/>
        </p:nvSpPr>
        <p:spPr>
          <a:xfrm>
            <a:off x="3190852" y="6488668"/>
            <a:ext cx="2762295" cy="369332"/>
          </a:xfrm>
          <a:prstGeom prst="rect">
            <a:avLst/>
          </a:prstGeom>
          <a:noFill/>
        </p:spPr>
        <p:txBody>
          <a:bodyPr wrap="none" rtlCol="0">
            <a:spAutoFit/>
          </a:bodyPr>
          <a:lstStyle/>
          <a:p>
            <a:r>
              <a:rPr lang="en-US" altLang="zh-TW" dirty="0" err="1" smtClean="0"/>
              <a:t>Hadoop</a:t>
            </a:r>
            <a:r>
              <a:rPr lang="en-US" altLang="zh-TW" dirty="0" smtClean="0"/>
              <a:t> </a:t>
            </a:r>
            <a:r>
              <a:rPr lang="en-US" altLang="zh-TW" dirty="0"/>
              <a:t>runs a </a:t>
            </a:r>
            <a:r>
              <a:rPr lang="en-US" altLang="zh-TW" dirty="0" err="1" smtClean="0"/>
              <a:t>MapReduce</a:t>
            </a:r>
            <a:r>
              <a:rPr lang="en-US" altLang="zh-TW" dirty="0" smtClean="0"/>
              <a:t>.</a:t>
            </a:r>
            <a:endParaRPr lang="zh-TW" altLang="en-US" dirty="0"/>
          </a:p>
        </p:txBody>
      </p:sp>
      <p:sp>
        <p:nvSpPr>
          <p:cNvPr id="6" name="向右箭號 5"/>
          <p:cNvSpPr/>
          <p:nvPr/>
        </p:nvSpPr>
        <p:spPr>
          <a:xfrm>
            <a:off x="2096725" y="2416385"/>
            <a:ext cx="1845205" cy="8550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t>Job Submission</a:t>
            </a:r>
            <a:endParaRPr lang="zh-TW" altLang="en-US" dirty="0"/>
          </a:p>
        </p:txBody>
      </p:sp>
      <p:grpSp>
        <p:nvGrpSpPr>
          <p:cNvPr id="15" name="群組 14"/>
          <p:cNvGrpSpPr/>
          <p:nvPr/>
        </p:nvGrpSpPr>
        <p:grpSpPr>
          <a:xfrm>
            <a:off x="4220455" y="2402644"/>
            <a:ext cx="869102" cy="1260140"/>
            <a:chOff x="6462210" y="2056346"/>
            <a:chExt cx="869102" cy="1260140"/>
          </a:xfrm>
        </p:grpSpPr>
        <p:sp>
          <p:nvSpPr>
            <p:cNvPr id="10" name="矩形 9"/>
            <p:cNvSpPr/>
            <p:nvPr/>
          </p:nvSpPr>
          <p:spPr>
            <a:xfrm>
              <a:off x="6462210" y="2371381"/>
              <a:ext cx="869102" cy="3150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Job 3</a:t>
              </a:r>
              <a:endParaRPr lang="zh-TW" altLang="en-US" dirty="0"/>
            </a:p>
          </p:txBody>
        </p:sp>
        <p:sp>
          <p:nvSpPr>
            <p:cNvPr id="11" name="矩形 10"/>
            <p:cNvSpPr/>
            <p:nvPr/>
          </p:nvSpPr>
          <p:spPr>
            <a:xfrm>
              <a:off x="6462210" y="2686416"/>
              <a:ext cx="869102" cy="3150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Job 2</a:t>
              </a:r>
              <a:endParaRPr lang="zh-TW" altLang="en-US" dirty="0"/>
            </a:p>
          </p:txBody>
        </p:sp>
        <p:sp>
          <p:nvSpPr>
            <p:cNvPr id="12" name="矩形 11"/>
            <p:cNvSpPr/>
            <p:nvPr/>
          </p:nvSpPr>
          <p:spPr>
            <a:xfrm>
              <a:off x="6462210" y="3001451"/>
              <a:ext cx="869102" cy="3150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Job 1</a:t>
              </a:r>
              <a:endParaRPr lang="zh-TW" altLang="en-US" dirty="0"/>
            </a:p>
          </p:txBody>
        </p:sp>
        <p:sp>
          <p:nvSpPr>
            <p:cNvPr id="14" name="矩形 13"/>
            <p:cNvSpPr/>
            <p:nvPr/>
          </p:nvSpPr>
          <p:spPr>
            <a:xfrm>
              <a:off x="6462210" y="2056346"/>
              <a:ext cx="869102" cy="3150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a:t>
              </a:r>
            </a:p>
          </p:txBody>
        </p:sp>
      </p:grpSp>
      <p:sp>
        <p:nvSpPr>
          <p:cNvPr id="16" name="文字方塊 15"/>
          <p:cNvSpPr txBox="1"/>
          <p:nvPr/>
        </p:nvSpPr>
        <p:spPr>
          <a:xfrm>
            <a:off x="4089984" y="2078848"/>
            <a:ext cx="1845205" cy="369332"/>
          </a:xfrm>
          <a:prstGeom prst="rect">
            <a:avLst/>
          </a:prstGeom>
          <a:noFill/>
        </p:spPr>
        <p:txBody>
          <a:bodyPr wrap="square" rtlCol="0">
            <a:spAutoFit/>
          </a:bodyPr>
          <a:lstStyle/>
          <a:p>
            <a:r>
              <a:rPr lang="en-US" altLang="zh-TW" dirty="0" err="1" smtClean="0">
                <a:solidFill>
                  <a:schemeClr val="bg1"/>
                </a:solidFill>
              </a:rPr>
              <a:t>Jobtracker</a:t>
            </a:r>
            <a:endParaRPr lang="zh-TW" altLang="en-US" dirty="0">
              <a:solidFill>
                <a:schemeClr val="bg1"/>
              </a:solidFill>
            </a:endParaRPr>
          </a:p>
        </p:txBody>
      </p:sp>
      <p:sp>
        <p:nvSpPr>
          <p:cNvPr id="17" name="文字方塊 16"/>
          <p:cNvSpPr txBox="1"/>
          <p:nvPr/>
        </p:nvSpPr>
        <p:spPr>
          <a:xfrm>
            <a:off x="3941931" y="1709516"/>
            <a:ext cx="1530170" cy="369332"/>
          </a:xfrm>
          <a:prstGeom prst="rect">
            <a:avLst/>
          </a:prstGeom>
          <a:noFill/>
        </p:spPr>
        <p:txBody>
          <a:bodyPr wrap="square" rtlCol="0">
            <a:spAutoFit/>
          </a:bodyPr>
          <a:lstStyle/>
          <a:p>
            <a:r>
              <a:rPr lang="en-US" altLang="zh-TW" dirty="0" smtClean="0"/>
              <a:t>Master node</a:t>
            </a:r>
            <a:endParaRPr lang="zh-TW" altLang="en-US" dirty="0"/>
          </a:p>
        </p:txBody>
      </p:sp>
      <p:grpSp>
        <p:nvGrpSpPr>
          <p:cNvPr id="61" name="群組 60"/>
          <p:cNvGrpSpPr/>
          <p:nvPr/>
        </p:nvGrpSpPr>
        <p:grpSpPr>
          <a:xfrm>
            <a:off x="844861" y="4022428"/>
            <a:ext cx="7638657" cy="360040"/>
            <a:chOff x="816247" y="3909110"/>
            <a:chExt cx="7638657" cy="360040"/>
          </a:xfrm>
        </p:grpSpPr>
        <p:sp>
          <p:nvSpPr>
            <p:cNvPr id="21" name="矩形 20"/>
            <p:cNvSpPr/>
            <p:nvPr/>
          </p:nvSpPr>
          <p:spPr>
            <a:xfrm>
              <a:off x="1930938"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Map 2</a:t>
              </a:r>
              <a:endParaRPr lang="zh-TW" altLang="en-US" dirty="0"/>
            </a:p>
          </p:txBody>
        </p:sp>
        <p:sp>
          <p:nvSpPr>
            <p:cNvPr id="22" name="矩形 21"/>
            <p:cNvSpPr/>
            <p:nvPr/>
          </p:nvSpPr>
          <p:spPr>
            <a:xfrm>
              <a:off x="816247"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Map 1</a:t>
              </a:r>
              <a:endParaRPr lang="zh-TW" altLang="en-US" dirty="0"/>
            </a:p>
          </p:txBody>
        </p:sp>
        <p:sp>
          <p:nvSpPr>
            <p:cNvPr id="23" name="矩形 22"/>
            <p:cNvSpPr/>
            <p:nvPr/>
          </p:nvSpPr>
          <p:spPr>
            <a:xfrm>
              <a:off x="4623933"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Reduce 1</a:t>
              </a:r>
              <a:endParaRPr lang="zh-TW" altLang="en-US" dirty="0"/>
            </a:p>
          </p:txBody>
        </p:sp>
        <p:sp>
          <p:nvSpPr>
            <p:cNvPr id="24" name="矩形 23"/>
            <p:cNvSpPr/>
            <p:nvPr/>
          </p:nvSpPr>
          <p:spPr>
            <a:xfrm>
              <a:off x="5749059"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Reduce 1</a:t>
              </a:r>
              <a:endParaRPr lang="zh-TW" altLang="en-US" dirty="0"/>
            </a:p>
          </p:txBody>
        </p:sp>
        <p:sp>
          <p:nvSpPr>
            <p:cNvPr id="25" name="矩形 24"/>
            <p:cNvSpPr/>
            <p:nvPr/>
          </p:nvSpPr>
          <p:spPr>
            <a:xfrm>
              <a:off x="3056064" y="3909110"/>
              <a:ext cx="455593"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a:t>
              </a:r>
              <a:endParaRPr lang="zh-TW" altLang="en-US" dirty="0"/>
            </a:p>
          </p:txBody>
        </p:sp>
        <p:sp>
          <p:nvSpPr>
            <p:cNvPr id="26" name="矩形 25"/>
            <p:cNvSpPr/>
            <p:nvPr/>
          </p:nvSpPr>
          <p:spPr>
            <a:xfrm>
              <a:off x="3498807"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Map m</a:t>
              </a:r>
              <a:endParaRPr lang="zh-TW" altLang="en-US" dirty="0"/>
            </a:p>
          </p:txBody>
        </p:sp>
        <p:sp>
          <p:nvSpPr>
            <p:cNvPr id="28" name="矩形 27"/>
            <p:cNvSpPr/>
            <p:nvPr/>
          </p:nvSpPr>
          <p:spPr>
            <a:xfrm>
              <a:off x="7329778" y="3909110"/>
              <a:ext cx="112512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Reduce n</a:t>
              </a:r>
              <a:endParaRPr lang="zh-TW" altLang="en-US" dirty="0"/>
            </a:p>
          </p:txBody>
        </p:sp>
        <p:sp>
          <p:nvSpPr>
            <p:cNvPr id="29" name="矩形 28"/>
            <p:cNvSpPr/>
            <p:nvPr/>
          </p:nvSpPr>
          <p:spPr>
            <a:xfrm>
              <a:off x="6874185" y="3909110"/>
              <a:ext cx="455593"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a:t>
              </a:r>
              <a:endParaRPr lang="zh-TW" altLang="en-US" dirty="0"/>
            </a:p>
          </p:txBody>
        </p:sp>
      </p:grpSp>
      <p:cxnSp>
        <p:nvCxnSpPr>
          <p:cNvPr id="34" name="直線單箭頭接點 33"/>
          <p:cNvCxnSpPr>
            <a:stCxn id="12" idx="2"/>
          </p:cNvCxnSpPr>
          <p:nvPr/>
        </p:nvCxnSpPr>
        <p:spPr>
          <a:xfrm>
            <a:off x="4655006" y="3662784"/>
            <a:ext cx="0" cy="3512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圓角矩形 37"/>
          <p:cNvSpPr/>
          <p:nvPr/>
        </p:nvSpPr>
        <p:spPr>
          <a:xfrm>
            <a:off x="2976434" y="4875290"/>
            <a:ext cx="1143766" cy="945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3102044" y="5021556"/>
            <a:ext cx="900099" cy="6525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Map task</a:t>
            </a:r>
            <a:endParaRPr lang="zh-TW" altLang="en-US" dirty="0"/>
          </a:p>
        </p:txBody>
      </p:sp>
      <p:sp>
        <p:nvSpPr>
          <p:cNvPr id="46" name="圓角矩形 45"/>
          <p:cNvSpPr/>
          <p:nvPr/>
        </p:nvSpPr>
        <p:spPr>
          <a:xfrm>
            <a:off x="5197336" y="4875291"/>
            <a:ext cx="1143766" cy="945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5322946" y="5021557"/>
            <a:ext cx="900099" cy="6525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Reduce task</a:t>
            </a:r>
            <a:endParaRPr lang="zh-TW" altLang="en-US" dirty="0"/>
          </a:p>
        </p:txBody>
      </p:sp>
      <p:sp>
        <p:nvSpPr>
          <p:cNvPr id="49" name="圓角矩形 48"/>
          <p:cNvSpPr/>
          <p:nvPr/>
        </p:nvSpPr>
        <p:spPr>
          <a:xfrm>
            <a:off x="6786694" y="4875293"/>
            <a:ext cx="1143766" cy="945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p:nvSpPr>
        <p:spPr>
          <a:xfrm>
            <a:off x="6912304" y="5021559"/>
            <a:ext cx="900099" cy="6525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Reduce task</a:t>
            </a:r>
            <a:endParaRPr lang="zh-TW" altLang="en-US" dirty="0"/>
          </a:p>
        </p:txBody>
      </p:sp>
      <p:sp>
        <p:nvSpPr>
          <p:cNvPr id="52" name="圓角矩形 51"/>
          <p:cNvSpPr/>
          <p:nvPr/>
        </p:nvSpPr>
        <p:spPr>
          <a:xfrm>
            <a:off x="1378810" y="4875292"/>
            <a:ext cx="1143766" cy="945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1504420" y="5021558"/>
            <a:ext cx="900099" cy="6525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Map task</a:t>
            </a:r>
            <a:endParaRPr lang="zh-TW" altLang="en-US" dirty="0"/>
          </a:p>
        </p:txBody>
      </p:sp>
      <p:sp>
        <p:nvSpPr>
          <p:cNvPr id="54" name="向下箭號 53"/>
          <p:cNvSpPr/>
          <p:nvPr/>
        </p:nvSpPr>
        <p:spPr>
          <a:xfrm>
            <a:off x="2550461" y="4448451"/>
            <a:ext cx="315035" cy="40504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5" name="向下箭號 54"/>
          <p:cNvSpPr/>
          <p:nvPr/>
        </p:nvSpPr>
        <p:spPr>
          <a:xfrm>
            <a:off x="6454136" y="4458640"/>
            <a:ext cx="315035" cy="40504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6" name="文字方塊 55"/>
          <p:cNvSpPr txBox="1"/>
          <p:nvPr/>
        </p:nvSpPr>
        <p:spPr>
          <a:xfrm>
            <a:off x="4358671" y="5086531"/>
            <a:ext cx="637073" cy="830997"/>
          </a:xfrm>
          <a:prstGeom prst="rect">
            <a:avLst/>
          </a:prstGeom>
          <a:noFill/>
        </p:spPr>
        <p:txBody>
          <a:bodyPr wrap="square" rtlCol="0">
            <a:spAutoFit/>
          </a:bodyPr>
          <a:lstStyle/>
          <a:p>
            <a:r>
              <a:rPr lang="en-US" altLang="zh-TW" sz="2400" dirty="0" smtClean="0"/>
              <a:t>…</a:t>
            </a:r>
            <a:r>
              <a:rPr lang="en-US" altLang="zh-TW" sz="2400" dirty="0"/>
              <a:t>…</a:t>
            </a:r>
            <a:endParaRPr lang="zh-TW" altLang="en-US" sz="2400" dirty="0"/>
          </a:p>
          <a:p>
            <a:endParaRPr lang="zh-TW" altLang="en-US" sz="2400" dirty="0"/>
          </a:p>
        </p:txBody>
      </p:sp>
      <p:sp>
        <p:nvSpPr>
          <p:cNvPr id="57" name="文字方塊 56"/>
          <p:cNvSpPr txBox="1"/>
          <p:nvPr/>
        </p:nvSpPr>
        <p:spPr>
          <a:xfrm>
            <a:off x="1246027" y="5901788"/>
            <a:ext cx="1409332" cy="646331"/>
          </a:xfrm>
          <a:prstGeom prst="rect">
            <a:avLst/>
          </a:prstGeom>
          <a:noFill/>
        </p:spPr>
        <p:txBody>
          <a:bodyPr wrap="square" rtlCol="0">
            <a:spAutoFit/>
          </a:bodyPr>
          <a:lstStyle/>
          <a:p>
            <a:r>
              <a:rPr lang="en-US" altLang="zh-TW" dirty="0" smtClean="0"/>
              <a:t>Work node 1</a:t>
            </a:r>
          </a:p>
          <a:p>
            <a:r>
              <a:rPr lang="en-US" altLang="zh-TW" dirty="0" smtClean="0"/>
              <a:t>(</a:t>
            </a:r>
            <a:r>
              <a:rPr lang="en-US" altLang="zh-TW" dirty="0" err="1" smtClean="0"/>
              <a:t>Tasktracker</a:t>
            </a:r>
            <a:r>
              <a:rPr lang="en-US" altLang="zh-TW" dirty="0" smtClean="0"/>
              <a:t>)</a:t>
            </a:r>
            <a:endParaRPr lang="zh-TW" altLang="en-US" dirty="0"/>
          </a:p>
        </p:txBody>
      </p:sp>
      <p:sp>
        <p:nvSpPr>
          <p:cNvPr id="58" name="文字方塊 57"/>
          <p:cNvSpPr txBox="1"/>
          <p:nvPr/>
        </p:nvSpPr>
        <p:spPr>
          <a:xfrm>
            <a:off x="2893845" y="5902657"/>
            <a:ext cx="1462241" cy="923330"/>
          </a:xfrm>
          <a:prstGeom prst="rect">
            <a:avLst/>
          </a:prstGeom>
          <a:noFill/>
        </p:spPr>
        <p:txBody>
          <a:bodyPr wrap="square" rtlCol="0">
            <a:spAutoFit/>
          </a:bodyPr>
          <a:lstStyle/>
          <a:p>
            <a:r>
              <a:rPr lang="en-US" altLang="zh-TW" dirty="0" smtClean="0"/>
              <a:t>Work node 2 (</a:t>
            </a:r>
            <a:r>
              <a:rPr lang="en-US" altLang="zh-TW" dirty="0" err="1"/>
              <a:t>Tasktracker</a:t>
            </a:r>
            <a:r>
              <a:rPr lang="en-US" altLang="zh-TW" dirty="0"/>
              <a:t>)</a:t>
            </a:r>
            <a:endParaRPr lang="zh-TW" altLang="en-US" dirty="0"/>
          </a:p>
          <a:p>
            <a:r>
              <a:rPr lang="en-US" altLang="zh-TW" dirty="0" smtClean="0"/>
              <a:t> </a:t>
            </a:r>
            <a:endParaRPr lang="zh-TW" altLang="en-US" dirty="0"/>
          </a:p>
        </p:txBody>
      </p:sp>
      <p:sp>
        <p:nvSpPr>
          <p:cNvPr id="59" name="文字方塊 58"/>
          <p:cNvSpPr txBox="1"/>
          <p:nvPr/>
        </p:nvSpPr>
        <p:spPr>
          <a:xfrm>
            <a:off x="5003443" y="5917528"/>
            <a:ext cx="1608211" cy="923330"/>
          </a:xfrm>
          <a:prstGeom prst="rect">
            <a:avLst/>
          </a:prstGeom>
          <a:noFill/>
        </p:spPr>
        <p:txBody>
          <a:bodyPr wrap="square" rtlCol="0">
            <a:spAutoFit/>
          </a:bodyPr>
          <a:lstStyle/>
          <a:p>
            <a:r>
              <a:rPr lang="en-US" altLang="zh-TW" dirty="0" smtClean="0"/>
              <a:t>Work node K-1 </a:t>
            </a:r>
            <a:r>
              <a:rPr lang="en-US" altLang="zh-TW" dirty="0"/>
              <a:t>(</a:t>
            </a:r>
            <a:r>
              <a:rPr lang="en-US" altLang="zh-TW" dirty="0" err="1"/>
              <a:t>Tasktracker</a:t>
            </a:r>
            <a:r>
              <a:rPr lang="en-US" altLang="zh-TW" dirty="0"/>
              <a:t>)</a:t>
            </a:r>
            <a:endParaRPr lang="zh-TW" altLang="en-US" dirty="0"/>
          </a:p>
          <a:p>
            <a:endParaRPr lang="zh-TW" altLang="en-US" dirty="0"/>
          </a:p>
        </p:txBody>
      </p:sp>
      <p:sp>
        <p:nvSpPr>
          <p:cNvPr id="60" name="文字方塊 59"/>
          <p:cNvSpPr txBox="1"/>
          <p:nvPr/>
        </p:nvSpPr>
        <p:spPr>
          <a:xfrm>
            <a:off x="6715805" y="5912072"/>
            <a:ext cx="1429627" cy="646331"/>
          </a:xfrm>
          <a:prstGeom prst="rect">
            <a:avLst/>
          </a:prstGeom>
          <a:noFill/>
        </p:spPr>
        <p:txBody>
          <a:bodyPr wrap="square" rtlCol="0">
            <a:spAutoFit/>
          </a:bodyPr>
          <a:lstStyle/>
          <a:p>
            <a:r>
              <a:rPr lang="en-US" altLang="zh-TW" dirty="0" smtClean="0"/>
              <a:t>Work node K </a:t>
            </a:r>
            <a:r>
              <a:rPr lang="en-US" altLang="zh-TW" dirty="0"/>
              <a:t>(</a:t>
            </a:r>
            <a:r>
              <a:rPr lang="en-US" altLang="zh-TW" dirty="0" err="1"/>
              <a:t>Tasktracker</a:t>
            </a:r>
            <a:r>
              <a:rPr lang="en-US" altLang="zh-TW" dirty="0" smtClean="0"/>
              <a:t>) </a:t>
            </a:r>
            <a:endParaRPr lang="zh-TW" altLang="en-US" dirty="0"/>
          </a:p>
        </p:txBody>
      </p:sp>
      <p:sp>
        <p:nvSpPr>
          <p:cNvPr id="8" name="文字方塊 7"/>
          <p:cNvSpPr txBox="1"/>
          <p:nvPr/>
        </p:nvSpPr>
        <p:spPr>
          <a:xfrm>
            <a:off x="5374371" y="3293452"/>
            <a:ext cx="1359599" cy="369332"/>
          </a:xfrm>
          <a:prstGeom prst="rect">
            <a:avLst/>
          </a:prstGeom>
          <a:noFill/>
        </p:spPr>
        <p:txBody>
          <a:bodyPr wrap="square" rtlCol="0">
            <a:spAutoFit/>
          </a:bodyPr>
          <a:lstStyle/>
          <a:p>
            <a:r>
              <a:rPr lang="en-US" altLang="zh-TW" dirty="0" smtClean="0"/>
              <a:t>FIFO Queue</a:t>
            </a:r>
            <a:endParaRPr lang="zh-TW" altLang="en-US" dirty="0"/>
          </a:p>
        </p:txBody>
      </p:sp>
    </p:spTree>
    <p:extLst>
      <p:ext uri="{BB962C8B-B14F-4D97-AF65-F5344CB8AC3E}">
        <p14:creationId xmlns:p14="http://schemas.microsoft.com/office/powerpoint/2010/main" val="300451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6" grpId="0"/>
      <p:bldP spid="38" grpId="0" animBg="1"/>
      <p:bldP spid="40" grpId="0" animBg="1"/>
      <p:bldP spid="46" grpId="0" animBg="1"/>
      <p:bldP spid="47" grpId="0" animBg="1"/>
      <p:bldP spid="49" grpId="0" animBg="1"/>
      <p:bldP spid="50" grpId="0" animBg="1"/>
      <p:bldP spid="52" grpId="0" animBg="1"/>
      <p:bldP spid="53" grpId="0" animBg="1"/>
      <p:bldP spid="54" grpId="0" animBg="1"/>
      <p:bldP spid="55" grpId="0" animBg="1"/>
      <p:bldP spid="56" grpId="0"/>
      <p:bldP spid="57" grpId="0"/>
      <p:bldP spid="58" grpId="0"/>
      <p:bldP spid="59" grpId="0"/>
      <p:bldP spid="6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76200"/>
            <a:ext cx="8305800" cy="762000"/>
          </a:xfrm>
        </p:spPr>
        <p:txBody>
          <a:bodyPr/>
          <a:lstStyle/>
          <a:p>
            <a:r>
              <a:rPr lang="en-GB" altLang="zh-TW" dirty="0" smtClean="0">
                <a:ea typeface="ＭＳ Ｐゴシック" pitchFamily="-97" charset="-128"/>
              </a:rPr>
              <a:t>What is Cloud Computing?</a:t>
            </a:r>
          </a:p>
        </p:txBody>
      </p:sp>
      <p:sp>
        <p:nvSpPr>
          <p:cNvPr id="5123" name="Content Placeholder 2"/>
          <p:cNvSpPr>
            <a:spLocks noGrp="1"/>
          </p:cNvSpPr>
          <p:nvPr>
            <p:ph idx="1"/>
          </p:nvPr>
        </p:nvSpPr>
        <p:spPr>
          <a:xfrm>
            <a:off x="457200" y="762000"/>
            <a:ext cx="8534400" cy="5486400"/>
          </a:xfrm>
        </p:spPr>
        <p:txBody>
          <a:bodyPr>
            <a:normAutofit lnSpcReduction="10000"/>
          </a:bodyPr>
          <a:lstStyle/>
          <a:p>
            <a:r>
              <a:rPr lang="en-US" altLang="zh-TW" dirty="0" smtClean="0">
                <a:solidFill>
                  <a:srgbClr val="FF0000"/>
                </a:solidFill>
                <a:ea typeface="ＭＳ Ｐゴシック" pitchFamily="-97" charset="-128"/>
              </a:rPr>
              <a:t>Cloud Computing </a:t>
            </a:r>
            <a:r>
              <a:rPr lang="en-US" altLang="zh-TW" dirty="0" smtClean="0">
                <a:ea typeface="ＭＳ Ｐゴシック" pitchFamily="-97" charset="-128"/>
              </a:rPr>
              <a:t>is a general term used to describe a new class of network based computing </a:t>
            </a:r>
          </a:p>
          <a:p>
            <a:r>
              <a:rPr lang="en-US" altLang="zh-TW" dirty="0" smtClean="0">
                <a:ea typeface="ＭＳ Ｐゴシック" pitchFamily="-97" charset="-128"/>
              </a:rPr>
              <a:t>Using the </a:t>
            </a:r>
            <a:r>
              <a:rPr lang="zh-TW" altLang="en-US" dirty="0" smtClean="0">
                <a:ea typeface="ＭＳ Ｐゴシック" pitchFamily="-97" charset="-128"/>
              </a:rPr>
              <a:t> </a:t>
            </a:r>
            <a:r>
              <a:rPr lang="en-US" altLang="zh-TW" dirty="0" smtClean="0">
                <a:ea typeface="ＭＳ Ｐゴシック" pitchFamily="-97" charset="-128"/>
              </a:rPr>
              <a:t>network to provide </a:t>
            </a:r>
            <a:r>
              <a:rPr lang="en-US" altLang="zh-TW" dirty="0" smtClean="0">
                <a:solidFill>
                  <a:srgbClr val="FF0000"/>
                </a:solidFill>
                <a:ea typeface="ＭＳ Ｐゴシック" pitchFamily="-97" charset="-128"/>
              </a:rPr>
              <a:t>hardware and  software services </a:t>
            </a:r>
            <a:r>
              <a:rPr lang="en-US" altLang="zh-TW" dirty="0" smtClean="0">
                <a:ea typeface="ＭＳ Ｐゴシック" pitchFamily="-97" charset="-128"/>
              </a:rPr>
              <a:t>to users.</a:t>
            </a:r>
          </a:p>
          <a:p>
            <a:r>
              <a:rPr lang="en-US" altLang="zh-TW" dirty="0" smtClean="0">
                <a:ea typeface="ＭＳ Ｐゴシック" pitchFamily="-97" charset="-128"/>
              </a:rPr>
              <a:t>Hiding the </a:t>
            </a:r>
            <a:r>
              <a:rPr lang="en-US" altLang="zh-TW" dirty="0" smtClean="0">
                <a:solidFill>
                  <a:srgbClr val="FF0000"/>
                </a:solidFill>
                <a:ea typeface="ＭＳ Ｐゴシック" pitchFamily="-97" charset="-128"/>
              </a:rPr>
              <a:t>complexity and details </a:t>
            </a:r>
            <a:r>
              <a:rPr lang="en-US" altLang="zh-TW" dirty="0" smtClean="0">
                <a:ea typeface="ＭＳ Ｐゴシック" pitchFamily="-97" charset="-128"/>
              </a:rPr>
              <a:t>of the underlying infrastructure from users and applications </a:t>
            </a:r>
            <a:endParaRPr lang="en-US" altLang="zh-TW" dirty="0">
              <a:ea typeface="ＭＳ Ｐゴシック" pitchFamily="-97" charset="-128"/>
            </a:endParaRPr>
          </a:p>
          <a:p>
            <a:r>
              <a:rPr lang="en-US" altLang="zh-TW" dirty="0" smtClean="0">
                <a:ea typeface="ＭＳ Ｐゴシック" pitchFamily="-97" charset="-128"/>
              </a:rPr>
              <a:t>Very simple </a:t>
            </a:r>
            <a:r>
              <a:rPr lang="en-US" altLang="zh-TW" dirty="0" smtClean="0">
                <a:solidFill>
                  <a:srgbClr val="FF0000"/>
                </a:solidFill>
                <a:ea typeface="ＭＳ Ｐゴシック" pitchFamily="-97" charset="-128"/>
              </a:rPr>
              <a:t>graphical interface, API </a:t>
            </a:r>
            <a:r>
              <a:rPr lang="en-US" altLang="zh-TW" dirty="0" smtClean="0">
                <a:ea typeface="ＭＳ Ｐゴシック" pitchFamily="-97" charset="-128"/>
              </a:rPr>
              <a:t>(Applications Programming Interface), Web-based Applications.</a:t>
            </a:r>
          </a:p>
        </p:txBody>
      </p:sp>
      <p:sp>
        <p:nvSpPr>
          <p:cNvPr id="5124" name="Date Placeholder 3"/>
          <p:cNvSpPr>
            <a:spLocks noGrp="1"/>
          </p:cNvSpPr>
          <p:nvPr>
            <p:ph type="dt" sz="quarter" idx="10"/>
          </p:nvPr>
        </p:nvSpPr>
        <p:spPr>
          <a:noFill/>
        </p:spPr>
        <p:txBody>
          <a:bodyPr/>
          <a:lstStyle/>
          <a:p>
            <a:r>
              <a:rPr lang="en-GB" altLang="zh-TW"/>
              <a:t>19th May, 09</a:t>
            </a:r>
            <a:endParaRPr lang="en-US" altLang="zh-TW"/>
          </a:p>
        </p:txBody>
      </p:sp>
      <p:sp>
        <p:nvSpPr>
          <p:cNvPr id="5125" name="Footer Placeholder 4"/>
          <p:cNvSpPr>
            <a:spLocks noGrp="1"/>
          </p:cNvSpPr>
          <p:nvPr>
            <p:ph type="ftr" sz="quarter" idx="11"/>
          </p:nvPr>
        </p:nvSpPr>
        <p:spPr>
          <a:noFill/>
        </p:spPr>
        <p:txBody>
          <a:bodyPr/>
          <a:lstStyle/>
          <a:p>
            <a:r>
              <a:rPr lang="en-US" altLang="zh-TW"/>
              <a:t>mark.baker@computer.org</a:t>
            </a:r>
            <a:endParaRPr lang="en-GB" altLang="zh-TW"/>
          </a:p>
        </p:txBody>
      </p:sp>
    </p:spTree>
    <p:extLst>
      <p:ext uri="{BB962C8B-B14F-4D97-AF65-F5344CB8AC3E}">
        <p14:creationId xmlns:p14="http://schemas.microsoft.com/office/powerpoint/2010/main" val="794079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Hadoop </a:t>
            </a:r>
            <a:r>
              <a:rPr lang="en-US" altLang="zh-TW" dirty="0" err="1" smtClean="0"/>
              <a:t>MapReduce</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30</a:t>
            </a:fld>
            <a:endParaRPr lang="zh-TW" altLang="en-US">
              <a:solidFill>
                <a:prstClr val="black">
                  <a:tint val="75000"/>
                </a:prstClr>
              </a:solidFill>
            </a:endParaRPr>
          </a:p>
        </p:txBody>
      </p:sp>
      <p:sp>
        <p:nvSpPr>
          <p:cNvPr id="8" name="向右箭號 7"/>
          <p:cNvSpPr/>
          <p:nvPr/>
        </p:nvSpPr>
        <p:spPr>
          <a:xfrm>
            <a:off x="386534" y="3113965"/>
            <a:ext cx="979161" cy="855095"/>
          </a:xfrm>
          <a:prstGeom prst="rightArrow">
            <a:avLst>
              <a:gd name="adj1" fmla="val 50000"/>
              <a:gd name="adj2" fmla="val 3818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1400" dirty="0" smtClean="0"/>
              <a:t>Input Data</a:t>
            </a:r>
            <a:endParaRPr lang="zh-TW" altLang="en-US" sz="14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645" y="1788134"/>
            <a:ext cx="6624276" cy="351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363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MapReduce</a:t>
            </a:r>
            <a:r>
              <a:rPr lang="en-US" altLang="zh-TW" dirty="0"/>
              <a:t> </a:t>
            </a:r>
            <a:r>
              <a:rPr lang="en-US" altLang="zh-TW" dirty="0" smtClean="0"/>
              <a:t>Program </a:t>
            </a:r>
            <a:r>
              <a:rPr lang="en-US" altLang="zh-TW" dirty="0"/>
              <a:t>Example</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52739"/>
            <a:ext cx="8229600" cy="3820885"/>
          </a:xfrm>
        </p:spPr>
      </p:pic>
      <p:sp>
        <p:nvSpPr>
          <p:cNvPr id="4" name="投影片編號版面配置區 3"/>
          <p:cNvSpPr>
            <a:spLocks noGrp="1"/>
          </p:cNvSpPr>
          <p:nvPr>
            <p:ph type="sldNum" sz="quarter" idx="12"/>
          </p:nvPr>
        </p:nvSpPr>
        <p:spPr/>
        <p:txBody>
          <a:bodyPr/>
          <a:lstStyle/>
          <a:p>
            <a:fld id="{73DA0BB7-265A-403C-9275-D587AB510EDC}" type="slidenum">
              <a:rPr lang="zh-TW" altLang="en-US" smtClean="0"/>
              <a:pPr/>
              <a:t>31</a:t>
            </a:fld>
            <a:endParaRPr lang="zh-TW" altLang="en-US"/>
          </a:p>
        </p:txBody>
      </p:sp>
      <p:sp>
        <p:nvSpPr>
          <p:cNvPr id="7" name="文字方塊 6"/>
          <p:cNvSpPr txBox="1"/>
          <p:nvPr/>
        </p:nvSpPr>
        <p:spPr>
          <a:xfrm>
            <a:off x="801949" y="1628800"/>
            <a:ext cx="1370888" cy="369332"/>
          </a:xfrm>
          <a:prstGeom prst="rect">
            <a:avLst/>
          </a:prstGeom>
          <a:noFill/>
        </p:spPr>
        <p:txBody>
          <a:bodyPr wrap="none" rtlCol="0">
            <a:spAutoFit/>
          </a:bodyPr>
          <a:lstStyle/>
          <a:p>
            <a:r>
              <a:rPr lang="en-US" altLang="zh-TW" b="1" dirty="0" err="1" smtClean="0">
                <a:latin typeface="Times New Roman" panose="02020603050405020304" pitchFamily="18" charset="0"/>
                <a:cs typeface="Times New Roman" panose="02020603050405020304" pitchFamily="18" charset="0"/>
              </a:rPr>
              <a:t>WordCount</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140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MapReduce</a:t>
            </a:r>
            <a:r>
              <a:rPr lang="en-US" altLang="zh-TW" dirty="0"/>
              <a:t> </a:t>
            </a:r>
            <a:r>
              <a:rPr lang="en-US" altLang="zh-TW" dirty="0" smtClean="0"/>
              <a:t>Program </a:t>
            </a:r>
            <a:r>
              <a:rPr lang="en-US" altLang="zh-TW" dirty="0"/>
              <a:t>Example</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241484436"/>
              </p:ext>
            </p:extLst>
          </p:nvPr>
        </p:nvGraphicFramePr>
        <p:xfrm>
          <a:off x="116505" y="2033845"/>
          <a:ext cx="8505945" cy="2392680"/>
        </p:xfrm>
        <a:graphic>
          <a:graphicData uri="http://schemas.openxmlformats.org/drawingml/2006/table">
            <a:tbl>
              <a:tblPr firstRow="1" firstCol="1" bandRow="1">
                <a:tableStyleId>{7E9639D4-E3E2-4D34-9284-5A2195B3D0D7}</a:tableStyleId>
              </a:tblPr>
              <a:tblGrid>
                <a:gridCol w="8505945"/>
              </a:tblGrid>
              <a:tr h="91440">
                <a:tc>
                  <a:txBody>
                    <a:bodyPr/>
                    <a:lstStyle/>
                    <a:p>
                      <a:pPr>
                        <a:spcBef>
                          <a:spcPts val="600"/>
                        </a:spcBef>
                        <a:spcAft>
                          <a:spcPts val="600"/>
                        </a:spcAft>
                      </a:pPr>
                      <a:r>
                        <a:rPr lang="en-US" altLang="zh-TW" sz="1400" kern="100" dirty="0" smtClean="0">
                          <a:effectLst/>
                        </a:rPr>
                        <a:t>Map Function</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altLang="zh-TW" sz="1100" b="0" u="none" strike="noStrike" kern="0" cap="none" spc="0" normalizeH="0" baseline="0" noProof="0" dirty="0" smtClean="0">
                          <a:ln>
                            <a:noFill/>
                          </a:ln>
                          <a:effectLst/>
                          <a:uLnTx/>
                          <a:uFillTx/>
                        </a:rPr>
                        <a:t>   public static class Map extends </a:t>
                      </a:r>
                      <a:r>
                        <a:rPr kumimoji="0" lang="en-US" altLang="zh-TW" sz="1100" b="0" u="none" strike="noStrike" kern="0" cap="none" spc="0" normalizeH="0" baseline="0" noProof="0" dirty="0" err="1" smtClean="0">
                          <a:ln>
                            <a:noFill/>
                          </a:ln>
                          <a:effectLst/>
                          <a:uLnTx/>
                          <a:uFillTx/>
                        </a:rPr>
                        <a:t>MapReduceBase</a:t>
                      </a:r>
                      <a:r>
                        <a:rPr kumimoji="0" lang="en-US" altLang="zh-TW" sz="1100" b="0" u="none" strike="noStrike" kern="0" cap="none" spc="0" normalizeH="0" baseline="0" noProof="0" dirty="0" smtClean="0">
                          <a:ln>
                            <a:noFill/>
                          </a:ln>
                          <a:effectLst/>
                          <a:uLnTx/>
                          <a:uFillTx/>
                        </a:rPr>
                        <a:t> implements Mapper&lt;</a:t>
                      </a:r>
                      <a:r>
                        <a:rPr kumimoji="0" lang="en-US" altLang="zh-TW" sz="1100" b="0" u="none" strike="noStrike" kern="0" cap="none" spc="0" normalizeH="0" baseline="0" noProof="0" dirty="0" err="1" smtClean="0">
                          <a:ln>
                            <a:noFill/>
                          </a:ln>
                          <a:effectLst/>
                          <a:uLnTx/>
                          <a:uFillTx/>
                        </a:rPr>
                        <a:t>LongWritable</a:t>
                      </a:r>
                      <a:r>
                        <a:rPr kumimoji="0" lang="en-US" altLang="zh-TW" sz="1100" b="0" u="none" strike="noStrike" kern="0" cap="none" spc="0" normalizeH="0" baseline="0" noProof="0" dirty="0" smtClean="0">
                          <a:ln>
                            <a:noFill/>
                          </a:ln>
                          <a:effectLst/>
                          <a:uLnTx/>
                          <a:uFillTx/>
                        </a:rPr>
                        <a:t>, Text, Text, </a:t>
                      </a:r>
                      <a:r>
                        <a:rPr kumimoji="0" lang="en-US" altLang="zh-TW" sz="1100" b="0" u="none" strike="noStrike" kern="0" cap="none" spc="0" normalizeH="0" baseline="0" noProof="0" dirty="0" err="1" smtClean="0">
                          <a:ln>
                            <a:noFill/>
                          </a:ln>
                          <a:effectLst/>
                          <a:uLnTx/>
                          <a:uFillTx/>
                        </a:rPr>
                        <a:t>IntWritable</a:t>
                      </a:r>
                      <a:r>
                        <a:rPr kumimoji="0" lang="en-US" altLang="zh-TW" sz="1100" b="0" u="none" strike="noStrike" kern="0" cap="none" spc="0" normalizeH="0" baseline="0" noProof="0" dirty="0" smtClean="0">
                          <a:ln>
                            <a:noFill/>
                          </a:ln>
                          <a:effectLst/>
                          <a:uLnTx/>
                          <a:uFillTx/>
                        </a:rPr>
                        <a:t>&gt; {</a:t>
                      </a:r>
                      <a:endParaRPr kumimoji="0" lang="zh-TW" altLang="en-US" sz="1100" b="0" i="0" u="none" strike="noStrike" kern="100" cap="none" spc="0" normalizeH="0" baseline="0" noProof="0" dirty="0" smtClean="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private final static </a:t>
                      </a:r>
                      <a:r>
                        <a:rPr lang="en-US" sz="1100" b="0" kern="0" dirty="0" err="1">
                          <a:effectLst/>
                        </a:rPr>
                        <a:t>IntWritable</a:t>
                      </a:r>
                      <a:r>
                        <a:rPr lang="en-US" sz="1100" b="0" kern="0" dirty="0">
                          <a:effectLst/>
                        </a:rPr>
                        <a:t> one = new </a:t>
                      </a:r>
                      <a:r>
                        <a:rPr lang="en-US" sz="1100" b="0" kern="0" dirty="0" err="1">
                          <a:effectLst/>
                        </a:rPr>
                        <a:t>IntWritable</a:t>
                      </a:r>
                      <a:r>
                        <a:rPr lang="en-US" sz="1100" b="0" kern="0" dirty="0">
                          <a:effectLst/>
                        </a:rPr>
                        <a:t>(1);</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private Text word = new Text();</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8858">
                <a:tc>
                  <a:txBody>
                    <a:bodyPr/>
                    <a:lstStyle/>
                    <a:p>
                      <a:endParaRPr lang="zh-TW" sz="1100" b="0" kern="100" dirty="0">
                        <a:effectLst/>
                        <a:latin typeface="Calibri" panose="020F0502020204030204" pitchFamily="34"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public void map(</a:t>
                      </a:r>
                      <a:r>
                        <a:rPr lang="en-US" sz="1100" b="0" kern="0" dirty="0" err="1">
                          <a:effectLst/>
                        </a:rPr>
                        <a:t>LongWritable</a:t>
                      </a:r>
                      <a:r>
                        <a:rPr lang="en-US" sz="1100" b="0" kern="0" dirty="0">
                          <a:effectLst/>
                        </a:rPr>
                        <a:t> key, Text value, </a:t>
                      </a:r>
                      <a:r>
                        <a:rPr lang="en-US" sz="1100" b="0" kern="0" dirty="0" err="1">
                          <a:effectLst/>
                        </a:rPr>
                        <a:t>OutputCollector</a:t>
                      </a:r>
                      <a:r>
                        <a:rPr lang="en-US" sz="1100" b="0" kern="0" dirty="0">
                          <a:effectLst/>
                        </a:rPr>
                        <a:t>&lt;Text, </a:t>
                      </a:r>
                      <a:r>
                        <a:rPr lang="en-US" sz="1100" b="0" kern="0" dirty="0" err="1">
                          <a:effectLst/>
                        </a:rPr>
                        <a:t>IntWritable</a:t>
                      </a:r>
                      <a:r>
                        <a:rPr lang="en-US" sz="1100" b="0" kern="0" dirty="0">
                          <a:effectLst/>
                        </a:rPr>
                        <a:t>&gt; output, Reporter reporter) throws </a:t>
                      </a:r>
                      <a:r>
                        <a:rPr lang="en-US" sz="1100" b="0" kern="0" dirty="0" err="1">
                          <a:effectLst/>
                        </a:rPr>
                        <a:t>IOException</a:t>
                      </a: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String line = </a:t>
                      </a:r>
                      <a:r>
                        <a:rPr lang="en-US" sz="1100" b="0" kern="0" dirty="0" err="1">
                          <a:effectLst/>
                        </a:rPr>
                        <a:t>value.toString</a:t>
                      </a:r>
                      <a:r>
                        <a:rPr lang="en-US" sz="1100" b="0" kern="0" dirty="0">
                          <a:effectLst/>
                        </a:rPr>
                        <a:t>();</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r>
                        <a:rPr lang="en-US" sz="1100" b="0" kern="0" dirty="0" err="1">
                          <a:effectLst/>
                        </a:rPr>
                        <a:t>StringTokenizer</a:t>
                      </a:r>
                      <a:r>
                        <a:rPr lang="en-US" sz="1100" b="0" kern="0" dirty="0">
                          <a:effectLst/>
                        </a:rPr>
                        <a:t> </a:t>
                      </a:r>
                      <a:r>
                        <a:rPr lang="en-US" sz="1100" b="0" kern="0" dirty="0" err="1">
                          <a:effectLst/>
                        </a:rPr>
                        <a:t>tokenizer</a:t>
                      </a:r>
                      <a:r>
                        <a:rPr lang="en-US" sz="1100" b="0" kern="0" dirty="0">
                          <a:effectLst/>
                        </a:rPr>
                        <a:t> = new </a:t>
                      </a:r>
                      <a:r>
                        <a:rPr lang="en-US" sz="1100" b="0" kern="0" dirty="0" err="1">
                          <a:effectLst/>
                        </a:rPr>
                        <a:t>StringTokenizer</a:t>
                      </a:r>
                      <a:r>
                        <a:rPr lang="en-US" sz="1100" b="0" kern="0" dirty="0">
                          <a:effectLst/>
                        </a:rPr>
                        <a:t>(line);</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while (</a:t>
                      </a:r>
                      <a:r>
                        <a:rPr lang="en-US" sz="1100" b="0" kern="0" dirty="0" err="1">
                          <a:effectLst/>
                        </a:rPr>
                        <a:t>tokenizer.hasMoreTokens</a:t>
                      </a: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r>
                        <a:rPr lang="en-US" sz="1100" b="0" kern="0" dirty="0" err="1">
                          <a:effectLst/>
                        </a:rPr>
                        <a:t>word.set</a:t>
                      </a:r>
                      <a:r>
                        <a:rPr lang="en-US" sz="1100" b="0" kern="0" dirty="0">
                          <a:effectLst/>
                        </a:rPr>
                        <a:t>(</a:t>
                      </a:r>
                      <a:r>
                        <a:rPr lang="en-US" sz="1100" b="0" kern="0" dirty="0" err="1">
                          <a:effectLst/>
                        </a:rPr>
                        <a:t>tokenizer.nextToken</a:t>
                      </a:r>
                      <a:r>
                        <a:rPr lang="en-US" sz="1100" b="0" kern="0" dirty="0">
                          <a:effectLst/>
                        </a:rPr>
                        <a:t>());</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r>
                        <a:rPr lang="en-US" sz="1100" b="0" kern="0" dirty="0" err="1">
                          <a:effectLst/>
                        </a:rPr>
                        <a:t>output.collect</a:t>
                      </a:r>
                      <a:r>
                        <a:rPr lang="en-US" sz="1100" b="0" kern="0" dirty="0">
                          <a:effectLst/>
                        </a:rPr>
                        <a:t>(word, one);</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tcPr>
                </a:tc>
              </a:tr>
            </a:tbl>
          </a:graphicData>
        </a:graphic>
      </p:graphicFrame>
      <p:sp>
        <p:nvSpPr>
          <p:cNvPr id="4" name="投影片編號版面配置區 3"/>
          <p:cNvSpPr>
            <a:spLocks noGrp="1"/>
          </p:cNvSpPr>
          <p:nvPr>
            <p:ph type="sldNum" sz="quarter" idx="12"/>
          </p:nvPr>
        </p:nvSpPr>
        <p:spPr/>
        <p:txBody>
          <a:bodyPr/>
          <a:lstStyle/>
          <a:p>
            <a:fld id="{73DA0BB7-265A-403C-9275-D587AB510EDC}" type="slidenum">
              <a:rPr lang="zh-TW" altLang="en-US" smtClean="0"/>
              <a:pPr/>
              <a:t>32</a:t>
            </a:fld>
            <a:endParaRPr lang="zh-TW" altLang="en-US"/>
          </a:p>
        </p:txBody>
      </p:sp>
      <p:sp>
        <p:nvSpPr>
          <p:cNvPr id="6" name="文字方塊 5"/>
          <p:cNvSpPr txBox="1"/>
          <p:nvPr/>
        </p:nvSpPr>
        <p:spPr>
          <a:xfrm>
            <a:off x="116505" y="1628800"/>
            <a:ext cx="1256241" cy="369332"/>
          </a:xfrm>
          <a:prstGeom prst="rect">
            <a:avLst/>
          </a:prstGeom>
          <a:noFill/>
        </p:spPr>
        <p:txBody>
          <a:bodyPr wrap="none" rtlCol="0">
            <a:spAutoFit/>
          </a:bodyPr>
          <a:lstStyle/>
          <a:p>
            <a:r>
              <a:rPr lang="en-US" altLang="zh-TW" dirty="0" err="1" smtClean="0"/>
              <a:t>WordCount</a:t>
            </a:r>
            <a:endParaRPr lang="zh-TW" altLang="en-US" dirty="0"/>
          </a:p>
        </p:txBody>
      </p:sp>
      <p:graphicFrame>
        <p:nvGraphicFramePr>
          <p:cNvPr id="7" name="表格 6"/>
          <p:cNvGraphicFramePr>
            <a:graphicFrameLocks noGrp="1"/>
          </p:cNvGraphicFramePr>
          <p:nvPr>
            <p:extLst>
              <p:ext uri="{D42A27DB-BD31-4B8C-83A1-F6EECF244321}">
                <p14:modId xmlns:p14="http://schemas.microsoft.com/office/powerpoint/2010/main" val="255117835"/>
              </p:ext>
            </p:extLst>
          </p:nvPr>
        </p:nvGraphicFramePr>
        <p:xfrm>
          <a:off x="116505" y="4617680"/>
          <a:ext cx="8505945" cy="1691640"/>
        </p:xfrm>
        <a:graphic>
          <a:graphicData uri="http://schemas.openxmlformats.org/drawingml/2006/table">
            <a:tbl>
              <a:tblPr firstRow="1" firstCol="1" bandRow="1">
                <a:tableStyleId>{7E9639D4-E3E2-4D34-9284-5A2195B3D0D7}</a:tableStyleId>
              </a:tblPr>
              <a:tblGrid>
                <a:gridCol w="8505945"/>
              </a:tblGrid>
              <a:tr h="914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altLang="zh-TW" sz="1200" kern="100" dirty="0" smtClean="0">
                          <a:effectLst/>
                        </a:rPr>
                        <a:t>Reduce Function</a:t>
                      </a:r>
                      <a:endParaRPr lang="zh-TW" altLang="zh-TW" sz="1200" kern="100" dirty="0" smtClean="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altLang="zh-TW" sz="1100" b="0" u="none" strike="noStrike" kern="0" cap="none" spc="0" normalizeH="0" baseline="0" noProof="0" dirty="0" smtClean="0">
                          <a:ln>
                            <a:noFill/>
                          </a:ln>
                          <a:effectLst/>
                          <a:uLnTx/>
                          <a:uFillTx/>
                        </a:rPr>
                        <a:t>   public static class Reduce extends </a:t>
                      </a:r>
                      <a:r>
                        <a:rPr kumimoji="0" lang="en-US" altLang="zh-TW" sz="1100" b="0" u="none" strike="noStrike" kern="0" cap="none" spc="0" normalizeH="0" baseline="0" noProof="0" dirty="0" err="1" smtClean="0">
                          <a:ln>
                            <a:noFill/>
                          </a:ln>
                          <a:effectLst/>
                          <a:uLnTx/>
                          <a:uFillTx/>
                        </a:rPr>
                        <a:t>MapReduceBase</a:t>
                      </a:r>
                      <a:r>
                        <a:rPr kumimoji="0" lang="en-US" altLang="zh-TW" sz="1100" b="0" u="none" strike="noStrike" kern="0" cap="none" spc="0" normalizeH="0" baseline="0" noProof="0" dirty="0" smtClean="0">
                          <a:ln>
                            <a:noFill/>
                          </a:ln>
                          <a:effectLst/>
                          <a:uLnTx/>
                          <a:uFillTx/>
                        </a:rPr>
                        <a:t> implements Reducer&lt;Text, </a:t>
                      </a:r>
                      <a:r>
                        <a:rPr kumimoji="0" lang="en-US" altLang="zh-TW" sz="1100" b="0" u="none" strike="noStrike" kern="0" cap="none" spc="0" normalizeH="0" baseline="0" noProof="0" dirty="0" err="1" smtClean="0">
                          <a:ln>
                            <a:noFill/>
                          </a:ln>
                          <a:effectLst/>
                          <a:uLnTx/>
                          <a:uFillTx/>
                        </a:rPr>
                        <a:t>IntWritable</a:t>
                      </a:r>
                      <a:r>
                        <a:rPr kumimoji="0" lang="en-US" altLang="zh-TW" sz="1100" b="0" u="none" strike="noStrike" kern="0" cap="none" spc="0" normalizeH="0" baseline="0" noProof="0" dirty="0" smtClean="0">
                          <a:ln>
                            <a:noFill/>
                          </a:ln>
                          <a:effectLst/>
                          <a:uLnTx/>
                          <a:uFillTx/>
                        </a:rPr>
                        <a:t>, Text, </a:t>
                      </a:r>
                      <a:r>
                        <a:rPr kumimoji="0" lang="en-US" altLang="zh-TW" sz="1100" b="0" u="none" strike="noStrike" kern="0" cap="none" spc="0" normalizeH="0" baseline="0" noProof="0" dirty="0" err="1" smtClean="0">
                          <a:ln>
                            <a:noFill/>
                          </a:ln>
                          <a:effectLst/>
                          <a:uLnTx/>
                          <a:uFillTx/>
                        </a:rPr>
                        <a:t>IntWritable</a:t>
                      </a:r>
                      <a:r>
                        <a:rPr kumimoji="0" lang="en-US" altLang="zh-TW" sz="1100" b="0" u="none" strike="noStrike" kern="0" cap="none" spc="0" normalizeH="0" baseline="0" noProof="0" dirty="0" smtClean="0">
                          <a:ln>
                            <a:noFill/>
                          </a:ln>
                          <a:effectLst/>
                          <a:uLnTx/>
                          <a:uFillTx/>
                        </a:rPr>
                        <a:t>&gt; {</a:t>
                      </a:r>
                      <a:endParaRPr kumimoji="0" lang="zh-TW" altLang="en-US" sz="1100" b="0" i="0" u="none" strike="noStrike" kern="100" cap="none" spc="0" normalizeH="0" baseline="0" noProof="0" dirty="0" smtClean="0">
                        <a:ln>
                          <a:noFill/>
                        </a:ln>
                        <a:solidFill>
                          <a:prstClr val="black"/>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public void reduce(Text key, Iterator&lt;</a:t>
                      </a:r>
                      <a:r>
                        <a:rPr lang="en-US" sz="1100" b="0" kern="0" dirty="0" err="1">
                          <a:effectLst/>
                        </a:rPr>
                        <a:t>IntWritable</a:t>
                      </a:r>
                      <a:r>
                        <a:rPr lang="en-US" sz="1100" b="0" kern="0" dirty="0">
                          <a:effectLst/>
                        </a:rPr>
                        <a:t>&gt; values, </a:t>
                      </a:r>
                      <a:r>
                        <a:rPr lang="en-US" sz="1100" b="0" kern="0" dirty="0" err="1">
                          <a:effectLst/>
                        </a:rPr>
                        <a:t>OutputCollector</a:t>
                      </a:r>
                      <a:r>
                        <a:rPr lang="en-US" sz="1100" b="0" kern="0" dirty="0">
                          <a:effectLst/>
                        </a:rPr>
                        <a:t>&lt;Text, </a:t>
                      </a:r>
                      <a:r>
                        <a:rPr lang="en-US" sz="1100" b="0" kern="0" dirty="0" err="1">
                          <a:effectLst/>
                        </a:rPr>
                        <a:t>IntWritable</a:t>
                      </a:r>
                      <a:r>
                        <a:rPr lang="en-US" sz="1100" b="0" kern="0" dirty="0">
                          <a:effectLst/>
                        </a:rPr>
                        <a:t>&gt; output, Reporter reporter) throws </a:t>
                      </a:r>
                      <a:r>
                        <a:rPr lang="en-US" sz="1100" b="0" kern="0" dirty="0" err="1">
                          <a:effectLst/>
                        </a:rPr>
                        <a:t>IOException</a:t>
                      </a: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r>
                        <a:rPr lang="en-US" sz="1100" b="0" kern="0" dirty="0" err="1">
                          <a:effectLst/>
                        </a:rPr>
                        <a:t>int</a:t>
                      </a:r>
                      <a:r>
                        <a:rPr lang="en-US" sz="1100" b="0" kern="0" dirty="0">
                          <a:effectLst/>
                        </a:rPr>
                        <a:t> sum = 0;</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while (</a:t>
                      </a:r>
                      <a:r>
                        <a:rPr lang="en-US" sz="1100" b="0" kern="0" dirty="0" err="1">
                          <a:effectLst/>
                        </a:rPr>
                        <a:t>values.hasNext</a:t>
                      </a: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sum += </a:t>
                      </a:r>
                      <a:r>
                        <a:rPr lang="en-US" sz="1100" b="0" kern="0" dirty="0" err="1">
                          <a:effectLst/>
                        </a:rPr>
                        <a:t>values.next</a:t>
                      </a:r>
                      <a:r>
                        <a:rPr lang="en-US" sz="1100" b="0" kern="0" dirty="0">
                          <a:effectLst/>
                        </a:rPr>
                        <a:t>().get();</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r>
                        <a:rPr lang="en-US" sz="1100" b="0" kern="0" dirty="0" err="1">
                          <a:effectLst/>
                        </a:rPr>
                        <a:t>output.collect</a:t>
                      </a:r>
                      <a:r>
                        <a:rPr lang="en-US" sz="1100" b="0" kern="0" dirty="0">
                          <a:effectLst/>
                        </a:rPr>
                        <a:t>(key, new </a:t>
                      </a:r>
                      <a:r>
                        <a:rPr lang="en-US" sz="1100" b="0" kern="0" dirty="0" err="1">
                          <a:effectLst/>
                        </a:rPr>
                        <a:t>IntWritable</a:t>
                      </a:r>
                      <a:r>
                        <a:rPr lang="en-US" sz="1100" b="0" kern="0" dirty="0">
                          <a:effectLst/>
                        </a:rPr>
                        <a:t>(sum));</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715">
                <a:tc>
                  <a:txBody>
                    <a:bodyPr/>
                    <a:lstStyle/>
                    <a:p>
                      <a:pPr>
                        <a:spcBef>
                          <a:spcPts val="600"/>
                        </a:spcBef>
                        <a:spcAft>
                          <a:spcPts val="600"/>
                        </a:spcAft>
                      </a:pPr>
                      <a:r>
                        <a:rPr lang="en-US" sz="1100" b="0" kern="0" dirty="0">
                          <a:effectLst/>
                        </a:rPr>
                        <a:t>   }</a:t>
                      </a:r>
                      <a:endParaRPr lang="zh-TW" sz="11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T w="3175"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03162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33</a:t>
            </a:fld>
            <a:endParaRPr lang="zh-TW" altLang="en-US">
              <a:solidFill>
                <a:prstClr val="black">
                  <a:tint val="75000"/>
                </a:prstClr>
              </a:solidFill>
            </a:endParaRPr>
          </a:p>
        </p:txBody>
      </p:sp>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solidFill>
                  <a:srgbClr val="7030A0"/>
                </a:solidFill>
              </a:rPr>
              <a:t>Introduction</a:t>
            </a:r>
            <a:r>
              <a:rPr lang="zh-TW" altLang="en-US" sz="2800" dirty="0" smtClean="0">
                <a:solidFill>
                  <a:srgbClr val="7030A0"/>
                </a:solidFill>
              </a:rPr>
              <a:t> </a:t>
            </a:r>
            <a:r>
              <a:rPr lang="en-US" altLang="zh-TW" sz="2800" dirty="0" smtClean="0">
                <a:solidFill>
                  <a:srgbClr val="7030A0"/>
                </a:solidFill>
              </a:rPr>
              <a:t>to Cloud Computing</a:t>
            </a:r>
          </a:p>
          <a:p>
            <a:r>
              <a:rPr lang="en-US" altLang="zh-TW" sz="2800" dirty="0" smtClean="0">
                <a:solidFill>
                  <a:srgbClr val="7030A0"/>
                </a:solidFill>
              </a:rPr>
              <a:t>Hadoop Data File System (HDFS)</a:t>
            </a:r>
            <a:endParaRPr lang="en-US" altLang="zh-TW" sz="2800" dirty="0">
              <a:solidFill>
                <a:srgbClr val="7030A0"/>
              </a:solidFill>
            </a:endParaRPr>
          </a:p>
          <a:p>
            <a:r>
              <a:rPr lang="en-US" altLang="zh-TW" sz="2800" dirty="0" smtClean="0">
                <a:solidFill>
                  <a:srgbClr val="7030A0"/>
                </a:solidFill>
              </a:rPr>
              <a:t>Hadoop </a:t>
            </a:r>
            <a:r>
              <a:rPr lang="en-US" altLang="zh-TW" sz="2800" dirty="0" err="1" smtClean="0">
                <a:solidFill>
                  <a:srgbClr val="7030A0"/>
                </a:solidFill>
              </a:rPr>
              <a:t>MapReduce</a:t>
            </a:r>
            <a:r>
              <a:rPr lang="en-US" altLang="zh-TW" sz="2800" dirty="0" smtClean="0">
                <a:solidFill>
                  <a:srgbClr val="7030A0"/>
                </a:solidFill>
              </a:rPr>
              <a:t> Framework</a:t>
            </a:r>
          </a:p>
          <a:p>
            <a:r>
              <a:rPr lang="en-US" altLang="zh-TW" sz="2800" dirty="0" smtClean="0">
                <a:solidFill>
                  <a:srgbClr val="FF0000"/>
                </a:solidFill>
              </a:rPr>
              <a:t>Cloud Research Issues</a:t>
            </a:r>
          </a:p>
          <a:p>
            <a:r>
              <a:rPr lang="en-US" altLang="zh-TW" sz="2800" dirty="0" smtClean="0"/>
              <a:t>NSC Joint Cloud Project</a:t>
            </a:r>
          </a:p>
          <a:p>
            <a:r>
              <a:rPr lang="en-US" altLang="zh-TW" sz="2800" dirty="0" smtClean="0"/>
              <a:t>Conclusions</a:t>
            </a:r>
            <a:endParaRPr lang="en-US" altLang="zh-TW" sz="2800" dirty="0"/>
          </a:p>
          <a:p>
            <a:endParaRPr lang="zh-TW" altLang="en-US" sz="2800" dirty="0"/>
          </a:p>
        </p:txBody>
      </p:sp>
    </p:spTree>
    <p:extLst>
      <p:ext uri="{BB962C8B-B14F-4D97-AF65-F5344CB8AC3E}">
        <p14:creationId xmlns:p14="http://schemas.microsoft.com/office/powerpoint/2010/main" val="264523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QoS</a:t>
            </a:r>
            <a:r>
              <a:rPr lang="en-US" altLang="zh-TW" dirty="0" smtClean="0"/>
              <a:t>-Aware Cloud Data Placement</a:t>
            </a:r>
            <a:endParaRPr lang="zh-TW" altLang="en-US" dirty="0"/>
          </a:p>
        </p:txBody>
      </p:sp>
      <p:sp>
        <p:nvSpPr>
          <p:cNvPr id="3" name="內容版面配置區 2"/>
          <p:cNvSpPr>
            <a:spLocks noGrp="1"/>
          </p:cNvSpPr>
          <p:nvPr>
            <p:ph idx="1"/>
          </p:nvPr>
        </p:nvSpPr>
        <p:spPr>
          <a:xfrm>
            <a:off x="431540" y="1403775"/>
            <a:ext cx="8229600" cy="4525963"/>
          </a:xfrm>
        </p:spPr>
        <p:txBody>
          <a:bodyPr>
            <a:noAutofit/>
          </a:bodyPr>
          <a:lstStyle/>
          <a:p>
            <a:pPr algn="just"/>
            <a:r>
              <a:rPr lang="en-US" altLang="zh-TW" sz="2800" dirty="0" smtClean="0">
                <a:solidFill>
                  <a:srgbClr val="000000"/>
                </a:solidFill>
                <a:latin typeface="Times New Roman" panose="02020603050405020304" pitchFamily="18" charset="0"/>
              </a:rPr>
              <a:t>“</a:t>
            </a:r>
            <a:r>
              <a:rPr lang="en-US" altLang="zh-TW" sz="2800" dirty="0" err="1">
                <a:solidFill>
                  <a:srgbClr val="000000"/>
                </a:solidFill>
                <a:latin typeface="Times New Roman" panose="02020603050405020304" pitchFamily="18" charset="0"/>
              </a:rPr>
              <a:t>QoS</a:t>
            </a:r>
            <a:r>
              <a:rPr lang="en-US" altLang="zh-TW" sz="2800" dirty="0">
                <a:solidFill>
                  <a:srgbClr val="000000"/>
                </a:solidFill>
                <a:latin typeface="Times New Roman" panose="02020603050405020304" pitchFamily="18" charset="0"/>
              </a:rPr>
              <a:t>-Aware Data Replication for Data Intensive Applications in Cloud Computing Systems,” </a:t>
            </a:r>
            <a:r>
              <a:rPr lang="en-US" altLang="zh-TW" sz="2800" i="1" dirty="0">
                <a:solidFill>
                  <a:srgbClr val="000000"/>
                </a:solidFill>
                <a:latin typeface="Times New Roman" panose="02020603050405020304" pitchFamily="18" charset="0"/>
              </a:rPr>
              <a:t>IEEE Transactions on Cloud Computing</a:t>
            </a:r>
            <a:r>
              <a:rPr lang="en-US" altLang="zh-TW" sz="2800" dirty="0">
                <a:solidFill>
                  <a:srgbClr val="000000"/>
                </a:solidFill>
                <a:latin typeface="Times New Roman" panose="02020603050405020304" pitchFamily="18" charset="0"/>
              </a:rPr>
              <a:t>, </a:t>
            </a:r>
            <a:r>
              <a:rPr lang="en-US" altLang="zh-TW" sz="2800" dirty="0" smtClean="0">
                <a:solidFill>
                  <a:srgbClr val="000000"/>
                </a:solidFill>
                <a:latin typeface="Times New Roman" panose="02020603050405020304" pitchFamily="18" charset="0"/>
              </a:rPr>
              <a:t>Jan.-Jun., 2013.</a:t>
            </a:r>
            <a:endParaRPr lang="en-US" altLang="zh-TW" sz="2800" dirty="0" smtClean="0"/>
          </a:p>
          <a:p>
            <a:pPr algn="just"/>
            <a:r>
              <a:rPr lang="en-US" altLang="zh-TW" sz="2800" dirty="0" err="1" smtClean="0"/>
              <a:t>Hadoop</a:t>
            </a:r>
            <a:r>
              <a:rPr lang="en-US" altLang="zh-TW" sz="2800" dirty="0" smtClean="0"/>
              <a:t> Data Replication</a:t>
            </a:r>
          </a:p>
          <a:p>
            <a:pPr lvl="1" algn="just"/>
            <a:r>
              <a:rPr lang="en-US" altLang="zh-TW" sz="2400" dirty="0" smtClean="0"/>
              <a:t>The </a:t>
            </a:r>
            <a:r>
              <a:rPr lang="en-US" altLang="zh-TW" sz="2400" dirty="0" err="1" smtClean="0">
                <a:solidFill>
                  <a:srgbClr val="FF0000"/>
                </a:solidFill>
              </a:rPr>
              <a:t>QoS</a:t>
            </a:r>
            <a:r>
              <a:rPr lang="en-US" altLang="zh-TW" sz="2400" dirty="0" smtClean="0"/>
              <a:t> requirement of a </a:t>
            </a:r>
            <a:r>
              <a:rPr lang="en-US" altLang="zh-TW" sz="2400" dirty="0" smtClean="0">
                <a:solidFill>
                  <a:srgbClr val="FF0000"/>
                </a:solidFill>
              </a:rPr>
              <a:t>data-intensive application </a:t>
            </a:r>
            <a:r>
              <a:rPr lang="en-US" altLang="zh-TW" sz="2400" dirty="0" smtClean="0"/>
              <a:t>is not taken into account</a:t>
            </a:r>
          </a:p>
          <a:p>
            <a:pPr lvl="2" algn="just"/>
            <a:r>
              <a:rPr lang="en-US" altLang="zh-TW" sz="2000" dirty="0" err="1" smtClean="0"/>
              <a:t>QoS</a:t>
            </a:r>
            <a:r>
              <a:rPr lang="en-US" altLang="zh-TW" sz="2000" dirty="0" smtClean="0"/>
              <a:t> </a:t>
            </a:r>
            <a:r>
              <a:rPr lang="en-US" altLang="zh-TW" sz="2000" dirty="0" smtClean="0">
                <a:sym typeface="Wingdings" panose="05000000000000000000" pitchFamily="2" charset="2"/>
              </a:rPr>
              <a:t> data access time of the applications</a:t>
            </a:r>
            <a:endParaRPr lang="en-US" altLang="zh-TW" sz="2000" dirty="0" smtClean="0"/>
          </a:p>
          <a:p>
            <a:pPr lvl="1" algn="just"/>
            <a:r>
              <a:rPr lang="en-US" altLang="zh-TW" sz="2400" dirty="0" smtClean="0">
                <a:solidFill>
                  <a:srgbClr val="FF0000"/>
                </a:solidFill>
              </a:rPr>
              <a:t>Node heterogeneity</a:t>
            </a:r>
            <a:r>
              <a:rPr lang="en-US" altLang="zh-TW" sz="2400" dirty="0" smtClean="0"/>
              <a:t> in the cloud </a:t>
            </a:r>
            <a:r>
              <a:rPr lang="en-US" altLang="zh-TW" sz="2400" dirty="0"/>
              <a:t>c</a:t>
            </a:r>
            <a:r>
              <a:rPr lang="en-US" altLang="zh-TW" sz="2400" dirty="0" smtClean="0"/>
              <a:t>omputing system</a:t>
            </a:r>
          </a:p>
          <a:p>
            <a:pPr marL="457200" lvl="1" indent="0" algn="just">
              <a:buNone/>
            </a:pPr>
            <a:endParaRPr lang="en-US" altLang="zh-TW" sz="2400" dirty="0" smtClean="0"/>
          </a:p>
          <a:p>
            <a:pPr lvl="2" algn="just"/>
            <a:endParaRPr lang="en-US" altLang="zh-TW" sz="2000"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34</a:t>
            </a:fld>
            <a:endParaRPr lang="zh-TW" altLang="en-US">
              <a:solidFill>
                <a:prstClr val="black">
                  <a:tint val="75000"/>
                </a:prstClr>
              </a:solidFill>
            </a:endParaRPr>
          </a:p>
        </p:txBody>
      </p:sp>
    </p:spTree>
    <p:extLst>
      <p:ext uri="{BB962C8B-B14F-4D97-AF65-F5344CB8AC3E}">
        <p14:creationId xmlns:p14="http://schemas.microsoft.com/office/powerpoint/2010/main" val="2822225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476545" y="0"/>
            <a:ext cx="8229600" cy="1143000"/>
          </a:xfrm>
        </p:spPr>
        <p:txBody>
          <a:bodyPr/>
          <a:lstStyle/>
          <a:p>
            <a:r>
              <a:rPr lang="en-US" altLang="zh-TW" dirty="0" smtClean="0"/>
              <a:t>Data Replication in </a:t>
            </a:r>
            <a:r>
              <a:rPr lang="en-US" altLang="zh-TW" dirty="0" err="1" smtClean="0"/>
              <a:t>Hadoop</a:t>
            </a:r>
            <a:endParaRPr lang="zh-TW" altLang="en-US" dirty="0" smtClean="0"/>
          </a:p>
        </p:txBody>
      </p:sp>
      <p:sp>
        <p:nvSpPr>
          <p:cNvPr id="8195" name="內容版面配置區 2"/>
          <p:cNvSpPr>
            <a:spLocks noGrp="1"/>
          </p:cNvSpPr>
          <p:nvPr>
            <p:ph idx="1"/>
          </p:nvPr>
        </p:nvSpPr>
        <p:spPr>
          <a:xfrm>
            <a:off x="521550" y="1133745"/>
            <a:ext cx="8229600" cy="4525963"/>
          </a:xfrm>
        </p:spPr>
        <p:txBody>
          <a:bodyPr/>
          <a:lstStyle/>
          <a:p>
            <a:pPr marL="0" indent="0" eaLnBrk="1" hangingPunct="1">
              <a:buNone/>
            </a:pPr>
            <a:endParaRPr lang="en-US" altLang="zh-TW" dirty="0" smtClean="0">
              <a:ea typeface="新細明體" charset="-120"/>
            </a:endParaRPr>
          </a:p>
        </p:txBody>
      </p:sp>
      <p:sp>
        <p:nvSpPr>
          <p:cNvPr id="8196" name="文字方塊 8"/>
          <p:cNvSpPr txBox="1">
            <a:spLocks noChangeArrowheads="1"/>
          </p:cNvSpPr>
          <p:nvPr/>
        </p:nvSpPr>
        <p:spPr bwMode="auto">
          <a:xfrm>
            <a:off x="701920" y="5512743"/>
            <a:ext cx="1635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1600">
                <a:solidFill>
                  <a:schemeClr val="tx1"/>
                </a:solidFill>
                <a:latin typeface="Times New Roman" pitchFamily="18" charset="0"/>
                <a:ea typeface="新細明體" charset="-120"/>
              </a:defRPr>
            </a:lvl1pPr>
            <a:lvl2pPr marL="742950" indent="-285750">
              <a:defRPr kumimoji="1" sz="1600">
                <a:solidFill>
                  <a:schemeClr val="tx1"/>
                </a:solidFill>
                <a:latin typeface="Times New Roman" pitchFamily="18" charset="0"/>
                <a:ea typeface="新細明體" charset="-120"/>
              </a:defRPr>
            </a:lvl2pPr>
            <a:lvl3pPr marL="1143000" indent="-228600">
              <a:defRPr kumimoji="1" sz="1600">
                <a:solidFill>
                  <a:schemeClr val="tx1"/>
                </a:solidFill>
                <a:latin typeface="Times New Roman" pitchFamily="18" charset="0"/>
                <a:ea typeface="新細明體" charset="-120"/>
              </a:defRPr>
            </a:lvl3pPr>
            <a:lvl4pPr marL="1600200" indent="-228600">
              <a:defRPr kumimoji="1" sz="1600">
                <a:solidFill>
                  <a:schemeClr val="tx1"/>
                </a:solidFill>
                <a:latin typeface="Times New Roman" pitchFamily="18" charset="0"/>
                <a:ea typeface="新細明體" charset="-120"/>
              </a:defRPr>
            </a:lvl4pPr>
            <a:lvl5pPr marL="2057400" indent="-228600">
              <a:defRPr kumimoji="1" sz="1600">
                <a:solidFill>
                  <a:schemeClr val="tx1"/>
                </a:solidFill>
                <a:latin typeface="Times New Roman" pitchFamily="18" charset="0"/>
                <a:ea typeface="新細明體" charset="-120"/>
              </a:defRPr>
            </a:lvl5pPr>
            <a:lvl6pPr marL="25146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6pPr>
            <a:lvl7pPr marL="29718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7pPr>
            <a:lvl8pPr marL="34290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8pPr>
            <a:lvl9pPr marL="38862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9pPr>
          </a:lstStyle>
          <a:p>
            <a:r>
              <a:rPr lang="en-US" altLang="zh-TW" sz="2400">
                <a:solidFill>
                  <a:prstClr val="black"/>
                </a:solidFill>
              </a:rPr>
              <a:t>Application</a:t>
            </a:r>
            <a:endParaRPr lang="zh-TW" altLang="en-US" sz="2400">
              <a:solidFill>
                <a:prstClr val="black"/>
              </a:solidFill>
            </a:endParaRPr>
          </a:p>
        </p:txBody>
      </p:sp>
      <p:sp>
        <p:nvSpPr>
          <p:cNvPr id="8197" name="文字方塊 10"/>
          <p:cNvSpPr txBox="1">
            <a:spLocks noChangeArrowheads="1"/>
          </p:cNvSpPr>
          <p:nvPr/>
        </p:nvSpPr>
        <p:spPr bwMode="auto">
          <a:xfrm>
            <a:off x="701920" y="6017568"/>
            <a:ext cx="1524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1600">
                <a:solidFill>
                  <a:schemeClr val="tx1"/>
                </a:solidFill>
                <a:latin typeface="Times New Roman" pitchFamily="18" charset="0"/>
                <a:ea typeface="新細明體" charset="-120"/>
              </a:defRPr>
            </a:lvl1pPr>
            <a:lvl2pPr marL="742950" indent="-285750">
              <a:defRPr kumimoji="1" sz="1600">
                <a:solidFill>
                  <a:schemeClr val="tx1"/>
                </a:solidFill>
                <a:latin typeface="Times New Roman" pitchFamily="18" charset="0"/>
                <a:ea typeface="新細明體" charset="-120"/>
              </a:defRPr>
            </a:lvl2pPr>
            <a:lvl3pPr marL="1143000" indent="-228600">
              <a:defRPr kumimoji="1" sz="1600">
                <a:solidFill>
                  <a:schemeClr val="tx1"/>
                </a:solidFill>
                <a:latin typeface="Times New Roman" pitchFamily="18" charset="0"/>
                <a:ea typeface="新細明體" charset="-120"/>
              </a:defRPr>
            </a:lvl3pPr>
            <a:lvl4pPr marL="1600200" indent="-228600">
              <a:defRPr kumimoji="1" sz="1600">
                <a:solidFill>
                  <a:schemeClr val="tx1"/>
                </a:solidFill>
                <a:latin typeface="Times New Roman" pitchFamily="18" charset="0"/>
                <a:ea typeface="新細明體" charset="-120"/>
              </a:defRPr>
            </a:lvl4pPr>
            <a:lvl5pPr marL="2057400" indent="-228600">
              <a:defRPr kumimoji="1" sz="1600">
                <a:solidFill>
                  <a:schemeClr val="tx1"/>
                </a:solidFill>
                <a:latin typeface="Times New Roman" pitchFamily="18" charset="0"/>
                <a:ea typeface="新細明體" charset="-120"/>
              </a:defRPr>
            </a:lvl5pPr>
            <a:lvl6pPr marL="25146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6pPr>
            <a:lvl7pPr marL="29718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7pPr>
            <a:lvl8pPr marL="34290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8pPr>
            <a:lvl9pPr marL="38862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9pPr>
          </a:lstStyle>
          <a:p>
            <a:r>
              <a:rPr lang="en-US" altLang="zh-TW" sz="2400">
                <a:solidFill>
                  <a:prstClr val="black"/>
                </a:solidFill>
              </a:rPr>
              <a:t>Data block</a:t>
            </a:r>
            <a:endParaRPr lang="zh-TW" altLang="en-US" sz="2400">
              <a:solidFill>
                <a:prstClr val="black"/>
              </a:solidFill>
            </a:endParaRPr>
          </a:p>
        </p:txBody>
      </p:sp>
      <p:sp>
        <p:nvSpPr>
          <p:cNvPr id="1038" name="文字方塊 11"/>
          <p:cNvSpPr txBox="1">
            <a:spLocks noChangeArrowheads="1"/>
          </p:cNvSpPr>
          <p:nvPr/>
        </p:nvSpPr>
        <p:spPr bwMode="auto">
          <a:xfrm>
            <a:off x="5536594" y="1412776"/>
            <a:ext cx="35959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Times New Roman" pitchFamily="18" charset="0"/>
                <a:ea typeface="新細明體" charset="-120"/>
              </a:defRPr>
            </a:lvl1pPr>
            <a:lvl2pPr marL="742950" indent="-285750">
              <a:defRPr kumimoji="1" sz="1600">
                <a:solidFill>
                  <a:schemeClr val="tx1"/>
                </a:solidFill>
                <a:latin typeface="Times New Roman" pitchFamily="18" charset="0"/>
                <a:ea typeface="新細明體" charset="-120"/>
              </a:defRPr>
            </a:lvl2pPr>
            <a:lvl3pPr marL="1143000" indent="-228600">
              <a:defRPr kumimoji="1" sz="1600">
                <a:solidFill>
                  <a:schemeClr val="tx1"/>
                </a:solidFill>
                <a:latin typeface="Times New Roman" pitchFamily="18" charset="0"/>
                <a:ea typeface="新細明體" charset="-120"/>
              </a:defRPr>
            </a:lvl3pPr>
            <a:lvl4pPr marL="1600200" indent="-228600">
              <a:defRPr kumimoji="1" sz="1600">
                <a:solidFill>
                  <a:schemeClr val="tx1"/>
                </a:solidFill>
                <a:latin typeface="Times New Roman" pitchFamily="18" charset="0"/>
                <a:ea typeface="新細明體" charset="-120"/>
              </a:defRPr>
            </a:lvl4pPr>
            <a:lvl5pPr marL="2057400" indent="-228600">
              <a:defRPr kumimoji="1" sz="1600">
                <a:solidFill>
                  <a:schemeClr val="tx1"/>
                </a:solidFill>
                <a:latin typeface="Times New Roman" pitchFamily="18" charset="0"/>
                <a:ea typeface="新細明體" charset="-120"/>
              </a:defRPr>
            </a:lvl5pPr>
            <a:lvl6pPr marL="25146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6pPr>
            <a:lvl7pPr marL="29718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7pPr>
            <a:lvl8pPr marL="34290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8pPr>
            <a:lvl9pPr marL="38862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9pPr>
          </a:lstStyle>
          <a:p>
            <a:pPr algn="ctr"/>
            <a:r>
              <a:rPr lang="en-US" altLang="zh-TW" sz="2400" b="1" dirty="0">
                <a:solidFill>
                  <a:srgbClr val="FF0000"/>
                </a:solidFill>
              </a:rPr>
              <a:t>d</a:t>
            </a:r>
            <a:r>
              <a:rPr lang="en-US" altLang="zh-TW" sz="2400" b="1" dirty="0" smtClean="0">
                <a:solidFill>
                  <a:srgbClr val="FF0000"/>
                </a:solidFill>
              </a:rPr>
              <a:t>ata replica retrieval time</a:t>
            </a:r>
          </a:p>
          <a:p>
            <a:pPr algn="ctr"/>
            <a:r>
              <a:rPr lang="en-US" altLang="zh-TW" sz="2400" b="1" dirty="0" smtClean="0">
                <a:solidFill>
                  <a:srgbClr val="FF0000"/>
                </a:solidFill>
              </a:rPr>
              <a:t>(4 time units)</a:t>
            </a:r>
            <a:endParaRPr lang="zh-TW" altLang="en-US" sz="2400" b="1" dirty="0">
              <a:solidFill>
                <a:srgbClr val="FF0000"/>
              </a:solidFill>
            </a:endParaRPr>
          </a:p>
        </p:txBody>
      </p:sp>
      <p:graphicFrame>
        <p:nvGraphicFramePr>
          <p:cNvPr id="8201" name="Object 16"/>
          <p:cNvGraphicFramePr>
            <a:graphicFrameLocks noChangeAspect="1"/>
          </p:cNvGraphicFramePr>
          <p:nvPr/>
        </p:nvGraphicFramePr>
        <p:xfrm>
          <a:off x="294543" y="6045200"/>
          <a:ext cx="375138" cy="407988"/>
        </p:xfrm>
        <a:graphic>
          <a:graphicData uri="http://schemas.openxmlformats.org/presentationml/2006/ole">
            <mc:AlternateContent xmlns:mc="http://schemas.openxmlformats.org/markup-compatibility/2006">
              <mc:Choice xmlns:v="urn:schemas-microsoft-com:vml" Requires="v">
                <p:oleObj spid="_x0000_s11526" name="Visio" r:id="rId4" imgW="405721" imgH="407600" progId="Visio.Drawing.11">
                  <p:embed/>
                </p:oleObj>
              </mc:Choice>
              <mc:Fallback>
                <p:oleObj name="Visio" r:id="rId4" imgW="405721" imgH="4076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543" y="6045200"/>
                        <a:ext cx="37513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群組 18"/>
          <p:cNvGrpSpPr>
            <a:grpSpLocks noChangeAspect="1"/>
          </p:cNvGrpSpPr>
          <p:nvPr/>
        </p:nvGrpSpPr>
        <p:grpSpPr bwMode="auto">
          <a:xfrm>
            <a:off x="284285" y="5556250"/>
            <a:ext cx="361950" cy="393700"/>
            <a:chOff x="4345868" y="2852936"/>
            <a:chExt cx="1219200" cy="1224136"/>
          </a:xfrm>
        </p:grpSpPr>
        <p:pic>
          <p:nvPicPr>
            <p:cNvPr id="8206" name="Picture 3" descr="C:\Users\CCHung\Desktop\iPhone_App_Icon_Action_by_ThaMex4lif3.jpg"/>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45868" y="285787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圓角矩形 20"/>
            <p:cNvSpPr/>
            <p:nvPr/>
          </p:nvSpPr>
          <p:spPr bwMode="auto">
            <a:xfrm flipH="1">
              <a:off x="4375484" y="2852936"/>
              <a:ext cx="1155030" cy="1150097"/>
            </a:xfrm>
            <a:prstGeom prst="round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2075" tIns="46038" rIns="92075" bIns="46038" anchor="ctr"/>
            <a:lstStyle/>
            <a:p>
              <a:pPr indent="-228600" algn="ctr">
                <a:defRPr/>
              </a:pPr>
              <a:endParaRPr lang="zh-TW" altLang="en-US" dirty="0">
                <a:solidFill>
                  <a:prstClr val="white"/>
                </a:solidFill>
                <a:latin typeface="Verdana" pitchFamily="34" charset="0"/>
                <a:ea typeface="新細明體" charset="-120"/>
                <a:cs typeface="Verdana" pitchFamily="34" charset="0"/>
              </a:endParaRPr>
            </a:p>
          </p:txBody>
        </p:sp>
      </p:grpSp>
      <p:sp>
        <p:nvSpPr>
          <p:cNvPr id="18" name="文字方塊 11"/>
          <p:cNvSpPr txBox="1">
            <a:spLocks noChangeArrowheads="1"/>
          </p:cNvSpPr>
          <p:nvPr/>
        </p:nvSpPr>
        <p:spPr bwMode="auto">
          <a:xfrm>
            <a:off x="4019747" y="4718804"/>
            <a:ext cx="3525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Times New Roman" pitchFamily="18" charset="0"/>
                <a:ea typeface="新細明體" charset="-120"/>
              </a:defRPr>
            </a:lvl1pPr>
            <a:lvl2pPr marL="742950" indent="-285750">
              <a:defRPr kumimoji="1" sz="1600">
                <a:solidFill>
                  <a:schemeClr val="tx1"/>
                </a:solidFill>
                <a:latin typeface="Times New Roman" pitchFamily="18" charset="0"/>
                <a:ea typeface="新細明體" charset="-120"/>
              </a:defRPr>
            </a:lvl2pPr>
            <a:lvl3pPr marL="1143000" indent="-228600">
              <a:defRPr kumimoji="1" sz="1600">
                <a:solidFill>
                  <a:schemeClr val="tx1"/>
                </a:solidFill>
                <a:latin typeface="Times New Roman" pitchFamily="18" charset="0"/>
                <a:ea typeface="新細明體" charset="-120"/>
              </a:defRPr>
            </a:lvl3pPr>
            <a:lvl4pPr marL="1600200" indent="-228600">
              <a:defRPr kumimoji="1" sz="1600">
                <a:solidFill>
                  <a:schemeClr val="tx1"/>
                </a:solidFill>
                <a:latin typeface="Times New Roman" pitchFamily="18" charset="0"/>
                <a:ea typeface="新細明體" charset="-120"/>
              </a:defRPr>
            </a:lvl4pPr>
            <a:lvl5pPr marL="2057400" indent="-228600">
              <a:defRPr kumimoji="1" sz="1600">
                <a:solidFill>
                  <a:schemeClr val="tx1"/>
                </a:solidFill>
                <a:latin typeface="Times New Roman" pitchFamily="18" charset="0"/>
                <a:ea typeface="新細明體" charset="-120"/>
              </a:defRPr>
            </a:lvl5pPr>
            <a:lvl6pPr marL="25146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6pPr>
            <a:lvl7pPr marL="29718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7pPr>
            <a:lvl8pPr marL="34290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8pPr>
            <a:lvl9pPr marL="38862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9pPr>
          </a:lstStyle>
          <a:p>
            <a:pPr algn="ctr"/>
            <a:r>
              <a:rPr lang="en-US" altLang="zh-TW" sz="2400" b="1" dirty="0" smtClean="0">
                <a:solidFill>
                  <a:srgbClr val="FF0000"/>
                </a:solidFill>
              </a:rPr>
              <a:t>expected data access time</a:t>
            </a:r>
          </a:p>
          <a:p>
            <a:pPr algn="ctr"/>
            <a:r>
              <a:rPr lang="en-US" altLang="zh-TW" sz="2400" b="1" dirty="0" smtClean="0">
                <a:solidFill>
                  <a:srgbClr val="FF0000"/>
                </a:solidFill>
              </a:rPr>
              <a:t>(3 time units)</a:t>
            </a:r>
            <a:endParaRPr lang="zh-TW" altLang="en-US" sz="2400" b="1" dirty="0">
              <a:solidFill>
                <a:srgbClr val="FF0000"/>
              </a:solidFill>
            </a:endParaRPr>
          </a:p>
        </p:txBody>
      </p:sp>
      <p:sp>
        <p:nvSpPr>
          <p:cNvPr id="4" name="向下箭號 3"/>
          <p:cNvSpPr/>
          <p:nvPr/>
        </p:nvSpPr>
        <p:spPr>
          <a:xfrm>
            <a:off x="7089013" y="2187416"/>
            <a:ext cx="45605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0" name="文字方塊 11"/>
          <p:cNvSpPr txBox="1">
            <a:spLocks noChangeArrowheads="1"/>
          </p:cNvSpPr>
          <p:nvPr/>
        </p:nvSpPr>
        <p:spPr bwMode="auto">
          <a:xfrm>
            <a:off x="6331839" y="2512368"/>
            <a:ext cx="197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Times New Roman" pitchFamily="18" charset="0"/>
                <a:ea typeface="新細明體" charset="-120"/>
              </a:defRPr>
            </a:lvl1pPr>
            <a:lvl2pPr marL="742950" indent="-285750">
              <a:defRPr kumimoji="1" sz="1600">
                <a:solidFill>
                  <a:schemeClr val="tx1"/>
                </a:solidFill>
                <a:latin typeface="Times New Roman" pitchFamily="18" charset="0"/>
                <a:ea typeface="新細明體" charset="-120"/>
              </a:defRPr>
            </a:lvl2pPr>
            <a:lvl3pPr marL="1143000" indent="-228600">
              <a:defRPr kumimoji="1" sz="1600">
                <a:solidFill>
                  <a:schemeClr val="tx1"/>
                </a:solidFill>
                <a:latin typeface="Times New Roman" pitchFamily="18" charset="0"/>
                <a:ea typeface="新細明體" charset="-120"/>
              </a:defRPr>
            </a:lvl3pPr>
            <a:lvl4pPr marL="1600200" indent="-228600">
              <a:defRPr kumimoji="1" sz="1600">
                <a:solidFill>
                  <a:schemeClr val="tx1"/>
                </a:solidFill>
                <a:latin typeface="Times New Roman" pitchFamily="18" charset="0"/>
                <a:ea typeface="新細明體" charset="-120"/>
              </a:defRPr>
            </a:lvl4pPr>
            <a:lvl5pPr marL="2057400" indent="-228600">
              <a:defRPr kumimoji="1" sz="1600">
                <a:solidFill>
                  <a:schemeClr val="tx1"/>
                </a:solidFill>
                <a:latin typeface="Times New Roman" pitchFamily="18" charset="0"/>
                <a:ea typeface="新細明體" charset="-120"/>
              </a:defRPr>
            </a:lvl5pPr>
            <a:lvl6pPr marL="25146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6pPr>
            <a:lvl7pPr marL="29718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7pPr>
            <a:lvl8pPr marL="34290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8pPr>
            <a:lvl9pPr marL="3886200" indent="-228600" eaLnBrk="0" fontAlgn="base" hangingPunct="0">
              <a:lnSpc>
                <a:spcPct val="90000"/>
              </a:lnSpc>
              <a:spcBef>
                <a:spcPct val="10000"/>
              </a:spcBef>
              <a:spcAft>
                <a:spcPct val="0"/>
              </a:spcAft>
              <a:buSzPct val="100000"/>
              <a:buChar char="–"/>
              <a:defRPr kumimoji="1" sz="1600">
                <a:solidFill>
                  <a:schemeClr val="tx1"/>
                </a:solidFill>
                <a:latin typeface="Times New Roman" pitchFamily="18" charset="0"/>
                <a:ea typeface="新細明體" charset="-120"/>
              </a:defRPr>
            </a:lvl9pPr>
          </a:lstStyle>
          <a:p>
            <a:pPr algn="ctr"/>
            <a:r>
              <a:rPr lang="en-US" altLang="zh-TW" sz="2400" b="1" dirty="0" err="1" smtClean="0">
                <a:solidFill>
                  <a:srgbClr val="FF0000"/>
                </a:solidFill>
              </a:rPr>
              <a:t>QoS</a:t>
            </a:r>
            <a:r>
              <a:rPr lang="en-US" altLang="zh-TW" sz="2400" b="1" dirty="0" smtClean="0">
                <a:solidFill>
                  <a:srgbClr val="FF0000"/>
                </a:solidFill>
              </a:rPr>
              <a:t> violation</a:t>
            </a:r>
            <a:endParaRPr lang="zh-TW" altLang="en-US" sz="2400" b="1" dirty="0">
              <a:solidFill>
                <a:srgbClr val="FF0000"/>
              </a:solidFill>
            </a:endParaRPr>
          </a:p>
        </p:txBody>
      </p:sp>
      <p:graphicFrame>
        <p:nvGraphicFramePr>
          <p:cNvPr id="22" name="Object 18"/>
          <p:cNvGraphicFramePr>
            <a:graphicFrameLocks noChangeAspect="1"/>
          </p:cNvGraphicFramePr>
          <p:nvPr>
            <p:extLst>
              <p:ext uri="{D42A27DB-BD31-4B8C-83A1-F6EECF244321}">
                <p14:modId xmlns:p14="http://schemas.microsoft.com/office/powerpoint/2010/main" val="2667517517"/>
              </p:ext>
            </p:extLst>
          </p:nvPr>
        </p:nvGraphicFramePr>
        <p:xfrm>
          <a:off x="1556665" y="1592263"/>
          <a:ext cx="5915025" cy="3143250"/>
        </p:xfrm>
        <a:graphic>
          <a:graphicData uri="http://schemas.openxmlformats.org/presentationml/2006/ole">
            <mc:AlternateContent xmlns:mc="http://schemas.openxmlformats.org/markup-compatibility/2006">
              <mc:Choice xmlns:v="urn:schemas-microsoft-com:vml" Requires="v">
                <p:oleObj spid="_x0000_s11527" name="Visio" r:id="rId7" imgW="5915754" imgH="3143646" progId="Visio.Drawing.11">
                  <p:embed/>
                </p:oleObj>
              </mc:Choice>
              <mc:Fallback>
                <p:oleObj name="Visio" r:id="rId7" imgW="5915754" imgH="314364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6665" y="1592263"/>
                        <a:ext cx="59150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24"/>
          <p:cNvGraphicFramePr>
            <a:graphicFrameLocks noChangeAspect="1"/>
          </p:cNvGraphicFramePr>
          <p:nvPr>
            <p:extLst>
              <p:ext uri="{D42A27DB-BD31-4B8C-83A1-F6EECF244321}">
                <p14:modId xmlns:p14="http://schemas.microsoft.com/office/powerpoint/2010/main" val="434819826"/>
              </p:ext>
            </p:extLst>
          </p:nvPr>
        </p:nvGraphicFramePr>
        <p:xfrm>
          <a:off x="1556665" y="1592263"/>
          <a:ext cx="5915025" cy="3143250"/>
        </p:xfrm>
        <a:graphic>
          <a:graphicData uri="http://schemas.openxmlformats.org/presentationml/2006/ole">
            <mc:AlternateContent xmlns:mc="http://schemas.openxmlformats.org/markup-compatibility/2006">
              <mc:Choice xmlns:v="urn:schemas-microsoft-com:vml" Requires="v">
                <p:oleObj spid="_x0000_s11528" name="Visio" r:id="rId9" imgW="5915754" imgH="3143646" progId="Visio.Drawing.11">
                  <p:embed/>
                </p:oleObj>
              </mc:Choice>
              <mc:Fallback>
                <p:oleObj name="Visio" r:id="rId9" imgW="5915754" imgH="3143646"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6665" y="1592263"/>
                        <a:ext cx="59150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群組 13"/>
          <p:cNvGrpSpPr>
            <a:grpSpLocks noChangeAspect="1"/>
          </p:cNvGrpSpPr>
          <p:nvPr/>
        </p:nvGrpSpPr>
        <p:grpSpPr bwMode="auto">
          <a:xfrm>
            <a:off x="5630190" y="3863975"/>
            <a:ext cx="390525" cy="393700"/>
            <a:chOff x="4345868" y="2852936"/>
            <a:chExt cx="1219200" cy="1224136"/>
          </a:xfrm>
        </p:grpSpPr>
        <p:pic>
          <p:nvPicPr>
            <p:cNvPr id="25" name="Picture 3" descr="C:\Users\CCHung\Desktop\iPhone_App_Icon_Action_by_ThaMex4lif3.jpg"/>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45868" y="285787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圓角矩形 25"/>
            <p:cNvSpPr/>
            <p:nvPr/>
          </p:nvSpPr>
          <p:spPr bwMode="auto">
            <a:xfrm flipH="1">
              <a:off x="4375605" y="2852936"/>
              <a:ext cx="1154769" cy="1150097"/>
            </a:xfrm>
            <a:prstGeom prst="round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2075" tIns="46038" rIns="92075" bIns="46038" anchor="ctr"/>
            <a:lstStyle/>
            <a:p>
              <a:pPr indent="-228600" algn="ctr">
                <a:buFontTx/>
                <a:buNone/>
                <a:defRPr/>
              </a:pPr>
              <a:endParaRPr lang="zh-TW" altLang="en-US" dirty="0">
                <a:solidFill>
                  <a:schemeClr val="bg1"/>
                </a:solidFill>
                <a:latin typeface="Verdana" pitchFamily="34" charset="0"/>
                <a:ea typeface="新細明體" charset="-120"/>
                <a:cs typeface="Verdana" pitchFamily="34" charset="0"/>
              </a:endParaRPr>
            </a:p>
          </p:txBody>
        </p:sp>
      </p:grpSp>
      <p:graphicFrame>
        <p:nvGraphicFramePr>
          <p:cNvPr id="27" name="Object 26"/>
          <p:cNvGraphicFramePr>
            <a:graphicFrameLocks noChangeAspect="1"/>
          </p:cNvGraphicFramePr>
          <p:nvPr>
            <p:extLst>
              <p:ext uri="{D42A27DB-BD31-4B8C-83A1-F6EECF244321}">
                <p14:modId xmlns:p14="http://schemas.microsoft.com/office/powerpoint/2010/main" val="3630072529"/>
              </p:ext>
            </p:extLst>
          </p:nvPr>
        </p:nvGraphicFramePr>
        <p:xfrm>
          <a:off x="2529277" y="1828274"/>
          <a:ext cx="3854149" cy="2608789"/>
        </p:xfrm>
        <a:graphic>
          <a:graphicData uri="http://schemas.openxmlformats.org/presentationml/2006/ole">
            <mc:AlternateContent xmlns:mc="http://schemas.openxmlformats.org/markup-compatibility/2006">
              <mc:Choice xmlns:v="urn:schemas-microsoft-com:vml" Requires="v">
                <p:oleObj spid="_x0000_s11529" name="Visio" r:id="rId11" imgW="3870689" imgH="2858166" progId="Visio.Drawing.11">
                  <p:embed/>
                </p:oleObj>
              </mc:Choice>
              <mc:Fallback>
                <p:oleObj name="Visio" r:id="rId11" imgW="3870689" imgH="2858166" progId="Visio.Drawing.11">
                  <p:embed/>
                  <p:pic>
                    <p:nvPicPr>
                      <p:cNvPr id="0" name=""/>
                      <p:cNvPicPr>
                        <a:picLocks noChangeAspect="1" noChangeArrowheads="1"/>
                      </p:cNvPicPr>
                      <p:nvPr/>
                    </p:nvPicPr>
                    <p:blipFill>
                      <a:blip r:embed="rId12"/>
                      <a:srcRect/>
                      <a:stretch>
                        <a:fillRect/>
                      </a:stretch>
                    </p:blipFill>
                    <p:spPr bwMode="auto">
                      <a:xfrm>
                        <a:off x="2529277" y="1828274"/>
                        <a:ext cx="3854149" cy="2608789"/>
                      </a:xfrm>
                      <a:prstGeom prst="rect">
                        <a:avLst/>
                      </a:prstGeom>
                      <a:noFill/>
                      <a:ln>
                        <a:noFill/>
                      </a:ln>
                      <a:effectLst/>
                      <a:extLst/>
                    </p:spPr>
                  </p:pic>
                </p:oleObj>
              </mc:Fallback>
            </mc:AlternateContent>
          </a:graphicData>
        </a:graphic>
      </p:graphicFrame>
      <p:graphicFrame>
        <p:nvGraphicFramePr>
          <p:cNvPr id="28" name="Object 15"/>
          <p:cNvGraphicFramePr>
            <a:graphicFrameLocks noChangeAspect="1"/>
          </p:cNvGraphicFramePr>
          <p:nvPr>
            <p:extLst>
              <p:ext uri="{D42A27DB-BD31-4B8C-83A1-F6EECF244321}">
                <p14:modId xmlns:p14="http://schemas.microsoft.com/office/powerpoint/2010/main" val="1854121895"/>
              </p:ext>
            </p:extLst>
          </p:nvPr>
        </p:nvGraphicFramePr>
        <p:xfrm>
          <a:off x="5572360" y="3923565"/>
          <a:ext cx="496032" cy="675565"/>
        </p:xfrm>
        <a:graphic>
          <a:graphicData uri="http://schemas.openxmlformats.org/presentationml/2006/ole">
            <mc:AlternateContent xmlns:mc="http://schemas.openxmlformats.org/markup-compatibility/2006">
              <mc:Choice xmlns:v="urn:schemas-microsoft-com:vml" Requires="v">
                <p:oleObj spid="_x0000_s11530" name="Visio" r:id="rId13" imgW="558589" imgH="882520" progId="Visio.Drawing.11">
                  <p:embed/>
                </p:oleObj>
              </mc:Choice>
              <mc:Fallback>
                <p:oleObj name="Visio" r:id="rId13" imgW="558589" imgH="882520" progId="Visio.Drawing.11">
                  <p:embed/>
                  <p:pic>
                    <p:nvPicPr>
                      <p:cNvPr id="0" name=""/>
                      <p:cNvPicPr>
                        <a:picLocks noChangeAspect="1" noChangeArrowheads="1"/>
                      </p:cNvPicPr>
                      <p:nvPr/>
                    </p:nvPicPr>
                    <p:blipFill>
                      <a:blip r:embed="rId14"/>
                      <a:srcRect/>
                      <a:stretch>
                        <a:fillRect/>
                      </a:stretch>
                    </p:blipFill>
                    <p:spPr bwMode="auto">
                      <a:xfrm>
                        <a:off x="5572360" y="3923565"/>
                        <a:ext cx="496032" cy="67556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33644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8"/>
                                        </p:tgtEl>
                                        <p:attrNameLst>
                                          <p:attrName>style.visibility</p:attrName>
                                        </p:attrNameLst>
                                      </p:cBhvr>
                                      <p:to>
                                        <p:strVal val="visible"/>
                                      </p:to>
                                    </p:set>
                                    <p:animEffect transition="in" filter="fade">
                                      <p:cBhvr>
                                        <p:cTn id="18" dur="500"/>
                                        <p:tgtEl>
                                          <p:spTgt spid="10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p:bldP spid="4" grpId="0" animBg="1"/>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Problem Definition</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sz="2800" dirty="0" err="1" smtClean="0"/>
              <a:t>QoS</a:t>
            </a:r>
            <a:r>
              <a:rPr lang="en-US" altLang="zh-TW" sz="2800" dirty="0" smtClean="0"/>
              <a:t>-aware data replication (QADR) problem</a:t>
            </a:r>
          </a:p>
          <a:p>
            <a:pPr lvl="1"/>
            <a:r>
              <a:rPr lang="en-US" altLang="zh-TW" sz="2400" dirty="0" smtClean="0"/>
              <a:t>Each data block replica is associated</a:t>
            </a:r>
            <a:r>
              <a:rPr lang="zh-TW" altLang="en-US" sz="2400" dirty="0" smtClean="0"/>
              <a:t> </a:t>
            </a:r>
            <a:r>
              <a:rPr lang="en-US" altLang="zh-TW" sz="2400" dirty="0" smtClean="0"/>
              <a:t>with a </a:t>
            </a:r>
            <a:r>
              <a:rPr lang="en-US" altLang="zh-TW" sz="2400" dirty="0" err="1" smtClean="0"/>
              <a:t>QoS</a:t>
            </a:r>
            <a:r>
              <a:rPr lang="en-US" altLang="zh-TW" sz="2400" dirty="0" smtClean="0"/>
              <a:t> requirement in terms of </a:t>
            </a:r>
            <a:r>
              <a:rPr lang="en-US" altLang="zh-TW" sz="2400" dirty="0" smtClean="0">
                <a:solidFill>
                  <a:srgbClr val="FF0000"/>
                </a:solidFill>
              </a:rPr>
              <a:t>the desired access time.</a:t>
            </a:r>
            <a:endParaRPr lang="en-US" altLang="zh-TW" sz="2000" dirty="0" smtClean="0"/>
          </a:p>
          <a:p>
            <a:pPr lvl="1"/>
            <a:r>
              <a:rPr lang="en-US" altLang="zh-TW" sz="2400" dirty="0" smtClean="0"/>
              <a:t>When data corruption, the node can retrieve the within </a:t>
            </a:r>
            <a:r>
              <a:rPr lang="en-US" altLang="zh-TW" sz="2800" dirty="0" smtClean="0"/>
              <a:t>the desired access time.</a:t>
            </a:r>
          </a:p>
          <a:p>
            <a:pPr lvl="1"/>
            <a:r>
              <a:rPr lang="en-US" altLang="zh-TW" dirty="0" smtClean="0"/>
              <a:t>The objectives of QADR problem</a:t>
            </a:r>
          </a:p>
          <a:p>
            <a:pPr lvl="2"/>
            <a:r>
              <a:rPr lang="en-US" altLang="zh-TW" dirty="0" smtClean="0"/>
              <a:t>Minimizing the total replication cost of all data blocks</a:t>
            </a:r>
          </a:p>
          <a:p>
            <a:pPr lvl="2"/>
            <a:r>
              <a:rPr lang="en-US" altLang="zh-TW" dirty="0" smtClean="0"/>
              <a:t>Minimizing the number of </a:t>
            </a:r>
            <a:r>
              <a:rPr lang="en-US" altLang="zh-TW" dirty="0" err="1" smtClean="0"/>
              <a:t>QoS</a:t>
            </a:r>
            <a:r>
              <a:rPr lang="en-US" altLang="zh-TW" dirty="0" smtClean="0"/>
              <a:t>-violated data replicas.</a:t>
            </a:r>
          </a:p>
          <a:p>
            <a:r>
              <a:rPr lang="en-US" altLang="zh-TW" dirty="0" smtClean="0"/>
              <a:t>Problem Transformation</a:t>
            </a:r>
          </a:p>
          <a:p>
            <a:pPr lvl="1"/>
            <a:r>
              <a:rPr lang="en-US" altLang="zh-TW" dirty="0" smtClean="0"/>
              <a:t>QADR problem =&gt; MCMF problem</a:t>
            </a:r>
          </a:p>
          <a:p>
            <a:pPr lvl="2"/>
            <a:r>
              <a:rPr lang="en-US" altLang="zh-TW" dirty="0" smtClean="0">
                <a:solidFill>
                  <a:srgbClr val="FF0000"/>
                </a:solidFill>
              </a:rPr>
              <a:t>Minimum-Cost Maximum Flow </a:t>
            </a:r>
            <a:endParaRPr lang="en-US" altLang="zh-TW" dirty="0">
              <a:solidFill>
                <a:srgbClr val="FF0000"/>
              </a:solidFill>
            </a:endParaRPr>
          </a:p>
          <a:p>
            <a:pPr lvl="2"/>
            <a:r>
              <a:rPr lang="en-US" altLang="zh-TW" dirty="0" smtClean="0">
                <a:solidFill>
                  <a:srgbClr val="FF0000"/>
                </a:solidFill>
              </a:rPr>
              <a:t>Well-Known Flow Graph Problem</a:t>
            </a:r>
          </a:p>
          <a:p>
            <a:pPr lvl="1"/>
            <a:r>
              <a:rPr lang="en-US" altLang="zh-TW" dirty="0" smtClean="0"/>
              <a:t>Optimal solution in </a:t>
            </a:r>
            <a:r>
              <a:rPr lang="en-US" altLang="zh-TW" dirty="0" smtClean="0">
                <a:solidFill>
                  <a:srgbClr val="FF0000"/>
                </a:solidFill>
              </a:rPr>
              <a:t>polynomial time</a:t>
            </a:r>
          </a:p>
          <a:p>
            <a:pPr lvl="2"/>
            <a:endParaRPr lang="en-US" altLang="zh-TW" dirty="0" smtClean="0"/>
          </a:p>
          <a:p>
            <a:pPr lvl="1"/>
            <a:endParaRPr lang="en-US" altLang="zh-TW" dirty="0" smtClean="0"/>
          </a:p>
          <a:p>
            <a:pPr lvl="2"/>
            <a:endParaRPr lang="en-US" altLang="zh-TW" sz="2400" dirty="0" smtClean="0"/>
          </a:p>
          <a:p>
            <a:pPr lvl="1"/>
            <a:endParaRPr lang="en-US" altLang="zh-TW" dirty="0" smtClean="0"/>
          </a:p>
          <a:p>
            <a:pPr lvl="1"/>
            <a:endParaRPr lang="en-US" altLang="zh-TW" dirty="0" smtClean="0"/>
          </a:p>
          <a:p>
            <a:pPr lvl="2"/>
            <a:endParaRPr lang="en-US" altLang="zh-TW" sz="2000" dirty="0" smtClean="0"/>
          </a:p>
          <a:p>
            <a:pPr lvl="1"/>
            <a:endParaRPr lang="en-US" altLang="zh-TW" sz="2400" dirty="0" smtClean="0"/>
          </a:p>
          <a:p>
            <a:endParaRPr lang="zh-TW" altLang="en-US" sz="28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36</a:t>
            </a:fld>
            <a:endParaRPr lang="zh-TW" altLang="en-US" dirty="0">
              <a:solidFill>
                <a:prstClr val="black">
                  <a:tint val="75000"/>
                </a:prstClr>
              </a:solidFill>
            </a:endParaRPr>
          </a:p>
        </p:txBody>
      </p:sp>
    </p:spTree>
    <p:extLst>
      <p:ext uri="{BB962C8B-B14F-4D97-AF65-F5344CB8AC3E}">
        <p14:creationId xmlns:p14="http://schemas.microsoft.com/office/powerpoint/2010/main" val="2426962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t>QADR Scenario </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37</a:t>
            </a:fld>
            <a:endParaRPr lang="zh-TW" altLang="en-US">
              <a:solidFill>
                <a:prstClr val="black">
                  <a:tint val="75000"/>
                </a:prstClr>
              </a:solidFill>
            </a:endParaRPr>
          </a:p>
        </p:txBody>
      </p:sp>
      <p:sp>
        <p:nvSpPr>
          <p:cNvPr id="11" name="文字方塊 10"/>
          <p:cNvSpPr txBox="1"/>
          <p:nvPr/>
        </p:nvSpPr>
        <p:spPr>
          <a:xfrm>
            <a:off x="2681101" y="4779150"/>
            <a:ext cx="3781805" cy="646331"/>
          </a:xfrm>
          <a:prstGeom prst="rect">
            <a:avLst/>
          </a:prstGeom>
          <a:noFill/>
        </p:spPr>
        <p:txBody>
          <a:bodyPr wrap="none" rtlCol="0">
            <a:spAutoFit/>
          </a:bodyPr>
          <a:lstStyle/>
          <a:p>
            <a:pPr algn="just"/>
            <a:r>
              <a:rPr lang="en-US" altLang="zh-TW" dirty="0" smtClean="0"/>
              <a:t>Request nodes:   n</a:t>
            </a:r>
            <a:r>
              <a:rPr lang="en-US" altLang="zh-TW" baseline="-25000" dirty="0" smtClean="0"/>
              <a:t>3</a:t>
            </a:r>
            <a:r>
              <a:rPr lang="en-US" altLang="zh-TW" dirty="0" smtClean="0"/>
              <a:t>,   n</a:t>
            </a:r>
            <a:r>
              <a:rPr lang="en-US" altLang="zh-TW" baseline="-25000" dirty="0" smtClean="0"/>
              <a:t>5</a:t>
            </a:r>
            <a:r>
              <a:rPr lang="en-US" altLang="zh-TW" dirty="0" smtClean="0"/>
              <a:t>,   n</a:t>
            </a:r>
            <a:r>
              <a:rPr lang="en-US" altLang="zh-TW" baseline="-25000" dirty="0" smtClean="0"/>
              <a:t>7</a:t>
            </a:r>
            <a:r>
              <a:rPr lang="en-US" altLang="zh-TW" dirty="0" smtClean="0"/>
              <a:t>,   n</a:t>
            </a:r>
            <a:r>
              <a:rPr lang="en-US" altLang="zh-TW" baseline="-25000" dirty="0" smtClean="0"/>
              <a:t>9</a:t>
            </a:r>
            <a:r>
              <a:rPr lang="en-US" altLang="zh-TW" dirty="0" smtClean="0"/>
              <a:t>,   n</a:t>
            </a:r>
            <a:r>
              <a:rPr lang="en-US" altLang="zh-TW" baseline="-25000" dirty="0" smtClean="0"/>
              <a:t>10</a:t>
            </a:r>
            <a:endParaRPr lang="en-US" altLang="zh-TW" dirty="0" smtClean="0"/>
          </a:p>
          <a:p>
            <a:pPr algn="just"/>
            <a:r>
              <a:rPr lang="en-US" altLang="zh-TW" dirty="0" smtClean="0"/>
              <a:t>                          (r1) (r2)  (r3) (r4)  (r5)</a:t>
            </a:r>
            <a:endParaRPr lang="zh-TW" altLang="en-US" dirty="0"/>
          </a:p>
        </p:txBody>
      </p:sp>
      <p:pic>
        <p:nvPicPr>
          <p:cNvPr id="12" name="圖片 11"/>
          <p:cNvPicPr>
            <a:picLocks noChangeAspect="1"/>
          </p:cNvPicPr>
          <p:nvPr/>
        </p:nvPicPr>
        <p:blipFill>
          <a:blip r:embed="rId2"/>
          <a:stretch>
            <a:fillRect/>
          </a:stretch>
        </p:blipFill>
        <p:spPr>
          <a:xfrm>
            <a:off x="341530" y="2303875"/>
            <a:ext cx="8720818" cy="2328289"/>
          </a:xfrm>
          <a:prstGeom prst="rect">
            <a:avLst/>
          </a:prstGeom>
        </p:spPr>
      </p:pic>
    </p:spTree>
    <p:extLst>
      <p:ext uri="{BB962C8B-B14F-4D97-AF65-F5344CB8AC3E}">
        <p14:creationId xmlns:p14="http://schemas.microsoft.com/office/powerpoint/2010/main" val="385147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t>Graph Modeling (MCMF Graph)</a:t>
            </a:r>
            <a:endParaRPr lang="zh-TW" altLang="en-US" sz="28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38</a:t>
            </a:fld>
            <a:endParaRPr lang="zh-TW" altLang="en-US">
              <a:solidFill>
                <a:prstClr val="black">
                  <a:tint val="75000"/>
                </a:prstClr>
              </a:solidFill>
            </a:endParaRPr>
          </a:p>
        </p:txBody>
      </p:sp>
      <p:grpSp>
        <p:nvGrpSpPr>
          <p:cNvPr id="5" name="群組 4"/>
          <p:cNvGrpSpPr/>
          <p:nvPr/>
        </p:nvGrpSpPr>
        <p:grpSpPr>
          <a:xfrm>
            <a:off x="324904" y="2249578"/>
            <a:ext cx="9872722" cy="4014737"/>
            <a:chOff x="324904" y="2249578"/>
            <a:chExt cx="9872722" cy="4014737"/>
          </a:xfrm>
        </p:grpSpPr>
        <p:grpSp>
          <p:nvGrpSpPr>
            <p:cNvPr id="12" name="群組 11"/>
            <p:cNvGrpSpPr/>
            <p:nvPr/>
          </p:nvGrpSpPr>
          <p:grpSpPr>
            <a:xfrm>
              <a:off x="324904" y="2249578"/>
              <a:ext cx="9872722" cy="4014737"/>
              <a:chOff x="324904" y="2249578"/>
              <a:chExt cx="9872722" cy="4014737"/>
            </a:xfrm>
          </p:grpSpPr>
          <p:pic>
            <p:nvPicPr>
              <p:cNvPr id="6" name="圖片 5"/>
              <p:cNvPicPr>
                <a:picLocks noChangeAspect="1"/>
              </p:cNvPicPr>
              <p:nvPr/>
            </p:nvPicPr>
            <p:blipFill>
              <a:blip r:embed="rId2"/>
              <a:stretch>
                <a:fillRect/>
              </a:stretch>
            </p:blipFill>
            <p:spPr>
              <a:xfrm>
                <a:off x="324904" y="2618910"/>
                <a:ext cx="9872722" cy="3611254"/>
              </a:xfrm>
              <a:prstGeom prst="rect">
                <a:avLst/>
              </a:prstGeom>
            </p:spPr>
          </p:pic>
          <p:sp>
            <p:nvSpPr>
              <p:cNvPr id="8" name="矩形 7"/>
              <p:cNvSpPr/>
              <p:nvPr/>
            </p:nvSpPr>
            <p:spPr>
              <a:xfrm>
                <a:off x="1691679" y="5859270"/>
                <a:ext cx="675076" cy="405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9" name="矩形 8"/>
              <p:cNvSpPr/>
              <p:nvPr/>
            </p:nvSpPr>
            <p:spPr>
              <a:xfrm>
                <a:off x="6012160" y="5859270"/>
                <a:ext cx="675076" cy="405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11" name="文字方塊 10"/>
              <p:cNvSpPr txBox="1"/>
              <p:nvPr/>
            </p:nvSpPr>
            <p:spPr>
              <a:xfrm>
                <a:off x="5027349" y="2249578"/>
                <a:ext cx="2644698" cy="369332"/>
              </a:xfrm>
              <a:prstGeom prst="rect">
                <a:avLst/>
              </a:prstGeom>
              <a:noFill/>
            </p:spPr>
            <p:txBody>
              <a:bodyPr wrap="none" rtlCol="0">
                <a:spAutoFit/>
              </a:bodyPr>
              <a:lstStyle/>
              <a:p>
                <a:r>
                  <a:rPr lang="en-US" altLang="zh-TW" dirty="0" smtClean="0"/>
                  <a:t>(Flow capacity, Flow cost)</a:t>
                </a:r>
                <a:endParaRPr lang="zh-TW" altLang="en-US" dirty="0"/>
              </a:p>
            </p:txBody>
          </p:sp>
          <p:sp>
            <p:nvSpPr>
              <p:cNvPr id="7" name="矩形 6"/>
              <p:cNvSpPr/>
              <p:nvPr/>
            </p:nvSpPr>
            <p:spPr>
              <a:xfrm>
                <a:off x="1691679" y="5454225"/>
                <a:ext cx="675076" cy="775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TW" sz="1400" dirty="0" smtClean="0">
                    <a:solidFill>
                      <a:schemeClr val="tx1"/>
                    </a:solidFill>
                  </a:rPr>
                  <a:t>Flow edge</a:t>
                </a:r>
                <a:endParaRPr lang="zh-TW" altLang="en-US" sz="1400" dirty="0">
                  <a:solidFill>
                    <a:schemeClr val="tx1"/>
                  </a:solidFill>
                </a:endParaRPr>
              </a:p>
            </p:txBody>
          </p:sp>
        </p:grpSp>
        <p:sp>
          <p:nvSpPr>
            <p:cNvPr id="13" name="矩形 12"/>
            <p:cNvSpPr/>
            <p:nvPr/>
          </p:nvSpPr>
          <p:spPr>
            <a:xfrm>
              <a:off x="3986935" y="3924055"/>
              <a:ext cx="900099" cy="435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TW" sz="1200" dirty="0" smtClean="0">
                  <a:solidFill>
                    <a:schemeClr val="tx1"/>
                  </a:solidFill>
                </a:rPr>
                <a:t>Flow edge</a:t>
              </a:r>
              <a:endParaRPr lang="zh-TW" altLang="en-US" sz="1200" dirty="0">
                <a:solidFill>
                  <a:schemeClr val="tx1"/>
                </a:solidFill>
              </a:endParaRPr>
            </a:p>
          </p:txBody>
        </p:sp>
      </p:grpSp>
    </p:spTree>
    <p:extLst>
      <p:ext uri="{BB962C8B-B14F-4D97-AF65-F5344CB8AC3E}">
        <p14:creationId xmlns:p14="http://schemas.microsoft.com/office/powerpoint/2010/main" val="3905056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a:t>
            </a:r>
            <a:endParaRPr lang="zh-TW" altLang="en-US" dirty="0"/>
          </a:p>
        </p:txBody>
      </p:sp>
      <p:sp>
        <p:nvSpPr>
          <p:cNvPr id="3" name="內容版面配置區 2"/>
          <p:cNvSpPr>
            <a:spLocks noGrp="1"/>
          </p:cNvSpPr>
          <p:nvPr>
            <p:ph idx="1"/>
          </p:nvPr>
        </p:nvSpPr>
        <p:spPr/>
        <p:txBody>
          <a:bodyPr/>
          <a:lstStyle/>
          <a:p>
            <a:r>
              <a:rPr lang="en-US" altLang="zh-TW" dirty="0" smtClean="0"/>
              <a:t>Optimal solution</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39</a:t>
            </a:fld>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4004355157"/>
              </p:ext>
            </p:extLst>
          </p:nvPr>
        </p:nvGraphicFramePr>
        <p:xfrm>
          <a:off x="2636786" y="2085804"/>
          <a:ext cx="3870429" cy="3168992"/>
        </p:xfrm>
        <a:graphic>
          <a:graphicData uri="http://schemas.openxmlformats.org/presentationml/2006/ole">
            <mc:AlternateContent xmlns:mc="http://schemas.openxmlformats.org/markup-compatibility/2006">
              <mc:Choice xmlns:v="urn:schemas-microsoft-com:vml" Requires="v">
                <p:oleObj spid="_x0000_s12342" name="Visio" r:id="rId4" imgW="2943313" imgH="2409996" progId="Visio.Drawing.15">
                  <p:embed/>
                </p:oleObj>
              </mc:Choice>
              <mc:Fallback>
                <p:oleObj name="Visio" r:id="rId4" imgW="2943313" imgH="2409996" progId="Visio.Drawing.15">
                  <p:embed/>
                  <p:pic>
                    <p:nvPicPr>
                      <p:cNvPr id="0" name=""/>
                      <p:cNvPicPr/>
                      <p:nvPr/>
                    </p:nvPicPr>
                    <p:blipFill>
                      <a:blip r:embed="rId5"/>
                      <a:stretch>
                        <a:fillRect/>
                      </a:stretch>
                    </p:blipFill>
                    <p:spPr>
                      <a:xfrm>
                        <a:off x="2636786" y="2085804"/>
                        <a:ext cx="3870429" cy="3168992"/>
                      </a:xfrm>
                      <a:prstGeom prst="rect">
                        <a:avLst/>
                      </a:prstGeom>
                    </p:spPr>
                  </p:pic>
                </p:oleObj>
              </mc:Fallback>
            </mc:AlternateContent>
          </a:graphicData>
        </a:graphic>
      </p:graphicFrame>
      <p:sp>
        <p:nvSpPr>
          <p:cNvPr id="7" name="文字方塊 6"/>
          <p:cNvSpPr txBox="1"/>
          <p:nvPr/>
        </p:nvSpPr>
        <p:spPr>
          <a:xfrm>
            <a:off x="3210922" y="5669958"/>
            <a:ext cx="2722155" cy="369332"/>
          </a:xfrm>
          <a:prstGeom prst="rect">
            <a:avLst/>
          </a:prstGeom>
          <a:noFill/>
        </p:spPr>
        <p:txBody>
          <a:bodyPr wrap="none" rtlCol="0">
            <a:spAutoFit/>
          </a:bodyPr>
          <a:lstStyle/>
          <a:p>
            <a:r>
              <a:rPr lang="en-US" altLang="zh-TW" dirty="0" smtClean="0">
                <a:solidFill>
                  <a:srgbClr val="FF0000"/>
                </a:solidFill>
              </a:rPr>
              <a:t>Total replication cost = 810</a:t>
            </a:r>
            <a:endParaRPr lang="zh-TW" altLang="en-US" dirty="0">
              <a:solidFill>
                <a:srgbClr val="FF0000"/>
              </a:solidFill>
            </a:endParaRPr>
          </a:p>
        </p:txBody>
      </p:sp>
    </p:spTree>
    <p:extLst>
      <p:ext uri="{BB962C8B-B14F-4D97-AF65-F5344CB8AC3E}">
        <p14:creationId xmlns:p14="http://schemas.microsoft.com/office/powerpoint/2010/main" val="1186566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2288"/>
            <a:ext cx="8229600" cy="1143000"/>
          </a:xfrm>
        </p:spPr>
        <p:txBody>
          <a:bodyPr>
            <a:normAutofit fontScale="90000"/>
          </a:bodyPr>
          <a:lstStyle/>
          <a:p>
            <a:r>
              <a:rPr lang="en-US" dirty="0" smtClean="0"/>
              <a:t>Cloud Computing Services from Users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912622" y="908720"/>
            <a:ext cx="7315200" cy="4985857"/>
          </a:xfrm>
          <a:prstGeom prst="rect">
            <a:avLst/>
          </a:prstGeom>
          <a:noFill/>
          <a:ln w="9525">
            <a:noFill/>
            <a:miter lim="800000"/>
            <a:headEnd/>
            <a:tailEnd/>
          </a:ln>
          <a:effectLst/>
        </p:spPr>
      </p:pic>
      <p:sp>
        <p:nvSpPr>
          <p:cNvPr id="3" name="矩形 2"/>
          <p:cNvSpPr/>
          <p:nvPr/>
        </p:nvSpPr>
        <p:spPr>
          <a:xfrm>
            <a:off x="1106615" y="5724255"/>
            <a:ext cx="6629707" cy="369332"/>
          </a:xfrm>
          <a:prstGeom prst="rect">
            <a:avLst/>
          </a:prstGeom>
        </p:spPr>
        <p:txBody>
          <a:bodyPr wrap="square">
            <a:spAutoFit/>
          </a:bodyPr>
          <a:lstStyle/>
          <a:p>
            <a:r>
              <a:rPr lang="en-US" altLang="zh-TW" dirty="0">
                <a:solidFill>
                  <a:prstClr val="black"/>
                </a:solidFill>
              </a:rPr>
              <a:t>The applications are accessible from </a:t>
            </a:r>
            <a:r>
              <a:rPr lang="en-US" altLang="zh-TW" dirty="0">
                <a:solidFill>
                  <a:srgbClr val="FF0000"/>
                </a:solidFill>
              </a:rPr>
              <a:t>various </a:t>
            </a:r>
            <a:r>
              <a:rPr lang="en-US" altLang="zh-TW" dirty="0" smtClean="0">
                <a:solidFill>
                  <a:srgbClr val="FF0000"/>
                </a:solidFill>
              </a:rPr>
              <a:t>thin </a:t>
            </a:r>
            <a:r>
              <a:rPr lang="en-US" altLang="zh-TW" smtClean="0">
                <a:solidFill>
                  <a:srgbClr val="FF0000"/>
                </a:solidFill>
              </a:rPr>
              <a:t>client devices</a:t>
            </a:r>
            <a:r>
              <a:rPr lang="en-US" altLang="zh-TW" smtClean="0">
                <a:solidFill>
                  <a:prstClr val="black"/>
                </a:solidFill>
              </a:rPr>
              <a:t>.</a:t>
            </a:r>
            <a:endParaRPr lang="en-US" altLang="zh-TW" dirty="0">
              <a:solidFill>
                <a:prstClr val="black"/>
              </a:solidFill>
            </a:endParaRPr>
          </a:p>
        </p:txBody>
      </p:sp>
    </p:spTree>
    <p:extLst>
      <p:ext uri="{BB962C8B-B14F-4D97-AF65-F5344CB8AC3E}">
        <p14:creationId xmlns:p14="http://schemas.microsoft.com/office/powerpoint/2010/main" val="1387385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Interference-Aware VM allocation</a:t>
            </a:r>
            <a:endParaRPr lang="zh-TW" altLang="en-US" dirty="0"/>
          </a:p>
        </p:txBody>
      </p:sp>
      <p:sp>
        <p:nvSpPr>
          <p:cNvPr id="3" name="內容版面配置區 2"/>
          <p:cNvSpPr>
            <a:spLocks noGrp="1"/>
          </p:cNvSpPr>
          <p:nvPr>
            <p:ph idx="1"/>
          </p:nvPr>
        </p:nvSpPr>
        <p:spPr>
          <a:xfrm>
            <a:off x="431540" y="1403775"/>
            <a:ext cx="8229600" cy="4525963"/>
          </a:xfrm>
        </p:spPr>
        <p:txBody>
          <a:bodyPr>
            <a:noAutofit/>
          </a:bodyPr>
          <a:lstStyle/>
          <a:p>
            <a:pPr algn="just"/>
            <a:r>
              <a:rPr lang="en-US" altLang="zh-TW" sz="2800" dirty="0" smtClean="0"/>
              <a:t>“Integrating </a:t>
            </a:r>
            <a:r>
              <a:rPr lang="en-US" altLang="zh-TW" sz="2800" dirty="0" err="1"/>
              <a:t>QoS</a:t>
            </a:r>
            <a:r>
              <a:rPr lang="en-US" altLang="zh-TW" sz="2800" dirty="0"/>
              <a:t> Awareness with Virtualization in Cloud Computing Systems for </a:t>
            </a:r>
            <a:r>
              <a:rPr lang="en-US" altLang="zh-TW" sz="2800" dirty="0" smtClean="0"/>
              <a:t>Delay-Sensitive</a:t>
            </a:r>
            <a:r>
              <a:rPr lang="zh-TW" altLang="en-US" sz="2800" dirty="0" smtClean="0"/>
              <a:t> </a:t>
            </a:r>
            <a:r>
              <a:rPr lang="en-US" altLang="zh-TW" sz="2800" dirty="0" smtClean="0"/>
              <a:t>Applications</a:t>
            </a:r>
            <a:r>
              <a:rPr lang="en-US" altLang="zh-TW" sz="2800" dirty="0"/>
              <a:t>,” </a:t>
            </a:r>
            <a:r>
              <a:rPr lang="en-US" altLang="zh-TW" sz="2800" i="1" dirty="0"/>
              <a:t>Future Generation Computer </a:t>
            </a:r>
            <a:r>
              <a:rPr lang="en-US" altLang="zh-TW" sz="2800" i="1" dirty="0" smtClean="0"/>
              <a:t>Systems</a:t>
            </a:r>
            <a:r>
              <a:rPr lang="en-US" altLang="zh-TW" sz="2800" dirty="0" smtClean="0"/>
              <a:t> </a:t>
            </a:r>
            <a:endParaRPr lang="en-US" altLang="zh-TW" sz="2800" dirty="0"/>
          </a:p>
          <a:p>
            <a:pPr algn="just"/>
            <a:r>
              <a:rPr lang="en-US" altLang="zh-TW" sz="2800" dirty="0" smtClean="0"/>
              <a:t>Interference among VMs (</a:t>
            </a:r>
            <a:r>
              <a:rPr lang="en-US" altLang="zh-TW" sz="2800" dirty="0" smtClean="0">
                <a:solidFill>
                  <a:srgbClr val="FF0000"/>
                </a:solidFill>
              </a:rPr>
              <a:t>VM interference</a:t>
            </a:r>
            <a:r>
              <a:rPr lang="en-US" altLang="zh-TW" sz="2800" dirty="0" smtClean="0"/>
              <a:t>) due to non-sliceable resources (disk I/O, network I/O, etc.)</a:t>
            </a:r>
          </a:p>
          <a:p>
            <a:pPr lvl="1"/>
            <a:r>
              <a:rPr lang="en-US" altLang="zh-TW" dirty="0" smtClean="0"/>
              <a:t>For two VMs </a:t>
            </a:r>
            <a:r>
              <a:rPr lang="en-US" altLang="zh-TW" dirty="0" err="1" smtClean="0"/>
              <a:t>i</a:t>
            </a:r>
            <a:r>
              <a:rPr lang="en-US" altLang="zh-TW" dirty="0" smtClean="0"/>
              <a:t> and j in the same physical machines, the application running on VM </a:t>
            </a:r>
            <a:r>
              <a:rPr lang="en-US" altLang="zh-TW" dirty="0" err="1" smtClean="0"/>
              <a:t>i</a:t>
            </a:r>
            <a:r>
              <a:rPr lang="en-US" altLang="zh-TW" dirty="0" smtClean="0"/>
              <a:t> will affect the performance of the application running on VM j.</a:t>
            </a:r>
            <a:endParaRPr lang="en-US" altLang="zh-TW" sz="2400" dirty="0" smtClean="0"/>
          </a:p>
          <a:p>
            <a:pPr marL="457200" lvl="1" indent="0" algn="just">
              <a:buNone/>
            </a:pPr>
            <a:endParaRPr lang="en-US" altLang="zh-TW" sz="2400"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40</a:t>
            </a:fld>
            <a:endParaRPr lang="zh-TW" altLang="en-US"/>
          </a:p>
        </p:txBody>
      </p:sp>
    </p:spTree>
    <p:extLst>
      <p:ext uri="{BB962C8B-B14F-4D97-AF65-F5344CB8AC3E}">
        <p14:creationId xmlns:p14="http://schemas.microsoft.com/office/powerpoint/2010/main" val="2912791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Non-Sliceable Resource Sharing</a:t>
            </a:r>
            <a:endParaRPr lang="zh-TW" altLang="en-US" dirty="0"/>
          </a:p>
        </p:txBody>
      </p:sp>
      <p:sp>
        <p:nvSpPr>
          <p:cNvPr id="3" name="內容版面配置區 2"/>
          <p:cNvSpPr>
            <a:spLocks noGrp="1"/>
          </p:cNvSpPr>
          <p:nvPr>
            <p:ph idx="1"/>
          </p:nvPr>
        </p:nvSpPr>
        <p:spPr>
          <a:xfrm>
            <a:off x="457200" y="1600200"/>
            <a:ext cx="8229600" cy="4525963"/>
          </a:xfrm>
        </p:spPr>
        <p:txBody>
          <a:bodyPr>
            <a:normAutofit/>
          </a:bodyPr>
          <a:lstStyle/>
          <a:p>
            <a:r>
              <a:rPr lang="en-US" altLang="zh-TW" sz="2800" dirty="0" smtClean="0"/>
              <a:t>Architecture of </a:t>
            </a:r>
            <a:r>
              <a:rPr lang="en-US" altLang="zh-TW" sz="2800" dirty="0" err="1" smtClean="0"/>
              <a:t>Xen</a:t>
            </a:r>
            <a:endParaRPr lang="en-US" altLang="zh-TW" sz="28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41</a:t>
            </a:fld>
            <a:endParaRPr lang="zh-TW" altLang="en-US" dirty="0"/>
          </a:p>
        </p:txBody>
      </p:sp>
      <p:sp>
        <p:nvSpPr>
          <p:cNvPr id="22" name="矩形 21"/>
          <p:cNvSpPr/>
          <p:nvPr/>
        </p:nvSpPr>
        <p:spPr>
          <a:xfrm>
            <a:off x="1786422" y="2258870"/>
            <a:ext cx="5571156" cy="36904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grpSp>
        <p:nvGrpSpPr>
          <p:cNvPr id="6" name="群組 5"/>
          <p:cNvGrpSpPr/>
          <p:nvPr/>
        </p:nvGrpSpPr>
        <p:grpSpPr>
          <a:xfrm>
            <a:off x="1984213" y="4568903"/>
            <a:ext cx="5175575" cy="1215135"/>
            <a:chOff x="1984212" y="4526041"/>
            <a:chExt cx="5175575" cy="1215135"/>
          </a:xfrm>
        </p:grpSpPr>
        <p:sp>
          <p:nvSpPr>
            <p:cNvPr id="23" name="矩形 22"/>
            <p:cNvSpPr/>
            <p:nvPr/>
          </p:nvSpPr>
          <p:spPr>
            <a:xfrm>
              <a:off x="1984212" y="4526041"/>
              <a:ext cx="5175575" cy="540060"/>
            </a:xfrm>
            <a:prstGeom prst="rect">
              <a:avLst/>
            </a:prstGeom>
            <a:ln>
              <a:solidFill>
                <a:srgbClr val="00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24" name="矩形 23"/>
            <p:cNvSpPr/>
            <p:nvPr/>
          </p:nvSpPr>
          <p:spPr>
            <a:xfrm>
              <a:off x="1984212" y="5197283"/>
              <a:ext cx="5175575" cy="543893"/>
            </a:xfrm>
            <a:prstGeom prst="rect">
              <a:avLst/>
            </a:prstGeom>
            <a:ln>
              <a:solidFill>
                <a:srgbClr val="0033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grpSp>
      <p:sp>
        <p:nvSpPr>
          <p:cNvPr id="25" name="矩形 24"/>
          <p:cNvSpPr/>
          <p:nvPr/>
        </p:nvSpPr>
        <p:spPr>
          <a:xfrm>
            <a:off x="1992278" y="2455811"/>
            <a:ext cx="2219681" cy="1890210"/>
          </a:xfrm>
          <a:prstGeom prst="rect">
            <a:avLst/>
          </a:prstGeom>
          <a:gradFill>
            <a:gsLst>
              <a:gs pos="0">
                <a:srgbClr val="006600"/>
              </a:gs>
              <a:gs pos="80000">
                <a:srgbClr val="00CC00"/>
              </a:gs>
              <a:gs pos="100000">
                <a:srgbClr val="00FF00"/>
              </a:gs>
            </a:gsLst>
          </a:gradFill>
          <a:ln>
            <a:solidFill>
              <a:srgbClr val="0033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26" name="文字方塊 25"/>
          <p:cNvSpPr txBox="1"/>
          <p:nvPr/>
        </p:nvSpPr>
        <p:spPr>
          <a:xfrm>
            <a:off x="3061013" y="4534462"/>
            <a:ext cx="3021982" cy="523220"/>
          </a:xfrm>
          <a:prstGeom prst="rect">
            <a:avLst/>
          </a:prstGeom>
          <a:noFill/>
        </p:spPr>
        <p:txBody>
          <a:bodyPr wrap="none" rtlCol="0" anchor="ctr">
            <a:spAutoFit/>
          </a:bodyPr>
          <a:lstStyle/>
          <a:p>
            <a:pPr algn="ctr"/>
            <a:r>
              <a:rPr lang="en-US" altLang="zh-TW" sz="2800" b="1" i="1" dirty="0" err="1" smtClean="0">
                <a:latin typeface="Arial" pitchFamily="34" charset="0"/>
                <a:cs typeface="Arial" pitchFamily="34" charset="0"/>
              </a:rPr>
              <a:t>Xen</a:t>
            </a:r>
            <a:r>
              <a:rPr lang="en-US" altLang="zh-TW" sz="2800" b="1" i="1" dirty="0" smtClean="0">
                <a:latin typeface="Arial" pitchFamily="34" charset="0"/>
                <a:cs typeface="Arial" pitchFamily="34" charset="0"/>
              </a:rPr>
              <a:t> (hypervisor)</a:t>
            </a:r>
            <a:endParaRPr lang="zh-TW" altLang="en-US" sz="2800" b="1" i="1" dirty="0">
              <a:latin typeface="Arial" pitchFamily="34" charset="0"/>
              <a:cs typeface="Arial" pitchFamily="34" charset="0"/>
            </a:endParaRPr>
          </a:p>
        </p:txBody>
      </p:sp>
      <p:sp>
        <p:nvSpPr>
          <p:cNvPr id="44" name="文字方塊 43"/>
          <p:cNvSpPr txBox="1"/>
          <p:nvPr/>
        </p:nvSpPr>
        <p:spPr>
          <a:xfrm>
            <a:off x="2299584" y="5284563"/>
            <a:ext cx="4544835" cy="369332"/>
          </a:xfrm>
          <a:prstGeom prst="rect">
            <a:avLst/>
          </a:prstGeom>
          <a:noFill/>
        </p:spPr>
        <p:txBody>
          <a:bodyPr wrap="none" rtlCol="0">
            <a:spAutoFit/>
          </a:bodyPr>
          <a:lstStyle/>
          <a:p>
            <a:pPr algn="ctr"/>
            <a:r>
              <a:rPr lang="en-US" altLang="zh-TW" dirty="0" smtClean="0">
                <a:latin typeface="Arial" pitchFamily="34" charset="0"/>
                <a:cs typeface="Arial" pitchFamily="34" charset="0"/>
              </a:rPr>
              <a:t>Hardware resources of a </a:t>
            </a:r>
            <a:r>
              <a:rPr lang="en-US" altLang="zh-TW" dirty="0">
                <a:latin typeface="Arial" pitchFamily="34" charset="0"/>
                <a:cs typeface="Arial" pitchFamily="34" charset="0"/>
              </a:rPr>
              <a:t>p</a:t>
            </a:r>
            <a:r>
              <a:rPr lang="en-US" altLang="zh-TW" dirty="0" smtClean="0">
                <a:latin typeface="Arial" pitchFamily="34" charset="0"/>
                <a:cs typeface="Arial" pitchFamily="34" charset="0"/>
              </a:rPr>
              <a:t>hysical </a:t>
            </a:r>
            <a:r>
              <a:rPr lang="en-US" altLang="zh-TW" dirty="0">
                <a:latin typeface="Arial" pitchFamily="34" charset="0"/>
                <a:cs typeface="Arial" pitchFamily="34" charset="0"/>
              </a:rPr>
              <a:t>m</a:t>
            </a:r>
            <a:r>
              <a:rPr lang="en-US" altLang="zh-TW" dirty="0" smtClean="0">
                <a:latin typeface="Arial" pitchFamily="34" charset="0"/>
                <a:cs typeface="Arial" pitchFamily="34" charset="0"/>
              </a:rPr>
              <a:t>achine</a:t>
            </a:r>
            <a:endParaRPr lang="zh-TW" altLang="en-US" dirty="0">
              <a:latin typeface="Arial" pitchFamily="34" charset="0"/>
              <a:cs typeface="Arial" pitchFamily="34" charset="0"/>
            </a:endParaRPr>
          </a:p>
        </p:txBody>
      </p:sp>
      <p:sp>
        <p:nvSpPr>
          <p:cNvPr id="45" name="文字方塊 44"/>
          <p:cNvSpPr txBox="1"/>
          <p:nvPr/>
        </p:nvSpPr>
        <p:spPr>
          <a:xfrm>
            <a:off x="2195459" y="3077751"/>
            <a:ext cx="1813317" cy="646331"/>
          </a:xfrm>
          <a:prstGeom prst="rect">
            <a:avLst/>
          </a:prstGeom>
          <a:noFill/>
        </p:spPr>
        <p:txBody>
          <a:bodyPr wrap="none" rtlCol="0" anchor="ctr">
            <a:spAutoFit/>
          </a:bodyPr>
          <a:lstStyle/>
          <a:p>
            <a:pPr algn="ctr"/>
            <a:r>
              <a:rPr lang="en-US" altLang="zh-TW" dirty="0" smtClean="0">
                <a:latin typeface="Arial" pitchFamily="34" charset="0"/>
                <a:cs typeface="Arial" pitchFamily="34" charset="0"/>
              </a:rPr>
              <a:t>Guest domain 0</a:t>
            </a:r>
          </a:p>
          <a:p>
            <a:pPr algn="ctr"/>
            <a:r>
              <a:rPr lang="en-US" altLang="zh-TW" b="1" dirty="0" smtClean="0">
                <a:solidFill>
                  <a:schemeClr val="bg1"/>
                </a:solidFill>
                <a:latin typeface="Arial" pitchFamily="34" charset="0"/>
                <a:cs typeface="Arial" pitchFamily="34" charset="0"/>
              </a:rPr>
              <a:t>Driver domain</a:t>
            </a:r>
            <a:endParaRPr lang="zh-TW" altLang="en-US" b="1" dirty="0">
              <a:solidFill>
                <a:schemeClr val="bg1"/>
              </a:solidFill>
              <a:latin typeface="Arial" pitchFamily="34" charset="0"/>
              <a:cs typeface="Arial" pitchFamily="34" charset="0"/>
            </a:endParaRPr>
          </a:p>
        </p:txBody>
      </p:sp>
      <p:sp>
        <p:nvSpPr>
          <p:cNvPr id="46" name="向左箭號 45"/>
          <p:cNvSpPr/>
          <p:nvPr/>
        </p:nvSpPr>
        <p:spPr>
          <a:xfrm>
            <a:off x="4211959" y="2455810"/>
            <a:ext cx="855096" cy="360041"/>
          </a:xfrm>
          <a:prstGeom prst="leftArrow">
            <a:avLst/>
          </a:prstGeom>
          <a:gradFill>
            <a:gsLst>
              <a:gs pos="0">
                <a:srgbClr val="CC9900"/>
              </a:gs>
              <a:gs pos="80000">
                <a:srgbClr val="FFFF00"/>
              </a:gs>
              <a:gs pos="100000">
                <a:srgbClr val="FFFF66"/>
              </a:gs>
            </a:gsLst>
            <a:lin ang="16200000" scaled="0"/>
          </a:gradFill>
          <a:ln>
            <a:solidFill>
              <a:srgbClr val="CC99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47" name="向左箭號 46"/>
          <p:cNvSpPr/>
          <p:nvPr/>
        </p:nvSpPr>
        <p:spPr>
          <a:xfrm>
            <a:off x="4211959" y="2950866"/>
            <a:ext cx="697579" cy="360041"/>
          </a:xfrm>
          <a:prstGeom prst="leftArrow">
            <a:avLst/>
          </a:prstGeom>
          <a:gradFill>
            <a:gsLst>
              <a:gs pos="0">
                <a:srgbClr val="CC9900"/>
              </a:gs>
              <a:gs pos="80000">
                <a:srgbClr val="FFFF00"/>
              </a:gs>
              <a:gs pos="100000">
                <a:srgbClr val="FFFF66"/>
              </a:gs>
            </a:gsLst>
            <a:lin ang="16200000" scaled="0"/>
          </a:gradFill>
          <a:ln>
            <a:solidFill>
              <a:srgbClr val="CC99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48" name="向左箭號 47"/>
          <p:cNvSpPr/>
          <p:nvPr/>
        </p:nvSpPr>
        <p:spPr>
          <a:xfrm>
            <a:off x="4211960" y="3490926"/>
            <a:ext cx="517558" cy="360041"/>
          </a:xfrm>
          <a:prstGeom prst="leftArrow">
            <a:avLst/>
          </a:prstGeom>
          <a:gradFill>
            <a:gsLst>
              <a:gs pos="0">
                <a:srgbClr val="CC9900"/>
              </a:gs>
              <a:gs pos="80000">
                <a:srgbClr val="FFFF00"/>
              </a:gs>
              <a:gs pos="100000">
                <a:srgbClr val="FFFF66"/>
              </a:gs>
            </a:gsLst>
            <a:lin ang="16200000" scaled="0"/>
          </a:gradFill>
          <a:ln>
            <a:solidFill>
              <a:srgbClr val="CC99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49" name="向左箭號 48"/>
          <p:cNvSpPr/>
          <p:nvPr/>
        </p:nvSpPr>
        <p:spPr>
          <a:xfrm rot="16200000">
            <a:off x="2681038" y="4609321"/>
            <a:ext cx="901604" cy="360041"/>
          </a:xfrm>
          <a:prstGeom prst="leftArrow">
            <a:avLst/>
          </a:prstGeom>
          <a:gradFill>
            <a:gsLst>
              <a:gs pos="0">
                <a:srgbClr val="CC9900"/>
              </a:gs>
              <a:gs pos="80000">
                <a:srgbClr val="FFFF00"/>
              </a:gs>
              <a:gs pos="100000">
                <a:srgbClr val="FFFF66"/>
              </a:gs>
            </a:gsLst>
            <a:lin ang="16200000" scaled="0"/>
          </a:gradFill>
          <a:ln>
            <a:solidFill>
              <a:srgbClr val="CC99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50" name="矩形 49"/>
          <p:cNvSpPr/>
          <p:nvPr/>
        </p:nvSpPr>
        <p:spPr>
          <a:xfrm>
            <a:off x="5067055" y="2455811"/>
            <a:ext cx="2092732" cy="900100"/>
          </a:xfrm>
          <a:prstGeom prst="rect">
            <a:avLst/>
          </a:prstGeom>
          <a:ln>
            <a:solidFill>
              <a:srgbClr val="6633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1" name="矩形 50"/>
          <p:cNvSpPr/>
          <p:nvPr/>
        </p:nvSpPr>
        <p:spPr>
          <a:xfrm>
            <a:off x="4909538" y="2950866"/>
            <a:ext cx="2092732" cy="900100"/>
          </a:xfrm>
          <a:prstGeom prst="rect">
            <a:avLst/>
          </a:prstGeom>
          <a:ln>
            <a:solidFill>
              <a:srgbClr val="6633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2" name="矩形 51"/>
          <p:cNvSpPr/>
          <p:nvPr/>
        </p:nvSpPr>
        <p:spPr>
          <a:xfrm>
            <a:off x="4729518" y="3489738"/>
            <a:ext cx="2092732" cy="856283"/>
          </a:xfrm>
          <a:prstGeom prst="rect">
            <a:avLst/>
          </a:prstGeom>
          <a:ln>
            <a:solidFill>
              <a:srgbClr val="6633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3" name="文字方塊 52"/>
          <p:cNvSpPr txBox="1"/>
          <p:nvPr/>
        </p:nvSpPr>
        <p:spPr>
          <a:xfrm>
            <a:off x="4869226" y="3594714"/>
            <a:ext cx="1813317" cy="646331"/>
          </a:xfrm>
          <a:prstGeom prst="rect">
            <a:avLst/>
          </a:prstGeom>
          <a:noFill/>
        </p:spPr>
        <p:txBody>
          <a:bodyPr wrap="none" rtlCol="0" anchor="ctr">
            <a:spAutoFit/>
          </a:bodyPr>
          <a:lstStyle/>
          <a:p>
            <a:pPr algn="ctr"/>
            <a:r>
              <a:rPr lang="en-US" altLang="zh-TW" dirty="0" smtClean="0">
                <a:latin typeface="Arial" pitchFamily="34" charset="0"/>
                <a:cs typeface="Arial" pitchFamily="34" charset="0"/>
              </a:rPr>
              <a:t>Guest domain 1</a:t>
            </a:r>
          </a:p>
          <a:p>
            <a:pPr algn="ctr"/>
            <a:r>
              <a:rPr lang="en-US" altLang="zh-TW" b="1" dirty="0" smtClean="0">
                <a:solidFill>
                  <a:schemeClr val="bg1"/>
                </a:solidFill>
                <a:latin typeface="Arial" pitchFamily="34" charset="0"/>
                <a:cs typeface="Arial" pitchFamily="34" charset="0"/>
              </a:rPr>
              <a:t>VM</a:t>
            </a:r>
            <a:endParaRPr lang="zh-TW" altLang="en-US" b="1" dirty="0">
              <a:solidFill>
                <a:schemeClr val="bg1"/>
              </a:solidFill>
              <a:latin typeface="Arial" pitchFamily="34" charset="0"/>
              <a:cs typeface="Arial" pitchFamily="34" charset="0"/>
            </a:endParaRPr>
          </a:p>
        </p:txBody>
      </p:sp>
      <p:sp>
        <p:nvSpPr>
          <p:cNvPr id="54" name="文字方塊 53"/>
          <p:cNvSpPr txBox="1"/>
          <p:nvPr/>
        </p:nvSpPr>
        <p:spPr>
          <a:xfrm>
            <a:off x="5049245" y="3077751"/>
            <a:ext cx="1813317" cy="646331"/>
          </a:xfrm>
          <a:prstGeom prst="rect">
            <a:avLst/>
          </a:prstGeom>
          <a:noFill/>
        </p:spPr>
        <p:txBody>
          <a:bodyPr wrap="none" rtlCol="0" anchor="ctr">
            <a:spAutoFit/>
          </a:bodyPr>
          <a:lstStyle/>
          <a:p>
            <a:pPr algn="ctr"/>
            <a:r>
              <a:rPr lang="en-US" altLang="zh-TW" dirty="0" smtClean="0">
                <a:latin typeface="Arial" pitchFamily="34" charset="0"/>
                <a:cs typeface="Arial" pitchFamily="34" charset="0"/>
              </a:rPr>
              <a:t>Guest domain 2</a:t>
            </a:r>
          </a:p>
          <a:p>
            <a:pPr algn="ctr"/>
            <a:endParaRPr lang="zh-TW" altLang="en-US" b="1" dirty="0">
              <a:latin typeface="Arial" pitchFamily="34" charset="0"/>
              <a:cs typeface="Arial" pitchFamily="34" charset="0"/>
            </a:endParaRPr>
          </a:p>
        </p:txBody>
      </p:sp>
      <p:sp>
        <p:nvSpPr>
          <p:cNvPr id="55" name="文字方塊 54"/>
          <p:cNvSpPr txBox="1"/>
          <p:nvPr/>
        </p:nvSpPr>
        <p:spPr>
          <a:xfrm>
            <a:off x="5206763" y="2582696"/>
            <a:ext cx="1813317" cy="646331"/>
          </a:xfrm>
          <a:prstGeom prst="rect">
            <a:avLst/>
          </a:prstGeom>
          <a:noFill/>
        </p:spPr>
        <p:txBody>
          <a:bodyPr wrap="none" rtlCol="0" anchor="ctr">
            <a:spAutoFit/>
          </a:bodyPr>
          <a:lstStyle/>
          <a:p>
            <a:pPr algn="ctr"/>
            <a:r>
              <a:rPr lang="en-US" altLang="zh-TW" dirty="0" smtClean="0">
                <a:latin typeface="Arial" pitchFamily="34" charset="0"/>
                <a:cs typeface="Arial" pitchFamily="34" charset="0"/>
              </a:rPr>
              <a:t>Guest domain 3</a:t>
            </a:r>
          </a:p>
          <a:p>
            <a:pPr algn="ctr"/>
            <a:endParaRPr lang="zh-TW" altLang="en-US" dirty="0">
              <a:latin typeface="Arial" pitchFamily="34" charset="0"/>
              <a:cs typeface="Arial" pitchFamily="34" charset="0"/>
            </a:endParaRPr>
          </a:p>
        </p:txBody>
      </p:sp>
      <p:sp>
        <p:nvSpPr>
          <p:cNvPr id="5" name="矩形 4"/>
          <p:cNvSpPr/>
          <p:nvPr/>
        </p:nvSpPr>
        <p:spPr>
          <a:xfrm>
            <a:off x="1871700" y="4476751"/>
            <a:ext cx="5400600" cy="13825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1871700" y="2393884"/>
            <a:ext cx="5400600" cy="2025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1871700" y="2393885"/>
            <a:ext cx="2475275" cy="2025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4639506" y="2393885"/>
            <a:ext cx="2632793" cy="2025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8918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1"/>
                                        </p:tgtEl>
                                      </p:cBhvr>
                                    </p:animEffect>
                                    <p:set>
                                      <p:cBhvr>
                                        <p:cTn id="36" dur="1" fill="hold">
                                          <p:stCondLst>
                                            <p:cond delay="499"/>
                                          </p:stCondLst>
                                        </p:cTn>
                                        <p:tgtEl>
                                          <p:spTgt spid="31"/>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 grpId="0" animBg="1"/>
      <p:bldP spid="5" grpId="1" animBg="1"/>
      <p:bldP spid="29" grpId="0" animBg="1"/>
      <p:bldP spid="29" grpId="1" animBg="1"/>
      <p:bldP spid="30" grpId="0" animBg="1"/>
      <p:bldP spid="30" grpId="1" animBg="1"/>
      <p:bldP spid="31" grpId="0" animBg="1"/>
      <p:bldP spid="3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Problem Definition</a:t>
            </a:r>
            <a:endParaRPr lang="zh-TW" altLang="en-US" dirty="0"/>
          </a:p>
        </p:txBody>
      </p:sp>
      <p:sp>
        <p:nvSpPr>
          <p:cNvPr id="3" name="內容版面配置區 2"/>
          <p:cNvSpPr>
            <a:spLocks noGrp="1"/>
          </p:cNvSpPr>
          <p:nvPr>
            <p:ph idx="1"/>
          </p:nvPr>
        </p:nvSpPr>
        <p:spPr/>
        <p:txBody>
          <a:bodyPr>
            <a:noAutofit/>
          </a:bodyPr>
          <a:lstStyle/>
          <a:p>
            <a:pPr algn="just"/>
            <a:r>
              <a:rPr lang="en-US" altLang="zh-TW" sz="2800" i="1" dirty="0" smtClean="0">
                <a:solidFill>
                  <a:srgbClr val="FF0000"/>
                </a:solidFill>
              </a:rPr>
              <a:t>I</a:t>
            </a:r>
            <a:r>
              <a:rPr lang="en-US" altLang="zh-TW" sz="2800" i="1" dirty="0" smtClean="0"/>
              <a:t>nterference-</a:t>
            </a:r>
            <a:r>
              <a:rPr lang="en-US" altLang="zh-TW" sz="2800" i="1" dirty="0" smtClean="0">
                <a:solidFill>
                  <a:srgbClr val="FF0000"/>
                </a:solidFill>
              </a:rPr>
              <a:t>A</a:t>
            </a:r>
            <a:r>
              <a:rPr lang="en-US" altLang="zh-TW" sz="2800" i="1" dirty="0" smtClean="0"/>
              <a:t>ware </a:t>
            </a:r>
            <a:r>
              <a:rPr lang="en-US" altLang="zh-TW" sz="2800" i="1" dirty="0" smtClean="0">
                <a:solidFill>
                  <a:srgbClr val="FF0000"/>
                </a:solidFill>
              </a:rPr>
              <a:t>V</a:t>
            </a:r>
            <a:r>
              <a:rPr lang="en-US" altLang="zh-TW" sz="2800" i="1" dirty="0" smtClean="0"/>
              <a:t>irtual </a:t>
            </a:r>
            <a:r>
              <a:rPr lang="en-US" altLang="zh-TW" sz="2800" i="1" dirty="0" smtClean="0">
                <a:solidFill>
                  <a:srgbClr val="FF0000"/>
                </a:solidFill>
              </a:rPr>
              <a:t>M</a:t>
            </a:r>
            <a:r>
              <a:rPr lang="en-US" altLang="zh-TW" sz="2800" i="1" dirty="0" smtClean="0"/>
              <a:t>achine </a:t>
            </a:r>
            <a:r>
              <a:rPr lang="en-US" altLang="zh-TW" sz="2800" i="1" dirty="0" smtClean="0">
                <a:solidFill>
                  <a:srgbClr val="FF0000"/>
                </a:solidFill>
              </a:rPr>
              <a:t>P</a:t>
            </a:r>
            <a:r>
              <a:rPr lang="en-US" altLang="zh-TW" sz="2800" i="1" dirty="0" smtClean="0"/>
              <a:t>lacement (</a:t>
            </a:r>
            <a:r>
              <a:rPr lang="en-US" altLang="zh-TW" sz="2800" i="1" dirty="0" smtClean="0">
                <a:solidFill>
                  <a:srgbClr val="FF0000"/>
                </a:solidFill>
              </a:rPr>
              <a:t>IAVMA</a:t>
            </a:r>
            <a:r>
              <a:rPr lang="en-US" altLang="zh-TW" sz="2800" i="1" dirty="0" smtClean="0"/>
              <a:t>) problem</a:t>
            </a:r>
            <a:r>
              <a:rPr lang="en-US" altLang="zh-TW" sz="2800" dirty="0" smtClean="0"/>
              <a:t> in cloud computing systems</a:t>
            </a:r>
          </a:p>
          <a:p>
            <a:pPr lvl="1" algn="just"/>
            <a:r>
              <a:rPr lang="en-US" altLang="zh-TW" sz="2400" dirty="0" smtClean="0">
                <a:solidFill>
                  <a:srgbClr val="FF0000"/>
                </a:solidFill>
              </a:rPr>
              <a:t>Reducing VM interference when the VM allocation </a:t>
            </a:r>
          </a:p>
          <a:p>
            <a:pPr lvl="1" algn="just"/>
            <a:r>
              <a:rPr lang="en-US" altLang="zh-TW" sz="2400" dirty="0" smtClean="0"/>
              <a:t>Tradition VM allocation </a:t>
            </a:r>
          </a:p>
          <a:p>
            <a:pPr lvl="2" algn="just"/>
            <a:r>
              <a:rPr lang="en-US" altLang="zh-TW" sz="2000" dirty="0" smtClean="0"/>
              <a:t>Maximizing the resource </a:t>
            </a:r>
            <a:r>
              <a:rPr lang="en-US" altLang="zh-TW" sz="2000" dirty="0"/>
              <a:t>utilization of </a:t>
            </a:r>
            <a:r>
              <a:rPr lang="en-US" altLang="zh-TW" sz="2000" dirty="0" smtClean="0"/>
              <a:t>PMs</a:t>
            </a:r>
          </a:p>
          <a:p>
            <a:pPr lvl="2" algn="just"/>
            <a:r>
              <a:rPr lang="en-US" altLang="zh-TW" dirty="0" smtClean="0">
                <a:solidFill>
                  <a:srgbClr val="FF0000"/>
                </a:solidFill>
              </a:rPr>
              <a:t>A variation of knapsack</a:t>
            </a:r>
            <a:r>
              <a:rPr lang="en-US" altLang="zh-TW" sz="2400" dirty="0" smtClean="0">
                <a:solidFill>
                  <a:srgbClr val="FF0000"/>
                </a:solidFill>
              </a:rPr>
              <a:t> problem</a:t>
            </a:r>
          </a:p>
          <a:p>
            <a:pPr lvl="3" algn="just"/>
            <a:r>
              <a:rPr lang="en-US" altLang="zh-TW" sz="2000" dirty="0" smtClean="0">
                <a:solidFill>
                  <a:srgbClr val="FF0000"/>
                </a:solidFill>
              </a:rPr>
              <a:t>PMs=&gt;knapsacks and VMs=&gt;items</a:t>
            </a:r>
          </a:p>
          <a:p>
            <a:pPr lvl="2" algn="just"/>
            <a:r>
              <a:rPr lang="en-US" altLang="zh-TW" dirty="0" smtClean="0"/>
              <a:t>The bin-packing problem is a well-known </a:t>
            </a:r>
            <a:r>
              <a:rPr lang="en-US" altLang="zh-TW" dirty="0" smtClean="0">
                <a:solidFill>
                  <a:srgbClr val="FF0000"/>
                </a:solidFill>
              </a:rPr>
              <a:t>NP-hard</a:t>
            </a:r>
            <a:r>
              <a:rPr lang="en-US" altLang="zh-TW" dirty="0" smtClean="0"/>
              <a:t> problem</a:t>
            </a:r>
            <a:endParaRPr lang="en-US" altLang="zh-TW" sz="2400" dirty="0" smtClean="0"/>
          </a:p>
          <a:p>
            <a:pPr algn="just"/>
            <a:r>
              <a:rPr lang="en-US" altLang="zh-TW" sz="2800" dirty="0" smtClean="0"/>
              <a:t>The IAVMA problem is also NP-hard</a:t>
            </a:r>
            <a:endParaRPr lang="en-US" altLang="zh-TW" sz="2800" dirty="0"/>
          </a:p>
          <a:p>
            <a:pPr lvl="1" algn="just"/>
            <a:r>
              <a:rPr lang="en-US" altLang="zh-TW" sz="2400" dirty="0"/>
              <a:t>Proposing a heuristic </a:t>
            </a:r>
            <a:r>
              <a:rPr lang="en-US" altLang="zh-TW" sz="2400" dirty="0" smtClean="0"/>
              <a:t>algorithm</a:t>
            </a:r>
            <a:endParaRPr lang="en-US" altLang="zh-TW" sz="24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42</a:t>
            </a:fld>
            <a:endParaRPr lang="zh-TW" altLang="en-US"/>
          </a:p>
        </p:txBody>
      </p:sp>
    </p:spTree>
    <p:extLst>
      <p:ext uri="{BB962C8B-B14F-4D97-AF65-F5344CB8AC3E}">
        <p14:creationId xmlns:p14="http://schemas.microsoft.com/office/powerpoint/2010/main" val="2273015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a:t>
            </a:r>
            <a:endParaRPr lang="zh-TW" altLang="en-US" dirty="0"/>
          </a:p>
        </p:txBody>
      </p:sp>
      <p:sp>
        <p:nvSpPr>
          <p:cNvPr id="3" name="內容版面配置區 2"/>
          <p:cNvSpPr>
            <a:spLocks noGrp="1"/>
          </p:cNvSpPr>
          <p:nvPr>
            <p:ph idx="1"/>
          </p:nvPr>
        </p:nvSpPr>
        <p:spPr/>
        <p:txBody>
          <a:bodyPr/>
          <a:lstStyle/>
          <a:p>
            <a:pPr marL="0" indent="0">
              <a:buNone/>
            </a:pPr>
            <a:endParaRPr lang="en-US" altLang="zh-TW" dirty="0" smtClean="0"/>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43</a:t>
            </a:fld>
            <a:endParaRPr lang="zh-TW" altLang="en-US"/>
          </a:p>
        </p:txBody>
      </p:sp>
      <p:graphicFrame>
        <p:nvGraphicFramePr>
          <p:cNvPr id="14" name="表格 13"/>
          <p:cNvGraphicFramePr>
            <a:graphicFrameLocks noGrp="1"/>
          </p:cNvGraphicFramePr>
          <p:nvPr>
            <p:extLst>
              <p:ext uri="{D42A27DB-BD31-4B8C-83A1-F6EECF244321}">
                <p14:modId xmlns:p14="http://schemas.microsoft.com/office/powerpoint/2010/main" val="1628468161"/>
              </p:ext>
            </p:extLst>
          </p:nvPr>
        </p:nvGraphicFramePr>
        <p:xfrm>
          <a:off x="1882140" y="2123855"/>
          <a:ext cx="5379720" cy="1466850"/>
        </p:xfrm>
        <a:graphic>
          <a:graphicData uri="http://schemas.openxmlformats.org/drawingml/2006/table">
            <a:tbl>
              <a:tblPr firstRow="1" firstCol="1" bandRow="1"/>
              <a:tblGrid>
                <a:gridCol w="1868805"/>
                <a:gridCol w="1170305"/>
                <a:gridCol w="1170305"/>
                <a:gridCol w="1170305"/>
              </a:tblGrid>
              <a:tr h="209550">
                <a:tc gridSpan="4">
                  <a:txBody>
                    <a:bodyPr/>
                    <a:lstStyle/>
                    <a:p>
                      <a:pPr algn="ctr">
                        <a:spcAft>
                          <a:spcPts val="0"/>
                        </a:spcAft>
                      </a:pPr>
                      <a:r>
                        <a:rPr lang="en-US" sz="1200" kern="100" dirty="0">
                          <a:effectLst/>
                          <a:latin typeface="Times New Roman"/>
                          <a:ea typeface="標楷體"/>
                          <a:cs typeface="Times New Roman"/>
                        </a:rPr>
                        <a:t>Available resource capacities of PMs</a:t>
                      </a:r>
                      <a:endParaRPr lang="zh-TW" sz="1200" kern="100" dirty="0">
                        <a:effectLst/>
                        <a:latin typeface="Times New Roman"/>
                        <a:ea typeface="標楷體"/>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9550">
                <a:tc>
                  <a:txBody>
                    <a:bodyPr/>
                    <a:lstStyle/>
                    <a:p>
                      <a:pPr>
                        <a:spcAft>
                          <a:spcPts val="0"/>
                        </a:spcAft>
                      </a:pPr>
                      <a:r>
                        <a:rPr lang="en-US" sz="1200" kern="100">
                          <a:effectLst/>
                          <a:latin typeface="Times New Roman"/>
                          <a:ea typeface="標楷體"/>
                          <a:cs typeface="Times New Roman"/>
                        </a:rPr>
                        <a:t>PMs</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PM1</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PM2</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PM3</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spcAft>
                          <a:spcPts val="0"/>
                        </a:spcAft>
                      </a:pPr>
                      <a:r>
                        <a:rPr lang="en-US" sz="1200" kern="100">
                          <a:effectLst/>
                          <a:latin typeface="Times New Roman"/>
                          <a:ea typeface="標楷體"/>
                          <a:cs typeface="Times New Roman"/>
                        </a:rPr>
                        <a:t>CPU compute unit (GHz)</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2</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7</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10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spcAft>
                          <a:spcPts val="0"/>
                        </a:spcAft>
                      </a:pPr>
                      <a:r>
                        <a:rPr lang="en-US" sz="1200" kern="100">
                          <a:effectLst/>
                          <a:latin typeface="Times New Roman"/>
                          <a:ea typeface="標楷體"/>
                          <a:cs typeface="Times New Roman"/>
                        </a:rPr>
                        <a:t>Memory space (GB)</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4</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10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16</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spcAft>
                          <a:spcPts val="0"/>
                        </a:spcAft>
                      </a:pPr>
                      <a:r>
                        <a:rPr lang="en-US" sz="1200" kern="100">
                          <a:effectLst/>
                          <a:latin typeface="Times New Roman"/>
                          <a:ea typeface="標楷體"/>
                          <a:cs typeface="Times New Roman"/>
                        </a:rPr>
                        <a:t>Storage space (GB)</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標楷體"/>
                          <a:cs typeface="Times New Roman"/>
                        </a:rPr>
                        <a:t>400</a:t>
                      </a:r>
                      <a:endParaRPr lang="zh-TW" sz="1200" kern="100" dirty="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300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200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spcAft>
                          <a:spcPts val="0"/>
                        </a:spcAft>
                      </a:pPr>
                      <a:r>
                        <a:rPr lang="zh-TW" sz="1200" kern="100">
                          <a:effectLst/>
                          <a:latin typeface="Times New Roman"/>
                          <a:ea typeface="標楷體"/>
                          <a:cs typeface="Times New Roman"/>
                        </a:rPr>
                        <a:t>μ</a:t>
                      </a:r>
                      <a:r>
                        <a:rPr lang="en-US" sz="1200" kern="100">
                          <a:effectLst/>
                          <a:latin typeface="Times New Roman"/>
                          <a:ea typeface="標楷體"/>
                          <a:cs typeface="Times New Roman"/>
                        </a:rPr>
                        <a:t>(mean service time)</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10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9</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8</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spcAft>
                          <a:spcPts val="0"/>
                        </a:spcAft>
                      </a:pPr>
                      <a:r>
                        <a:rPr lang="zh-TW" sz="1200" kern="100">
                          <a:effectLst/>
                          <a:latin typeface="Times New Roman"/>
                          <a:ea typeface="標楷體"/>
                          <a:cs typeface="Times New Roman"/>
                        </a:rPr>
                        <a:t>σ</a:t>
                      </a:r>
                      <a:r>
                        <a:rPr lang="en-US" sz="1200" kern="100">
                          <a:effectLst/>
                          <a:latin typeface="Times New Roman"/>
                          <a:ea typeface="標楷體"/>
                          <a:cs typeface="Times New Roman"/>
                        </a:rPr>
                        <a:t>(variance of service time)</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3</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標楷體"/>
                          <a:cs typeface="Times New Roman"/>
                        </a:rPr>
                        <a:t>2</a:t>
                      </a:r>
                      <a:endParaRPr lang="zh-TW" sz="1200" kern="100" dirty="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標楷體"/>
                          <a:cs typeface="Times New Roman"/>
                        </a:rPr>
                        <a:t>1</a:t>
                      </a:r>
                      <a:endParaRPr lang="zh-TW" sz="1200" kern="100" dirty="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3269374235"/>
              </p:ext>
            </p:extLst>
          </p:nvPr>
        </p:nvGraphicFramePr>
        <p:xfrm>
          <a:off x="1881187" y="3811165"/>
          <a:ext cx="5381626" cy="1463040"/>
        </p:xfrm>
        <a:graphic>
          <a:graphicData uri="http://schemas.openxmlformats.org/drawingml/2006/table">
            <a:tbl>
              <a:tblPr firstRow="1" firstCol="1" bandRow="1"/>
              <a:tblGrid>
                <a:gridCol w="1869467"/>
                <a:gridCol w="701923"/>
                <a:gridCol w="702559"/>
                <a:gridCol w="702559"/>
                <a:gridCol w="702559"/>
                <a:gridCol w="702559"/>
              </a:tblGrid>
              <a:tr h="0">
                <a:tc gridSpan="6">
                  <a:txBody>
                    <a:bodyPr/>
                    <a:lstStyle/>
                    <a:p>
                      <a:pPr algn="ctr">
                        <a:spcAft>
                          <a:spcPts val="0"/>
                        </a:spcAft>
                      </a:pPr>
                      <a:r>
                        <a:rPr lang="en-US" sz="1200" kern="100" dirty="0">
                          <a:effectLst/>
                          <a:latin typeface="Times New Roman"/>
                          <a:ea typeface="標楷體"/>
                          <a:cs typeface="Times New Roman"/>
                        </a:rPr>
                        <a:t>Resource demands and rental prices of VMs</a:t>
                      </a:r>
                      <a:endParaRPr lang="zh-TW" sz="1200" kern="100" dirty="0">
                        <a:effectLst/>
                        <a:latin typeface="Times New Roman"/>
                        <a:ea typeface="標楷體"/>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0">
                <a:tc>
                  <a:txBody>
                    <a:bodyPr/>
                    <a:lstStyle/>
                    <a:p>
                      <a:pPr>
                        <a:spcAft>
                          <a:spcPts val="0"/>
                        </a:spcAft>
                      </a:pPr>
                      <a:r>
                        <a:rPr lang="en-US" sz="1200" kern="100">
                          <a:effectLst/>
                          <a:latin typeface="Times New Roman"/>
                          <a:ea typeface="標楷體"/>
                          <a:cs typeface="Times New Roman"/>
                        </a:rPr>
                        <a:t>VMs</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VM1</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VM2</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VM3</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VM4</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VM5</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kern="100">
                          <a:effectLst/>
                          <a:latin typeface="Times New Roman"/>
                          <a:ea typeface="標楷體"/>
                          <a:cs typeface="Times New Roman"/>
                        </a:rPr>
                        <a:t>CPU compute unit (GHz)</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1</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2</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2</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4</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4</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kern="100">
                          <a:effectLst/>
                          <a:latin typeface="Times New Roman"/>
                          <a:ea typeface="標楷體"/>
                          <a:cs typeface="Times New Roman"/>
                        </a:rPr>
                        <a:t>Memory space (GB)</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2</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標楷體"/>
                          <a:cs typeface="Times New Roman"/>
                        </a:rPr>
                        <a:t>4</a:t>
                      </a:r>
                      <a:endParaRPr lang="zh-TW" sz="1200" kern="100" dirty="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8</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4</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4</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kern="100">
                          <a:effectLst/>
                          <a:latin typeface="Times New Roman"/>
                          <a:ea typeface="標楷體"/>
                          <a:cs typeface="Times New Roman"/>
                        </a:rPr>
                        <a:t>Storage space (GB)</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250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250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500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250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250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kern="100">
                          <a:effectLst/>
                          <a:latin typeface="Times New Roman"/>
                          <a:ea typeface="標楷體"/>
                          <a:cs typeface="Times New Roman"/>
                        </a:rPr>
                        <a:t>Rental prices</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70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80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85</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90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90</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kern="100">
                          <a:effectLst/>
                          <a:latin typeface="Times New Roman"/>
                          <a:ea typeface="標楷體"/>
                          <a:cs typeface="Times New Roman"/>
                        </a:rPr>
                        <a:t>QoS</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3</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2.3</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2</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1</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0.8</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kern="100">
                          <a:effectLst/>
                          <a:latin typeface="Times New Roman"/>
                          <a:ea typeface="標楷體"/>
                          <a:cs typeface="Times New Roman"/>
                        </a:rPr>
                        <a:t>I/O request submission rate</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4</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5</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6</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標楷體"/>
                          <a:cs typeface="Times New Roman"/>
                        </a:rPr>
                        <a:t>7</a:t>
                      </a:r>
                      <a:endParaRPr lang="zh-TW" sz="1200" kern="10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標楷體"/>
                          <a:cs typeface="Times New Roman"/>
                        </a:rPr>
                        <a:t>7</a:t>
                      </a:r>
                      <a:endParaRPr lang="zh-TW" sz="1200" kern="100" dirty="0">
                        <a:effectLst/>
                        <a:latin typeface="Times New Roman"/>
                        <a:ea typeface="標楷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文字方塊 5"/>
          <p:cNvSpPr txBox="1"/>
          <p:nvPr/>
        </p:nvSpPr>
        <p:spPr>
          <a:xfrm>
            <a:off x="1106615" y="1718810"/>
            <a:ext cx="2597891" cy="369332"/>
          </a:xfrm>
          <a:prstGeom prst="rect">
            <a:avLst/>
          </a:prstGeom>
          <a:noFill/>
        </p:spPr>
        <p:txBody>
          <a:bodyPr wrap="none" rtlCol="0">
            <a:spAutoFit/>
          </a:bodyPr>
          <a:lstStyle/>
          <a:p>
            <a:r>
              <a:rPr lang="en-US" altLang="zh-TW" dirty="0" smtClean="0"/>
              <a:t>A VM allocation Scenario</a:t>
            </a:r>
            <a:endParaRPr lang="zh-TW" altLang="en-US" dirty="0"/>
          </a:p>
        </p:txBody>
      </p:sp>
    </p:spTree>
    <p:extLst>
      <p:ext uri="{BB962C8B-B14F-4D97-AF65-F5344CB8AC3E}">
        <p14:creationId xmlns:p14="http://schemas.microsoft.com/office/powerpoint/2010/main" val="3702295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a:t>
            </a:r>
            <a:endParaRPr lang="zh-TW" altLang="en-US" dirty="0"/>
          </a:p>
        </p:txBody>
      </p:sp>
      <p:sp>
        <p:nvSpPr>
          <p:cNvPr id="3" name="內容版面配置區 2"/>
          <p:cNvSpPr>
            <a:spLocks noGrp="1"/>
          </p:cNvSpPr>
          <p:nvPr>
            <p:ph idx="1"/>
          </p:nvPr>
        </p:nvSpPr>
        <p:spPr/>
        <p:txBody>
          <a:bodyPr>
            <a:normAutofit/>
          </a:bodyPr>
          <a:lstStyle/>
          <a:p>
            <a:r>
              <a:rPr lang="en-US" altLang="zh-TW" dirty="0" smtClean="0">
                <a:solidFill>
                  <a:srgbClr val="FF0000"/>
                </a:solidFill>
              </a:rPr>
              <a:t>Matching graph establishment </a:t>
            </a:r>
          </a:p>
          <a:p>
            <a:pPr lvl="1"/>
            <a:r>
              <a:rPr lang="en-US" altLang="zh-TW" sz="1600" dirty="0" smtClean="0"/>
              <a:t>Modeling all the </a:t>
            </a:r>
            <a:r>
              <a:rPr lang="en-US" altLang="zh-TW" sz="1600" dirty="0"/>
              <a:t>placement relationships </a:t>
            </a:r>
            <a:r>
              <a:rPr lang="en-US" altLang="zh-TW" sz="1600" dirty="0" smtClean="0"/>
              <a:t>between </a:t>
            </a:r>
            <a:r>
              <a:rPr lang="en-US" altLang="zh-TW" sz="1600" dirty="0"/>
              <a:t>VMs and </a:t>
            </a:r>
            <a:r>
              <a:rPr lang="en-US" altLang="zh-TW" sz="1600" dirty="0" smtClean="0"/>
              <a:t>PMs</a:t>
            </a:r>
            <a:endParaRPr lang="en-US" altLang="zh-TW" sz="16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44</a:t>
            </a:fld>
            <a:endParaRPr lang="zh-TW" altLang="en-US" dirty="0"/>
          </a:p>
        </p:txBody>
      </p:sp>
      <p:grpSp>
        <p:nvGrpSpPr>
          <p:cNvPr id="7" name="群組 6"/>
          <p:cNvGrpSpPr>
            <a:grpSpLocks noChangeAspect="1"/>
          </p:cNvGrpSpPr>
          <p:nvPr/>
        </p:nvGrpSpPr>
        <p:grpSpPr>
          <a:xfrm>
            <a:off x="3182702" y="2785305"/>
            <a:ext cx="2784453" cy="2623915"/>
            <a:chOff x="2591780" y="3398060"/>
            <a:chExt cx="1893402" cy="1784238"/>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1780" y="3398060"/>
              <a:ext cx="1893402" cy="155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字方塊 9"/>
            <p:cNvSpPr txBox="1"/>
            <p:nvPr/>
          </p:nvSpPr>
          <p:spPr>
            <a:xfrm>
              <a:off x="2931771" y="4910227"/>
              <a:ext cx="1213419" cy="272071"/>
            </a:xfrm>
            <a:prstGeom prst="rect">
              <a:avLst/>
            </a:prstGeom>
            <a:noFill/>
          </p:spPr>
          <p:txBody>
            <a:bodyPr wrap="none" rtlCol="0">
              <a:spAutoFit/>
            </a:bodyPr>
            <a:lstStyle/>
            <a:p>
              <a:pPr algn="ctr"/>
              <a:r>
                <a:rPr lang="en-US" altLang="zh-TW" sz="2000" dirty="0" smtClean="0"/>
                <a:t>matching graph</a:t>
              </a:r>
              <a:endParaRPr lang="zh-TW" altLang="en-US" sz="2000" dirty="0"/>
            </a:p>
          </p:txBody>
        </p:sp>
      </p:grpSp>
    </p:spTree>
    <p:extLst>
      <p:ext uri="{BB962C8B-B14F-4D97-AF65-F5344CB8AC3E}">
        <p14:creationId xmlns:p14="http://schemas.microsoft.com/office/powerpoint/2010/main" val="4218286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Solution Comparison</a:t>
            </a:r>
            <a:endParaRPr lang="zh-TW" altLang="en-US" dirty="0"/>
          </a:p>
        </p:txBody>
      </p:sp>
      <p:sp>
        <p:nvSpPr>
          <p:cNvPr id="3" name="內容版面配置區 2"/>
          <p:cNvSpPr>
            <a:spLocks noGrp="1"/>
          </p:cNvSpPr>
          <p:nvPr>
            <p:ph idx="1"/>
          </p:nvPr>
        </p:nvSpPr>
        <p:spPr/>
        <p:txBody>
          <a:bodyPr>
            <a:normAutofit/>
          </a:bodyPr>
          <a:lstStyle/>
          <a:p>
            <a:r>
              <a:rPr lang="en-US" altLang="zh-TW" sz="2400" dirty="0"/>
              <a:t>Optimal </a:t>
            </a:r>
            <a:r>
              <a:rPr lang="en-US" altLang="zh-TW" sz="2400" dirty="0" smtClean="0"/>
              <a:t>solution</a:t>
            </a:r>
            <a:endParaRPr lang="en-US" altLang="zh-TW" sz="2400" dirty="0"/>
          </a:p>
          <a:p>
            <a:pPr lvl="1"/>
            <a:r>
              <a:rPr lang="en-US" altLang="zh-TW" sz="2000" dirty="0"/>
              <a:t>Total price = </a:t>
            </a:r>
            <a:r>
              <a:rPr lang="en-US" altLang="zh-TW" sz="2000" dirty="0" smtClean="0"/>
              <a:t>402.2598</a:t>
            </a:r>
            <a:endParaRPr lang="en-US" altLang="zh-TW" sz="2000" dirty="0"/>
          </a:p>
          <a:p>
            <a:r>
              <a:rPr lang="en-US" altLang="zh-TW" sz="2400" dirty="0" smtClean="0"/>
              <a:t>Heuristic solution</a:t>
            </a:r>
            <a:endParaRPr lang="en-US" altLang="zh-TW" sz="2400" dirty="0"/>
          </a:p>
          <a:p>
            <a:pPr lvl="1"/>
            <a:r>
              <a:rPr lang="en-US" altLang="zh-TW" sz="2000" dirty="0"/>
              <a:t>Total price = </a:t>
            </a:r>
            <a:r>
              <a:rPr lang="en-US" altLang="zh-TW" sz="2000" dirty="0" smtClean="0"/>
              <a:t>388.402 </a:t>
            </a:r>
            <a:r>
              <a:rPr lang="en-US" altLang="zh-TW" sz="2000" dirty="0" smtClean="0">
                <a:solidFill>
                  <a:srgbClr val="FF0000"/>
                </a:solidFill>
              </a:rPr>
              <a:t>(</a:t>
            </a:r>
            <a:r>
              <a:rPr lang="zh-TW" altLang="en-US" sz="2000" dirty="0" smtClean="0">
                <a:solidFill>
                  <a:srgbClr val="FF0000"/>
                </a:solidFill>
              </a:rPr>
              <a:t>↓ </a:t>
            </a:r>
            <a:r>
              <a:rPr lang="en-US" altLang="zh-TW" sz="2000" dirty="0" smtClean="0">
                <a:solidFill>
                  <a:srgbClr val="FF0000"/>
                </a:solidFill>
              </a:rPr>
              <a:t>3.44%)</a:t>
            </a:r>
            <a:endParaRPr lang="en-US" altLang="zh-TW" sz="2000" dirty="0">
              <a:solidFill>
                <a:srgbClr val="FF0000"/>
              </a:solidFill>
            </a:endParaRPr>
          </a:p>
          <a:p>
            <a:r>
              <a:rPr lang="en-US" altLang="zh-TW" sz="2400" dirty="0" smtClean="0"/>
              <a:t>Random solution</a:t>
            </a:r>
            <a:endParaRPr lang="en-US" altLang="zh-TW" sz="2400" dirty="0"/>
          </a:p>
          <a:p>
            <a:pPr lvl="1"/>
            <a:r>
              <a:rPr lang="en-US" altLang="zh-TW" sz="2000" dirty="0"/>
              <a:t>Total price = </a:t>
            </a:r>
            <a:r>
              <a:rPr lang="en-US" altLang="zh-TW" sz="2000" dirty="0" smtClean="0"/>
              <a:t>325.6607</a:t>
            </a:r>
            <a:r>
              <a:rPr lang="zh-TW" altLang="en-US" sz="2000" dirty="0" smtClean="0"/>
              <a:t> </a:t>
            </a:r>
            <a:r>
              <a:rPr lang="en-US" altLang="zh-TW" sz="2000" dirty="0" smtClean="0"/>
              <a:t>(</a:t>
            </a:r>
            <a:r>
              <a:rPr lang="zh-TW" altLang="en-US" sz="2000" dirty="0">
                <a:solidFill>
                  <a:srgbClr val="FF0000"/>
                </a:solidFill>
              </a:rPr>
              <a:t>↓ </a:t>
            </a:r>
            <a:r>
              <a:rPr lang="en-US" altLang="zh-TW" sz="2000" dirty="0" smtClean="0">
                <a:solidFill>
                  <a:srgbClr val="FF0000"/>
                </a:solidFill>
              </a:rPr>
              <a:t>32.1%</a:t>
            </a:r>
            <a:r>
              <a:rPr lang="en-US" altLang="zh-TW" sz="2000" dirty="0" smtClean="0"/>
              <a:t>)</a:t>
            </a:r>
            <a:endParaRPr lang="en-US" altLang="zh-TW" sz="2000" dirty="0"/>
          </a:p>
          <a:p>
            <a:endParaRPr lang="en-US" altLang="zh-TW" sz="2400" dirty="0" smtClean="0"/>
          </a:p>
          <a:p>
            <a:pPr marL="0" indent="0" algn="ctr">
              <a:buNone/>
            </a:pPr>
            <a:r>
              <a:rPr lang="en-US" altLang="zh-TW" sz="2400" dirty="0"/>
              <a:t>Optimal </a:t>
            </a:r>
            <a:r>
              <a:rPr lang="zh-TW" altLang="en-US" sz="2400" dirty="0" smtClean="0"/>
              <a:t>：</a:t>
            </a:r>
            <a:r>
              <a:rPr lang="en-US" altLang="zh-TW" sz="2400" dirty="0" smtClean="0"/>
              <a:t>Heuristic</a:t>
            </a:r>
            <a:r>
              <a:rPr lang="zh-TW" altLang="en-US" sz="2400" dirty="0" smtClean="0"/>
              <a:t>：</a:t>
            </a:r>
            <a:r>
              <a:rPr lang="en-US" altLang="zh-TW" sz="2400" dirty="0"/>
              <a:t> Random</a:t>
            </a:r>
            <a:r>
              <a:rPr lang="zh-TW" altLang="en-US" sz="2400" dirty="0" smtClean="0"/>
              <a:t> ＝</a:t>
            </a:r>
            <a:r>
              <a:rPr lang="en-US" altLang="zh-TW" sz="2400" dirty="0"/>
              <a:t> 1</a:t>
            </a:r>
            <a:r>
              <a:rPr lang="en-US" altLang="zh-TW" sz="2400" b="1" dirty="0"/>
              <a:t>.</a:t>
            </a:r>
            <a:r>
              <a:rPr lang="en-US" altLang="zh-TW" sz="2400" dirty="0"/>
              <a:t>00</a:t>
            </a:r>
            <a:r>
              <a:rPr lang="zh-TW" altLang="en-US" sz="2400" dirty="0" smtClean="0"/>
              <a:t> ：</a:t>
            </a:r>
            <a:r>
              <a:rPr lang="en-US" altLang="zh-TW" sz="2400" dirty="0" smtClean="0"/>
              <a:t>0</a:t>
            </a:r>
            <a:r>
              <a:rPr lang="en-US" altLang="zh-TW" sz="2400" b="1" dirty="0" smtClean="0"/>
              <a:t>.</a:t>
            </a:r>
            <a:r>
              <a:rPr lang="en-US" altLang="zh-TW" sz="2400" dirty="0" smtClean="0"/>
              <a:t>97</a:t>
            </a:r>
            <a:r>
              <a:rPr lang="zh-TW" altLang="en-US" sz="2400" dirty="0" smtClean="0"/>
              <a:t>：</a:t>
            </a:r>
            <a:r>
              <a:rPr lang="en-US" altLang="zh-TW" sz="2400" dirty="0"/>
              <a:t> </a:t>
            </a:r>
            <a:r>
              <a:rPr lang="en-US" altLang="zh-TW" sz="2400" dirty="0" smtClean="0"/>
              <a:t>0</a:t>
            </a:r>
            <a:r>
              <a:rPr lang="en-US" altLang="zh-TW" sz="2400" b="1" dirty="0" smtClean="0"/>
              <a:t>.</a:t>
            </a:r>
            <a:r>
              <a:rPr lang="en-US" altLang="zh-TW" sz="2400" dirty="0" smtClean="0"/>
              <a:t>68</a:t>
            </a:r>
            <a:endParaRPr lang="zh-TW" altLang="en-US" sz="24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45</a:t>
            </a:fld>
            <a:endParaRPr lang="zh-TW" altLang="en-US"/>
          </a:p>
        </p:txBody>
      </p:sp>
    </p:spTree>
    <p:extLst>
      <p:ext uri="{BB962C8B-B14F-4D97-AF65-F5344CB8AC3E}">
        <p14:creationId xmlns:p14="http://schemas.microsoft.com/office/powerpoint/2010/main" val="21189954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smtClean="0">
                <a:latin typeface="Times New Roman" pitchFamily="18" charset="0"/>
                <a:cs typeface="Times New Roman" pitchFamily="18" charset="0"/>
              </a:rPr>
              <a:t>Implementation of Cloud Management</a:t>
            </a:r>
            <a:endParaRPr lang="zh-TW" altLang="en-US" sz="3200" dirty="0"/>
          </a:p>
        </p:txBody>
      </p:sp>
      <p:sp>
        <p:nvSpPr>
          <p:cNvPr id="3" name="內容版面配置區 2"/>
          <p:cNvSpPr>
            <a:spLocks noGrp="1"/>
          </p:cNvSpPr>
          <p:nvPr>
            <p:ph idx="1"/>
          </p:nvPr>
        </p:nvSpPr>
        <p:spPr>
          <a:xfrm>
            <a:off x="431540" y="1268760"/>
            <a:ext cx="8229600" cy="4857403"/>
          </a:xfrm>
        </p:spPr>
        <p:txBody>
          <a:bodyPr/>
          <a:lstStyle/>
          <a:p>
            <a:pPr marL="457200" lvl="1" indent="0">
              <a:buNone/>
            </a:pPr>
            <a:r>
              <a:rPr lang="en-US" altLang="zh-TW" dirty="0" smtClean="0">
                <a:latin typeface="Times New Roman" pitchFamily="18" charset="0"/>
                <a:cs typeface="Times New Roman" pitchFamily="18" charset="0"/>
              </a:rPr>
              <a:t>Fault-Tolerant and Load Sharing Cloud Management</a:t>
            </a:r>
          </a:p>
          <a:p>
            <a:pPr lvl="1"/>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46</a:t>
            </a:fld>
            <a:endParaRPr lang="zh-TW" altLang="en-US">
              <a:solidFill>
                <a:prstClr val="black">
                  <a:tint val="75000"/>
                </a:prstClr>
              </a:solidFill>
            </a:endParaRPr>
          </a:p>
        </p:txBody>
      </p:sp>
      <p:grpSp>
        <p:nvGrpSpPr>
          <p:cNvPr id="9" name="群組 8"/>
          <p:cNvGrpSpPr/>
          <p:nvPr/>
        </p:nvGrpSpPr>
        <p:grpSpPr>
          <a:xfrm>
            <a:off x="2652586" y="2386441"/>
            <a:ext cx="3406780" cy="4152217"/>
            <a:chOff x="2895990" y="2276872"/>
            <a:chExt cx="3406780" cy="4152217"/>
          </a:xfrm>
        </p:grpSpPr>
        <p:pic>
          <p:nvPicPr>
            <p:cNvPr id="1026" name="Picture 2" descr="C:\Users\mblab\Desktop\cloud 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990" y="2276872"/>
              <a:ext cx="3406780" cy="4152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isaka\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4880" y="4462550"/>
              <a:ext cx="1911374" cy="674042"/>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3556895" y="4725144"/>
              <a:ext cx="1872207" cy="307777"/>
            </a:xfrm>
            <a:prstGeom prst="rect">
              <a:avLst/>
            </a:prstGeom>
            <a:noFill/>
          </p:spPr>
          <p:txBody>
            <a:bodyPr wrap="square" rtlCol="0">
              <a:spAutoFit/>
            </a:bodyPr>
            <a:lstStyle/>
            <a:p>
              <a:r>
                <a:rPr lang="en-US" altLang="zh-TW" sz="1400" dirty="0" smtClean="0">
                  <a:solidFill>
                    <a:prstClr val="black"/>
                  </a:solidFill>
                  <a:latin typeface="Times New Roman" pitchFamily="18" charset="0"/>
                  <a:cs typeface="Times New Roman" pitchFamily="18" charset="0"/>
                </a:rPr>
                <a:t>Cloud Storage Servers</a:t>
              </a:r>
              <a:endParaRPr lang="zh-TW" altLang="en-US" sz="1400" dirty="0">
                <a:solidFill>
                  <a:prstClr val="black"/>
                </a:solidFill>
                <a:latin typeface="Times New Roman" pitchFamily="18" charset="0"/>
                <a:cs typeface="Times New Roman" pitchFamily="18" charset="0"/>
              </a:endParaRPr>
            </a:p>
          </p:txBody>
        </p:sp>
        <p:sp>
          <p:nvSpPr>
            <p:cNvPr id="8" name="向下箭號 7"/>
            <p:cNvSpPr/>
            <p:nvPr/>
          </p:nvSpPr>
          <p:spPr>
            <a:xfrm>
              <a:off x="4355976" y="4221088"/>
              <a:ext cx="245244" cy="241461"/>
            </a:xfrm>
            <a:prstGeom prst="down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prstClr val="black"/>
                </a:solidFill>
              </a:endParaRPr>
            </a:p>
          </p:txBody>
        </p:sp>
        <p:sp>
          <p:nvSpPr>
            <p:cNvPr id="10" name="向下箭號 9"/>
            <p:cNvSpPr/>
            <p:nvPr/>
          </p:nvSpPr>
          <p:spPr>
            <a:xfrm>
              <a:off x="4355976" y="5136936"/>
              <a:ext cx="245244" cy="241461"/>
            </a:xfrm>
            <a:prstGeom prst="down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prstClr val="black"/>
                </a:solidFill>
              </a:endParaRPr>
            </a:p>
          </p:txBody>
        </p:sp>
      </p:grpSp>
      <p:sp>
        <p:nvSpPr>
          <p:cNvPr id="11" name="文字方塊 10"/>
          <p:cNvSpPr txBox="1"/>
          <p:nvPr/>
        </p:nvSpPr>
        <p:spPr>
          <a:xfrm>
            <a:off x="2572625" y="6488668"/>
            <a:ext cx="3325138" cy="369332"/>
          </a:xfrm>
          <a:prstGeom prst="rect">
            <a:avLst/>
          </a:prstGeom>
          <a:noFill/>
        </p:spPr>
        <p:txBody>
          <a:bodyPr wrap="square" rtlCol="0">
            <a:spAutoFit/>
          </a:bodyPr>
          <a:lstStyle/>
          <a:p>
            <a:r>
              <a:rPr lang="en-US" altLang="zh-TW" dirty="0" smtClean="0">
                <a:solidFill>
                  <a:prstClr val="black"/>
                </a:solidFill>
              </a:rPr>
              <a:t>Uploading and Downloading Files</a:t>
            </a:r>
            <a:endParaRPr lang="zh-TW" altLang="en-US" dirty="0">
              <a:solidFill>
                <a:prstClr val="black"/>
              </a:solidFill>
            </a:endParaRPr>
          </a:p>
        </p:txBody>
      </p:sp>
    </p:spTree>
    <p:extLst>
      <p:ext uri="{BB962C8B-B14F-4D97-AF65-F5344CB8AC3E}">
        <p14:creationId xmlns:p14="http://schemas.microsoft.com/office/powerpoint/2010/main" val="29696475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1059315" y="3110877"/>
            <a:ext cx="7185093" cy="2880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prstClr val="white"/>
              </a:solidFill>
            </a:endParaRPr>
          </a:p>
        </p:txBody>
      </p:sp>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Surveillance Application</a:t>
            </a:r>
            <a:endParaRPr lang="en-US" altLang="zh-TW" dirty="0">
              <a:latin typeface="Times New Roman" pitchFamily="18" charset="0"/>
              <a:cs typeface="Times New Roman" pitchFamily="18" charset="0"/>
            </a:endParaRPr>
          </a:p>
        </p:txBody>
      </p:sp>
      <p:pic>
        <p:nvPicPr>
          <p:cNvPr id="4" name="Picture 2" descr="C:\Users\Misaka\AppData\Local\Microsoft\Windows\Temporary Internet Files\Content.IE5\4G0KTEJH\MC9002333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3574" y="3881044"/>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6030948" y="5250486"/>
            <a:ext cx="1755609" cy="646331"/>
          </a:xfrm>
          <a:prstGeom prst="rect">
            <a:avLst/>
          </a:prstGeom>
          <a:noFill/>
        </p:spPr>
        <p:txBody>
          <a:bodyPr wrap="none" rtlCol="0">
            <a:spAutoFit/>
          </a:bodyPr>
          <a:lstStyle/>
          <a:p>
            <a:pPr algn="ctr"/>
            <a:r>
              <a:rPr lang="en-US" altLang="zh-TW" dirty="0" smtClean="0">
                <a:solidFill>
                  <a:prstClr val="black"/>
                </a:solidFill>
                <a:latin typeface="Arial" pitchFamily="34" charset="0"/>
                <a:cs typeface="Arial" pitchFamily="34" charset="0"/>
              </a:rPr>
              <a:t>Size:</a:t>
            </a:r>
          </a:p>
          <a:p>
            <a:pPr algn="ctr"/>
            <a:r>
              <a:rPr lang="en-US" altLang="zh-TW" dirty="0" smtClean="0">
                <a:solidFill>
                  <a:prstClr val="black"/>
                </a:solidFill>
                <a:latin typeface="Arial" pitchFamily="34" charset="0"/>
                <a:cs typeface="Arial" pitchFamily="34" charset="0"/>
              </a:rPr>
              <a:t>0.2~0.5 GB/1hr</a:t>
            </a:r>
          </a:p>
        </p:txBody>
      </p:sp>
      <p:sp>
        <p:nvSpPr>
          <p:cNvPr id="10" name="文字方塊 9"/>
          <p:cNvSpPr txBox="1"/>
          <p:nvPr/>
        </p:nvSpPr>
        <p:spPr>
          <a:xfrm>
            <a:off x="1641976" y="5383239"/>
            <a:ext cx="1479892" cy="369332"/>
          </a:xfrm>
          <a:prstGeom prst="rect">
            <a:avLst/>
          </a:prstGeom>
          <a:noFill/>
        </p:spPr>
        <p:txBody>
          <a:bodyPr wrap="none" rtlCol="0">
            <a:spAutoFit/>
          </a:bodyPr>
          <a:lstStyle/>
          <a:p>
            <a:r>
              <a:rPr lang="en-US" altLang="zh-TW" dirty="0" smtClean="0">
                <a:solidFill>
                  <a:prstClr val="black"/>
                </a:solidFill>
                <a:latin typeface="Arial" pitchFamily="34" charset="0"/>
                <a:cs typeface="Arial" pitchFamily="34" charset="0"/>
              </a:rPr>
              <a:t>Storage:2TB</a:t>
            </a:r>
            <a:endParaRPr lang="zh-TW" altLang="en-US" dirty="0">
              <a:solidFill>
                <a:prstClr val="black"/>
              </a:solidFill>
              <a:latin typeface="Arial" pitchFamily="34" charset="0"/>
              <a:cs typeface="Arial" pitchFamily="34" charset="0"/>
            </a:endParaRPr>
          </a:p>
        </p:txBody>
      </p:sp>
      <p:sp>
        <p:nvSpPr>
          <p:cNvPr id="12" name="向右箭號 11"/>
          <p:cNvSpPr/>
          <p:nvPr/>
        </p:nvSpPr>
        <p:spPr>
          <a:xfrm rot="10800000">
            <a:off x="3239145" y="3346824"/>
            <a:ext cx="2592615" cy="2375247"/>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white"/>
              </a:solidFill>
              <a:latin typeface="Arial Unicode MS" pitchFamily="34" charset="-120"/>
              <a:ea typeface="Arial Unicode MS" pitchFamily="34" charset="-120"/>
              <a:cs typeface="Arial Unicode MS" pitchFamily="34" charset="-120"/>
            </a:endParaRPr>
          </a:p>
        </p:txBody>
      </p:sp>
      <p:sp>
        <p:nvSpPr>
          <p:cNvPr id="13" name="文字方塊 12"/>
          <p:cNvSpPr txBox="1"/>
          <p:nvPr/>
        </p:nvSpPr>
        <p:spPr>
          <a:xfrm>
            <a:off x="6213691" y="3335697"/>
            <a:ext cx="1390124" cy="369332"/>
          </a:xfrm>
          <a:prstGeom prst="rect">
            <a:avLst/>
          </a:prstGeom>
          <a:noFill/>
        </p:spPr>
        <p:txBody>
          <a:bodyPr wrap="none" rtlCol="0">
            <a:spAutoFit/>
          </a:bodyPr>
          <a:lstStyle/>
          <a:p>
            <a:r>
              <a:rPr lang="en-US" altLang="zh-TW" dirty="0" smtClean="0">
                <a:solidFill>
                  <a:prstClr val="black"/>
                </a:solidFill>
                <a:latin typeface="Arial" pitchFamily="34" charset="0"/>
                <a:cs typeface="Arial" pitchFamily="34" charset="0"/>
              </a:rPr>
              <a:t>Device x 30</a:t>
            </a:r>
            <a:endParaRPr lang="zh-TW" altLang="en-US" dirty="0">
              <a:solidFill>
                <a:prstClr val="black"/>
              </a:solidFill>
              <a:latin typeface="Arial" pitchFamily="34" charset="0"/>
              <a:cs typeface="Arial" pitchFamily="34" charset="0"/>
            </a:endParaRPr>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3161" y="3528422"/>
            <a:ext cx="1551707" cy="204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3600260"/>
            <a:ext cx="1405826" cy="188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630516" y="3987643"/>
            <a:ext cx="2201244" cy="338554"/>
          </a:xfrm>
          <a:prstGeom prst="rect">
            <a:avLst/>
          </a:prstGeom>
        </p:spPr>
        <p:txBody>
          <a:bodyPr wrap="none">
            <a:spAutoFit/>
          </a:bodyPr>
          <a:lstStyle/>
          <a:p>
            <a:r>
              <a:rPr lang="en-US" altLang="zh-TW" sz="1600" dirty="0" smtClean="0">
                <a:solidFill>
                  <a:prstClr val="black"/>
                </a:solidFill>
                <a:latin typeface="Arial Unicode MS" pitchFamily="34" charset="-120"/>
                <a:ea typeface="Arial Unicode MS" pitchFamily="34" charset="-120"/>
                <a:cs typeface="Arial Unicode MS" pitchFamily="34" charset="-120"/>
              </a:rPr>
              <a:t>2000G(2T) / 30 = 67G</a:t>
            </a:r>
            <a:endParaRPr lang="en-US" altLang="zh-TW" sz="1600" dirty="0">
              <a:solidFill>
                <a:prstClr val="black"/>
              </a:solidFill>
              <a:latin typeface="Arial Unicode MS" pitchFamily="34" charset="-120"/>
              <a:ea typeface="Arial Unicode MS" pitchFamily="34" charset="-120"/>
              <a:cs typeface="Arial Unicode MS" pitchFamily="34" charset="-120"/>
            </a:endParaRPr>
          </a:p>
        </p:txBody>
      </p:sp>
      <p:sp>
        <p:nvSpPr>
          <p:cNvPr id="19" name="文字方塊 18"/>
          <p:cNvSpPr txBox="1"/>
          <p:nvPr/>
        </p:nvSpPr>
        <p:spPr>
          <a:xfrm>
            <a:off x="3630516" y="4364800"/>
            <a:ext cx="1882247" cy="338554"/>
          </a:xfrm>
          <a:prstGeom prst="rect">
            <a:avLst/>
          </a:prstGeom>
          <a:noFill/>
        </p:spPr>
        <p:txBody>
          <a:bodyPr wrap="none" rtlCol="0">
            <a:spAutoFit/>
          </a:bodyPr>
          <a:lstStyle/>
          <a:p>
            <a:r>
              <a:rPr lang="en-US" altLang="zh-TW" sz="1600" dirty="0" smtClean="0">
                <a:solidFill>
                  <a:prstClr val="black"/>
                </a:solidFill>
                <a:latin typeface="Arial Unicode MS" pitchFamily="34" charset="-120"/>
                <a:ea typeface="Arial Unicode MS" pitchFamily="34" charset="-120"/>
                <a:cs typeface="Arial Unicode MS" pitchFamily="34" charset="-120"/>
              </a:rPr>
              <a:t>67G / 0.3G = 223h</a:t>
            </a:r>
            <a:endParaRPr lang="zh-TW" altLang="en-US" sz="1600" dirty="0">
              <a:solidFill>
                <a:prstClr val="black"/>
              </a:solidFill>
              <a:latin typeface="Arial Unicode MS" pitchFamily="34" charset="-120"/>
              <a:ea typeface="Arial Unicode MS" pitchFamily="34" charset="-120"/>
              <a:cs typeface="Arial Unicode MS" pitchFamily="34" charset="-120"/>
            </a:endParaRPr>
          </a:p>
        </p:txBody>
      </p:sp>
      <p:sp>
        <p:nvSpPr>
          <p:cNvPr id="21" name="文字方塊 20"/>
          <p:cNvSpPr txBox="1"/>
          <p:nvPr/>
        </p:nvSpPr>
        <p:spPr>
          <a:xfrm>
            <a:off x="3630516" y="4734132"/>
            <a:ext cx="2063385" cy="338554"/>
          </a:xfrm>
          <a:prstGeom prst="rect">
            <a:avLst/>
          </a:prstGeom>
          <a:noFill/>
        </p:spPr>
        <p:txBody>
          <a:bodyPr wrap="none" rtlCol="0">
            <a:spAutoFit/>
          </a:bodyPr>
          <a:lstStyle/>
          <a:p>
            <a:r>
              <a:rPr lang="en-US" altLang="zh-TW" sz="1600" dirty="0" smtClean="0">
                <a:solidFill>
                  <a:prstClr val="black"/>
                </a:solidFill>
                <a:latin typeface="Arial Unicode MS" pitchFamily="34" charset="-120"/>
                <a:ea typeface="Arial Unicode MS" pitchFamily="34" charset="-120"/>
                <a:cs typeface="Arial Unicode MS" pitchFamily="34" charset="-120"/>
              </a:rPr>
              <a:t>223h / 24h = 9.3 day</a:t>
            </a:r>
            <a:endParaRPr lang="zh-TW" altLang="en-US" sz="1600" dirty="0">
              <a:solidFill>
                <a:prstClr val="black"/>
              </a:solidFill>
              <a:latin typeface="Arial Unicode MS" pitchFamily="34" charset="-120"/>
              <a:ea typeface="Arial Unicode MS" pitchFamily="34" charset="-120"/>
              <a:cs typeface="Arial Unicode MS" pitchFamily="34" charset="-120"/>
            </a:endParaRPr>
          </a:p>
        </p:txBody>
      </p:sp>
      <p:sp>
        <p:nvSpPr>
          <p:cNvPr id="6" name="投影片編號版面配置區 5"/>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47</a:t>
            </a:fld>
            <a:endParaRPr lang="zh-TW" altLang="en-US">
              <a:solidFill>
                <a:prstClr val="black">
                  <a:tint val="75000"/>
                </a:prstClr>
              </a:solidFill>
            </a:endParaRPr>
          </a:p>
        </p:txBody>
      </p:sp>
      <p:sp>
        <p:nvSpPr>
          <p:cNvPr id="8" name="內容版面配置區 7"/>
          <p:cNvSpPr>
            <a:spLocks noGrp="1"/>
          </p:cNvSpPr>
          <p:nvPr>
            <p:ph idx="1"/>
          </p:nvPr>
        </p:nvSpPr>
        <p:spPr/>
        <p:txBody>
          <a:bodyPr/>
          <a:lstStyle/>
          <a:p>
            <a:endParaRPr lang="zh-TW" altLang="en-US"/>
          </a:p>
        </p:txBody>
      </p:sp>
    </p:spTree>
    <p:extLst>
      <p:ext uri="{BB962C8B-B14F-4D97-AF65-F5344CB8AC3E}">
        <p14:creationId xmlns:p14="http://schemas.microsoft.com/office/powerpoint/2010/main" val="296334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latin typeface="Times New Roman" pitchFamily="18" charset="0"/>
                <a:cs typeface="Times New Roman" pitchFamily="18" charset="0"/>
              </a:rPr>
              <a:t>System </a:t>
            </a:r>
            <a:r>
              <a:rPr lang="en-US" altLang="zh-TW" dirty="0" smtClean="0">
                <a:latin typeface="Times New Roman" pitchFamily="18" charset="0"/>
                <a:cs typeface="Times New Roman" pitchFamily="18" charset="0"/>
              </a:rPr>
              <a:t>Design</a:t>
            </a:r>
            <a:endParaRPr lang="zh-TW" altLang="en-US" dirty="0"/>
          </a:p>
        </p:txBody>
      </p:sp>
      <p:sp>
        <p:nvSpPr>
          <p:cNvPr id="3" name="內容版面配置區 2"/>
          <p:cNvSpPr>
            <a:spLocks noGrp="1"/>
          </p:cNvSpPr>
          <p:nvPr>
            <p:ph idx="1"/>
          </p:nvPr>
        </p:nvSpPr>
        <p:spPr>
          <a:xfrm>
            <a:off x="457200" y="1916832"/>
            <a:ext cx="8229600" cy="4209331"/>
          </a:xfrm>
        </p:spPr>
        <p:txBody>
          <a:bodyPr>
            <a:normAutofit/>
          </a:bodyPr>
          <a:lstStyle/>
          <a:p>
            <a:r>
              <a:rPr lang="en-US" altLang="zh-TW" sz="2800" dirty="0" smtClean="0">
                <a:latin typeface="Times New Roman" pitchFamily="18" charset="0"/>
                <a:cs typeface="Times New Roman" pitchFamily="18" charset="0"/>
              </a:rPr>
              <a:t>Components</a:t>
            </a:r>
          </a:p>
          <a:p>
            <a:pPr lvl="1"/>
            <a:r>
              <a:rPr lang="en-US" altLang="zh-TW" sz="2400" dirty="0">
                <a:latin typeface="Times New Roman" pitchFamily="18" charset="0"/>
                <a:cs typeface="Times New Roman" pitchFamily="18" charset="0"/>
              </a:rPr>
              <a:t>Manager </a:t>
            </a:r>
            <a:r>
              <a:rPr lang="en-US" altLang="zh-TW" sz="2400" dirty="0" smtClean="0">
                <a:latin typeface="Times New Roman" pitchFamily="18" charset="0"/>
                <a:cs typeface="Times New Roman" pitchFamily="18" charset="0"/>
              </a:rPr>
              <a:t>Selection</a:t>
            </a:r>
          </a:p>
          <a:p>
            <a:pPr lvl="2"/>
            <a:r>
              <a:rPr lang="en-US" altLang="zh-TW" sz="2000" dirty="0" smtClean="0">
                <a:latin typeface="Times New Roman" pitchFamily="18" charset="0"/>
                <a:cs typeface="Times New Roman" pitchFamily="18" charset="0"/>
              </a:rPr>
              <a:t>Fault Tolerance </a:t>
            </a:r>
          </a:p>
          <a:p>
            <a:pPr lvl="2"/>
            <a:r>
              <a:rPr lang="en-US" altLang="zh-TW" sz="2000" dirty="0" smtClean="0">
                <a:latin typeface="Times New Roman" pitchFamily="18" charset="0"/>
                <a:cs typeface="Times New Roman" pitchFamily="18" charset="0"/>
              </a:rPr>
              <a:t>Load Sharing</a:t>
            </a:r>
            <a:endParaRPr lang="en-US" altLang="zh-TW" sz="2000" dirty="0">
              <a:latin typeface="Times New Roman" pitchFamily="18" charset="0"/>
              <a:cs typeface="Times New Roman" pitchFamily="18" charset="0"/>
            </a:endParaRPr>
          </a:p>
          <a:p>
            <a:pPr lvl="1"/>
            <a:r>
              <a:rPr lang="en-US" altLang="zh-TW" sz="2400" dirty="0" smtClean="0">
                <a:latin typeface="Times New Roman" pitchFamily="18" charset="0"/>
                <a:cs typeface="Times New Roman" pitchFamily="18" charset="0"/>
              </a:rPr>
              <a:t>Authentication</a:t>
            </a:r>
          </a:p>
          <a:p>
            <a:pPr lvl="1"/>
            <a:r>
              <a:rPr lang="en-US" altLang="zh-TW" sz="2400" dirty="0" smtClean="0">
                <a:latin typeface="Times New Roman" pitchFamily="18" charset="0"/>
                <a:cs typeface="Times New Roman" pitchFamily="18" charset="0"/>
              </a:rPr>
              <a:t>Synchronization</a:t>
            </a:r>
          </a:p>
          <a:p>
            <a:pPr lvl="2"/>
            <a:r>
              <a:rPr lang="en-US" altLang="zh-TW" sz="2000" dirty="0" smtClean="0">
                <a:latin typeface="Times New Roman" pitchFamily="18" charset="0"/>
                <a:cs typeface="Times New Roman" pitchFamily="18" charset="0"/>
              </a:rPr>
              <a:t>File synchronization </a:t>
            </a:r>
          </a:p>
          <a:p>
            <a:pPr lvl="2"/>
            <a:r>
              <a:rPr lang="en-US" altLang="zh-TW" sz="2000" dirty="0" smtClean="0">
                <a:latin typeface="Times New Roman" pitchFamily="18" charset="0"/>
                <a:cs typeface="Times New Roman" pitchFamily="18" charset="0"/>
              </a:rPr>
              <a:t>Client side and Cloud side </a:t>
            </a:r>
          </a:p>
          <a:p>
            <a:pPr lvl="1"/>
            <a:r>
              <a:rPr lang="en-US" altLang="zh-TW" sz="2400" dirty="0" smtClean="0">
                <a:latin typeface="Times New Roman" pitchFamily="18" charset="0"/>
                <a:cs typeface="Times New Roman" pitchFamily="18" charset="0"/>
              </a:rPr>
              <a:t>Cloud-Based File Transfer</a:t>
            </a:r>
            <a:endParaRPr lang="zh-TW" altLang="en-US" sz="2400"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48</a:t>
            </a:fld>
            <a:endParaRPr lang="zh-TW" altLang="en-US">
              <a:solidFill>
                <a:prstClr val="black">
                  <a:tint val="75000"/>
                </a:prstClr>
              </a:solidFill>
            </a:endParaRP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060848"/>
            <a:ext cx="3785344" cy="301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3138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Times New Roman" pitchFamily="18" charset="0"/>
                <a:cs typeface="Times New Roman" pitchFamily="18" charset="0"/>
              </a:rPr>
              <a:t>Implementation</a:t>
            </a:r>
            <a:endParaRPr lang="zh-TW" altLang="en-US" dirty="0"/>
          </a:p>
        </p:txBody>
      </p:sp>
      <p:sp>
        <p:nvSpPr>
          <p:cNvPr id="3" name="內容版面配置區 2"/>
          <p:cNvSpPr>
            <a:spLocks noGrp="1"/>
          </p:cNvSpPr>
          <p:nvPr>
            <p:ph idx="1"/>
          </p:nvPr>
        </p:nvSpPr>
        <p:spPr/>
        <p:txBody>
          <a:bodyPr>
            <a:normAutofit/>
          </a:bodyPr>
          <a:lstStyle/>
          <a:p>
            <a:pPr marL="342900" lvl="1" indent="-342900">
              <a:buFont typeface="Arial" pitchFamily="34" charset="0"/>
              <a:buChar char="•"/>
            </a:pPr>
            <a:r>
              <a:rPr lang="en-US" altLang="zh-TW" sz="2000" dirty="0" smtClean="0">
                <a:latin typeface="Times New Roman" pitchFamily="18" charset="0"/>
                <a:ea typeface="Tahoma" pitchFamily="34" charset="0"/>
                <a:cs typeface="Times New Roman" pitchFamily="18" charset="0"/>
              </a:rPr>
              <a:t>Client &amp; </a:t>
            </a:r>
            <a:r>
              <a:rPr lang="en-US" altLang="zh-TW" sz="2000" dirty="0" smtClean="0">
                <a:latin typeface="Times New Roman" pitchFamily="18" charset="0"/>
                <a:cs typeface="Times New Roman" pitchFamily="18" charset="0"/>
              </a:rPr>
              <a:t>Management Layer</a:t>
            </a:r>
            <a:endParaRPr lang="en-US" altLang="zh-TW" sz="1800" dirty="0" smtClean="0">
              <a:latin typeface="Times New Roman" pitchFamily="18" charset="0"/>
              <a:ea typeface="Tahoma" pitchFamily="34" charset="0"/>
              <a:cs typeface="Times New Roman" pitchFamily="18" charset="0"/>
            </a:endParaRPr>
          </a:p>
          <a:p>
            <a:pPr lvl="1"/>
            <a:r>
              <a:rPr lang="en-US" altLang="zh-TW" sz="1800" dirty="0" smtClean="0">
                <a:latin typeface="Times New Roman" pitchFamily="18" charset="0"/>
                <a:ea typeface="Tahoma" pitchFamily="34" charset="0"/>
                <a:cs typeface="Times New Roman" pitchFamily="18" charset="0"/>
              </a:rPr>
              <a:t>C++</a:t>
            </a:r>
          </a:p>
          <a:p>
            <a:pPr marL="342900" lvl="1" indent="-342900">
              <a:buFont typeface="Arial" pitchFamily="34" charset="0"/>
              <a:buChar char="•"/>
            </a:pPr>
            <a:r>
              <a:rPr lang="en-US" altLang="zh-TW" sz="2000" dirty="0" smtClean="0">
                <a:latin typeface="Times New Roman" pitchFamily="18" charset="0"/>
                <a:cs typeface="Times New Roman" pitchFamily="18" charset="0"/>
              </a:rPr>
              <a:t>Management </a:t>
            </a:r>
            <a:r>
              <a:rPr lang="en-US" altLang="zh-TW" sz="2000" dirty="0">
                <a:latin typeface="Times New Roman" pitchFamily="18" charset="0"/>
                <a:cs typeface="Times New Roman" pitchFamily="18" charset="0"/>
              </a:rPr>
              <a:t>Layer</a:t>
            </a:r>
            <a:endParaRPr lang="en-US" altLang="zh-TW" sz="1800" dirty="0">
              <a:latin typeface="Times New Roman" pitchFamily="18" charset="0"/>
              <a:ea typeface="Tahoma" pitchFamily="34" charset="0"/>
              <a:cs typeface="Times New Roman" pitchFamily="18" charset="0"/>
            </a:endParaRPr>
          </a:p>
          <a:p>
            <a:pPr lvl="1"/>
            <a:r>
              <a:rPr lang="en-US" altLang="zh-TW" sz="1800" dirty="0" smtClean="0">
                <a:latin typeface="Times New Roman" pitchFamily="18" charset="0"/>
                <a:ea typeface="Tahoma" pitchFamily="34" charset="0"/>
                <a:cs typeface="Times New Roman" pitchFamily="18" charset="0"/>
              </a:rPr>
              <a:t>Java</a:t>
            </a:r>
          </a:p>
          <a:p>
            <a:pPr lvl="2"/>
            <a:r>
              <a:rPr lang="en-US" altLang="zh-TW" sz="1600" dirty="0" err="1">
                <a:latin typeface="Times New Roman" pitchFamily="18" charset="0"/>
                <a:ea typeface="Tahoma" pitchFamily="34" charset="0"/>
                <a:cs typeface="Times New Roman" pitchFamily="18" charset="0"/>
              </a:rPr>
              <a:t>Hbase</a:t>
            </a:r>
            <a:r>
              <a:rPr lang="zh-TW" altLang="en-US" sz="1600" dirty="0">
                <a:latin typeface="Times New Roman" pitchFamily="18" charset="0"/>
                <a:ea typeface="Tahoma" pitchFamily="34" charset="0"/>
                <a:cs typeface="Times New Roman" pitchFamily="18" charset="0"/>
              </a:rPr>
              <a:t> </a:t>
            </a:r>
            <a:r>
              <a:rPr lang="en-US" altLang="zh-TW" sz="1600" dirty="0" smtClean="0">
                <a:latin typeface="Times New Roman" pitchFamily="18" charset="0"/>
                <a:ea typeface="Tahoma" pitchFamily="34" charset="0"/>
                <a:cs typeface="Times New Roman" pitchFamily="18" charset="0"/>
              </a:rPr>
              <a:t>API</a:t>
            </a:r>
          </a:p>
          <a:p>
            <a:pPr lvl="1"/>
            <a:r>
              <a:rPr lang="en-US" altLang="zh-TW" sz="2200" dirty="0" smtClean="0">
                <a:latin typeface="Times New Roman" pitchFamily="18" charset="0"/>
                <a:ea typeface="Tahoma" pitchFamily="34" charset="0"/>
                <a:cs typeface="Times New Roman" pitchFamily="18" charset="0"/>
              </a:rPr>
              <a:t>C++</a:t>
            </a:r>
          </a:p>
          <a:p>
            <a:pPr lvl="2"/>
            <a:r>
              <a:rPr lang="en-US" altLang="zh-TW" sz="1600" dirty="0" smtClean="0">
                <a:latin typeface="Times New Roman" pitchFamily="18" charset="0"/>
                <a:ea typeface="Tahoma" pitchFamily="34" charset="0"/>
                <a:cs typeface="Times New Roman" pitchFamily="18" charset="0"/>
              </a:rPr>
              <a:t>HDFS</a:t>
            </a:r>
            <a:r>
              <a:rPr lang="zh-TW" altLang="en-US" sz="1600" dirty="0" smtClean="0">
                <a:latin typeface="Times New Roman" pitchFamily="18" charset="0"/>
                <a:ea typeface="Tahoma" pitchFamily="34" charset="0"/>
                <a:cs typeface="Times New Roman" pitchFamily="18" charset="0"/>
              </a:rPr>
              <a:t> </a:t>
            </a:r>
            <a:r>
              <a:rPr lang="en-US" altLang="zh-TW" sz="1600" dirty="0">
                <a:latin typeface="Times New Roman" pitchFamily="18" charset="0"/>
                <a:ea typeface="Tahoma" pitchFamily="34" charset="0"/>
                <a:cs typeface="Times New Roman" pitchFamily="18" charset="0"/>
              </a:rPr>
              <a:t>API</a:t>
            </a:r>
            <a:endParaRPr lang="en-US" altLang="zh-TW" sz="1600" dirty="0" smtClean="0">
              <a:latin typeface="Times New Roman" pitchFamily="18" charset="0"/>
              <a:ea typeface="Tahoma" pitchFamily="34" charset="0"/>
              <a:cs typeface="Times New Roman" pitchFamily="18" charset="0"/>
            </a:endParaRPr>
          </a:p>
          <a:p>
            <a:pPr lvl="2"/>
            <a:r>
              <a:rPr lang="en-US" altLang="zh-TW" sz="1600" dirty="0">
                <a:latin typeface="Times New Roman" pitchFamily="18" charset="0"/>
                <a:ea typeface="Tahoma" pitchFamily="34" charset="0"/>
                <a:cs typeface="Times New Roman" pitchFamily="18" charset="0"/>
              </a:rPr>
              <a:t>JNI (Java Native Interface)</a:t>
            </a:r>
          </a:p>
          <a:p>
            <a:pPr lvl="2"/>
            <a:endParaRPr lang="en-US" altLang="zh-TW" sz="1400" dirty="0">
              <a:latin typeface="Times New Roman" pitchFamily="18" charset="0"/>
              <a:ea typeface="Tahoma" pitchFamily="34" charset="0"/>
              <a:cs typeface="Times New Roman" pitchFamily="18" charset="0"/>
            </a:endParaRPr>
          </a:p>
        </p:txBody>
      </p:sp>
      <p:pic>
        <p:nvPicPr>
          <p:cNvPr id="6146" name="Picture 2" descr="C:\Users\Misaka\Desktop\1F632144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4422" y="2708920"/>
            <a:ext cx="2878013" cy="1902135"/>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49</a:t>
            </a:fld>
            <a:endParaRPr lang="zh-TW" altLang="en-US">
              <a:solidFill>
                <a:prstClr val="black">
                  <a:tint val="75000"/>
                </a:prstClr>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604" y="4744541"/>
            <a:ext cx="63373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465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76200"/>
            <a:ext cx="8305800" cy="762000"/>
          </a:xfrm>
        </p:spPr>
        <p:txBody>
          <a:bodyPr/>
          <a:lstStyle/>
          <a:p>
            <a:r>
              <a:rPr lang="en-GB" altLang="zh-TW" dirty="0" smtClean="0">
                <a:ea typeface="ＭＳ Ｐゴシック" pitchFamily="-97" charset="-128"/>
              </a:rPr>
              <a:t>Delivery Models</a:t>
            </a:r>
          </a:p>
        </p:txBody>
      </p:sp>
      <p:sp>
        <p:nvSpPr>
          <p:cNvPr id="5123" name="Content Placeholder 2"/>
          <p:cNvSpPr>
            <a:spLocks noGrp="1"/>
          </p:cNvSpPr>
          <p:nvPr>
            <p:ph idx="1"/>
          </p:nvPr>
        </p:nvSpPr>
        <p:spPr>
          <a:xfrm>
            <a:off x="457200" y="762000"/>
            <a:ext cx="8534400" cy="5486400"/>
          </a:xfrm>
        </p:spPr>
        <p:txBody>
          <a:bodyPr>
            <a:normAutofit/>
          </a:bodyPr>
          <a:lstStyle/>
          <a:p>
            <a:pPr marL="0" indent="0">
              <a:buNone/>
            </a:pPr>
            <a:endParaRPr lang="en-US" altLang="zh-TW" dirty="0" smtClean="0">
              <a:ea typeface="ＭＳ Ｐゴシック" pitchFamily="-97" charset="-128"/>
            </a:endParaRPr>
          </a:p>
        </p:txBody>
      </p:sp>
      <p:sp>
        <p:nvSpPr>
          <p:cNvPr id="5124" name="Date Placeholder 3"/>
          <p:cNvSpPr>
            <a:spLocks noGrp="1"/>
          </p:cNvSpPr>
          <p:nvPr>
            <p:ph type="dt" sz="quarter" idx="10"/>
          </p:nvPr>
        </p:nvSpPr>
        <p:spPr>
          <a:noFill/>
        </p:spPr>
        <p:txBody>
          <a:bodyPr/>
          <a:lstStyle/>
          <a:p>
            <a:r>
              <a:rPr lang="en-GB" altLang="zh-TW">
                <a:solidFill>
                  <a:prstClr val="black">
                    <a:tint val="75000"/>
                  </a:prstClr>
                </a:solidFill>
              </a:rPr>
              <a:t>19th May, 09</a:t>
            </a:r>
            <a:endParaRPr lang="en-US" altLang="zh-TW">
              <a:solidFill>
                <a:prstClr val="black">
                  <a:tint val="75000"/>
                </a:prstClr>
              </a:solidFill>
            </a:endParaRPr>
          </a:p>
        </p:txBody>
      </p:sp>
      <p:sp>
        <p:nvSpPr>
          <p:cNvPr id="5125" name="Footer Placeholder 4"/>
          <p:cNvSpPr>
            <a:spLocks noGrp="1"/>
          </p:cNvSpPr>
          <p:nvPr>
            <p:ph type="ftr" sz="quarter" idx="11"/>
          </p:nvPr>
        </p:nvSpPr>
        <p:spPr>
          <a:noFill/>
        </p:spPr>
        <p:txBody>
          <a:bodyPr/>
          <a:lstStyle/>
          <a:p>
            <a:r>
              <a:rPr lang="en-US" altLang="zh-TW">
                <a:solidFill>
                  <a:prstClr val="black">
                    <a:tint val="75000"/>
                  </a:prstClr>
                </a:solidFill>
              </a:rPr>
              <a:t>mark.baker@computer.org</a:t>
            </a:r>
            <a:endParaRPr lang="en-GB" altLang="zh-TW">
              <a:solidFill>
                <a:prstClr val="black">
                  <a:tint val="75000"/>
                </a:prstClr>
              </a:solidFill>
            </a:endParaRPr>
          </a:p>
        </p:txBody>
      </p:sp>
      <p:sp>
        <p:nvSpPr>
          <p:cNvPr id="6" name="圓角矩形 5"/>
          <p:cNvSpPr/>
          <p:nvPr/>
        </p:nvSpPr>
        <p:spPr>
          <a:xfrm>
            <a:off x="1403350" y="1773238"/>
            <a:ext cx="6481763" cy="935037"/>
          </a:xfrm>
          <a:prstGeom prst="roundRect">
            <a:avLst/>
          </a:prstGeom>
          <a:solidFill>
            <a:sysClr val="window" lastClr="FFFFFF"/>
          </a:solidFill>
          <a:ln w="38100" cap="flat" cmpd="sng" algn="ctr">
            <a:solidFill>
              <a:srgbClr val="4F81BD"/>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800" b="0" i="0" u="none" strike="noStrike" kern="0" cap="none" spc="0" normalizeH="0" baseline="0" noProof="0" dirty="0">
              <a:ln>
                <a:noFill/>
              </a:ln>
              <a:solidFill>
                <a:prstClr val="black"/>
              </a:solidFill>
              <a:effectLst/>
              <a:uLnTx/>
              <a:uFillTx/>
              <a:latin typeface="Arial"/>
              <a:ea typeface="微軟正黑體"/>
            </a:endParaRPr>
          </a:p>
        </p:txBody>
      </p:sp>
      <p:sp>
        <p:nvSpPr>
          <p:cNvPr id="7" name="圓角矩形 6"/>
          <p:cNvSpPr/>
          <p:nvPr/>
        </p:nvSpPr>
        <p:spPr>
          <a:xfrm>
            <a:off x="1403350" y="2852738"/>
            <a:ext cx="6481763" cy="936625"/>
          </a:xfrm>
          <a:prstGeom prst="roundRect">
            <a:avLst/>
          </a:prstGeom>
          <a:solidFill>
            <a:sysClr val="window" lastClr="FFFFFF"/>
          </a:solidFill>
          <a:ln w="38100" cap="flat" cmpd="sng" algn="ctr">
            <a:solidFill>
              <a:srgbClr val="4F81BD"/>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800" b="0" i="0" u="none" strike="noStrike" kern="0" cap="none" spc="0" normalizeH="0" baseline="0" noProof="0" dirty="0">
              <a:ln>
                <a:noFill/>
              </a:ln>
              <a:solidFill>
                <a:prstClr val="black"/>
              </a:solidFill>
              <a:effectLst/>
              <a:uLnTx/>
              <a:uFillTx/>
              <a:latin typeface="Arial"/>
              <a:ea typeface="微軟正黑體"/>
            </a:endParaRPr>
          </a:p>
        </p:txBody>
      </p:sp>
      <p:sp>
        <p:nvSpPr>
          <p:cNvPr id="8" name="圓角矩形 7"/>
          <p:cNvSpPr/>
          <p:nvPr/>
        </p:nvSpPr>
        <p:spPr>
          <a:xfrm>
            <a:off x="1403350" y="3933825"/>
            <a:ext cx="6481763" cy="935038"/>
          </a:xfrm>
          <a:prstGeom prst="roundRect">
            <a:avLst/>
          </a:prstGeom>
          <a:solidFill>
            <a:sysClr val="window" lastClr="FFFFFF"/>
          </a:solidFill>
          <a:ln w="38100" cap="flat" cmpd="sng" algn="ctr">
            <a:solidFill>
              <a:srgbClr val="4F81BD"/>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800" b="0" i="0" u="none" strike="noStrike" kern="0" cap="none" spc="0" normalizeH="0" baseline="0" noProof="0" dirty="0">
              <a:ln>
                <a:noFill/>
              </a:ln>
              <a:solidFill>
                <a:prstClr val="black"/>
              </a:solidFill>
              <a:effectLst/>
              <a:uLnTx/>
              <a:uFillTx/>
              <a:latin typeface="Arial"/>
              <a:ea typeface="微軟正黑體"/>
            </a:endParaRPr>
          </a:p>
        </p:txBody>
      </p:sp>
      <p:sp>
        <p:nvSpPr>
          <p:cNvPr id="9" name="文字方塊 13"/>
          <p:cNvSpPr txBox="1">
            <a:spLocks noChangeArrowheads="1"/>
          </p:cNvSpPr>
          <p:nvPr/>
        </p:nvSpPr>
        <p:spPr bwMode="auto">
          <a:xfrm>
            <a:off x="1619250" y="1773238"/>
            <a:ext cx="26654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TW" sz="3600" b="0" i="0" u="none" strike="noStrike" kern="0" cap="none" spc="0" normalizeH="0" baseline="0" noProof="0" dirty="0" smtClean="0">
                <a:ln>
                  <a:noFill/>
                </a:ln>
                <a:solidFill>
                  <a:prstClr val="black"/>
                </a:solidFill>
                <a:effectLst/>
                <a:uLnTx/>
                <a:uFillTx/>
                <a:latin typeface="Arial" panose="020B0604020202020204" pitchFamily="34" charset="0"/>
                <a:ea typeface="微軟正黑體" panose="020B0604030504040204" pitchFamily="34" charset="-120"/>
              </a:rPr>
              <a:t>SaaS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TW" sz="1600" b="0" i="0" u="none" strike="noStrike" kern="0" cap="none" spc="0" normalizeH="0" baseline="0" noProof="0" dirty="0" smtClean="0">
                <a:ln>
                  <a:noFill/>
                </a:ln>
                <a:solidFill>
                  <a:prstClr val="black"/>
                </a:solidFill>
                <a:effectLst/>
                <a:uLnTx/>
                <a:uFillTx/>
                <a:latin typeface="Arial" panose="020B0604020202020204" pitchFamily="34" charset="0"/>
                <a:ea typeface="微軟正黑體" panose="020B0604030504040204" pitchFamily="34" charset="-120"/>
              </a:rPr>
              <a:t>Software as a Service</a:t>
            </a:r>
            <a:endParaRPr kumimoji="0" lang="zh-TW" altLang="en-US" sz="1600" b="0" i="0" u="none" strike="noStrike" kern="0" cap="none" spc="0" normalizeH="0" baseline="0" noProof="0" dirty="0" smtClean="0">
              <a:ln>
                <a:noFill/>
              </a:ln>
              <a:solidFill>
                <a:prstClr val="black"/>
              </a:solidFill>
              <a:effectLst/>
              <a:uLnTx/>
              <a:uFillTx/>
              <a:latin typeface="Arial" panose="020B0604020202020204" pitchFamily="34" charset="0"/>
              <a:ea typeface="微軟正黑體" panose="020B0604030504040204" pitchFamily="34" charset="-120"/>
            </a:endParaRPr>
          </a:p>
        </p:txBody>
      </p:sp>
      <p:sp>
        <p:nvSpPr>
          <p:cNvPr id="10" name="文字方塊 14"/>
          <p:cNvSpPr txBox="1">
            <a:spLocks noChangeArrowheads="1"/>
          </p:cNvSpPr>
          <p:nvPr/>
        </p:nvSpPr>
        <p:spPr bwMode="auto">
          <a:xfrm>
            <a:off x="1692275" y="2852738"/>
            <a:ext cx="25923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TW" sz="3600" b="0" i="0" u="none" strike="noStrike" kern="0" cap="none" spc="0" normalizeH="0" baseline="0" noProof="0" dirty="0" err="1" smtClean="0">
                <a:ln>
                  <a:noFill/>
                </a:ln>
                <a:solidFill>
                  <a:prstClr val="black"/>
                </a:solidFill>
                <a:effectLst/>
                <a:uLnTx/>
                <a:uFillTx/>
                <a:latin typeface="Arial" panose="020B0604020202020204" pitchFamily="34" charset="0"/>
                <a:ea typeface="微軟正黑體" panose="020B0604030504040204" pitchFamily="34" charset="-120"/>
              </a:rPr>
              <a:t>PaaS</a:t>
            </a:r>
            <a:endParaRPr kumimoji="0" lang="en-US" altLang="zh-TW" sz="3600" b="0" i="0" u="none" strike="noStrike" kern="0" cap="none" spc="0" normalizeH="0" baseline="0" noProof="0" dirty="0" smtClean="0">
              <a:ln>
                <a:noFill/>
              </a:ln>
              <a:solidFill>
                <a:prstClr val="black"/>
              </a:solidFill>
              <a:effectLst/>
              <a:uLnTx/>
              <a:uFillTx/>
              <a:latin typeface="Arial" panose="020B0604020202020204" pitchFamily="34" charset="0"/>
              <a:ea typeface="微軟正黑體" panose="020B0604030504040204" pitchFamily="34" charset="-12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TW" sz="1600" b="0" i="0" u="none" strike="noStrike" kern="0" cap="none" spc="0" normalizeH="0" baseline="0" noProof="0" dirty="0" smtClean="0">
                <a:ln>
                  <a:noFill/>
                </a:ln>
                <a:solidFill>
                  <a:prstClr val="black"/>
                </a:solidFill>
                <a:effectLst/>
                <a:uLnTx/>
                <a:uFillTx/>
                <a:latin typeface="Arial" panose="020B0604020202020204" pitchFamily="34" charset="0"/>
                <a:ea typeface="微軟正黑體" panose="020B0604030504040204" pitchFamily="34" charset="-120"/>
              </a:rPr>
              <a:t>Platform as a Service</a:t>
            </a:r>
            <a:endParaRPr kumimoji="0" lang="zh-TW" altLang="en-US" sz="1600" b="0" i="0" u="none" strike="noStrike" kern="0" cap="none" spc="0" normalizeH="0" baseline="0" noProof="0" dirty="0" smtClean="0">
              <a:ln>
                <a:noFill/>
              </a:ln>
              <a:solidFill>
                <a:prstClr val="black"/>
              </a:solidFill>
              <a:effectLst/>
              <a:uLnTx/>
              <a:uFillTx/>
              <a:latin typeface="Arial" panose="020B0604020202020204" pitchFamily="34" charset="0"/>
              <a:ea typeface="微軟正黑體" panose="020B0604030504040204" pitchFamily="34" charset="-120"/>
            </a:endParaRPr>
          </a:p>
        </p:txBody>
      </p:sp>
      <p:sp>
        <p:nvSpPr>
          <p:cNvPr id="11" name="文字方塊 15"/>
          <p:cNvSpPr txBox="1">
            <a:spLocks noChangeArrowheads="1"/>
          </p:cNvSpPr>
          <p:nvPr/>
        </p:nvSpPr>
        <p:spPr bwMode="auto">
          <a:xfrm>
            <a:off x="1619250" y="3933825"/>
            <a:ext cx="26654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TW" sz="3600" b="0" i="0" u="none" strike="noStrike" kern="0" cap="none" spc="0" normalizeH="0" baseline="0" noProof="0" dirty="0" err="1" smtClean="0">
                <a:ln>
                  <a:noFill/>
                </a:ln>
                <a:solidFill>
                  <a:prstClr val="black"/>
                </a:solidFill>
                <a:effectLst/>
                <a:uLnTx/>
                <a:uFillTx/>
                <a:latin typeface="Arial" panose="020B0604020202020204" pitchFamily="34" charset="0"/>
                <a:ea typeface="微軟正黑體" panose="020B0604030504040204" pitchFamily="34" charset="-120"/>
              </a:rPr>
              <a:t>IaaS</a:t>
            </a:r>
            <a:endParaRPr kumimoji="0" lang="en-US" altLang="zh-TW" sz="3600" b="0" i="0" u="none" strike="noStrike" kern="0" cap="none" spc="0" normalizeH="0" baseline="0" noProof="0" dirty="0" smtClean="0">
              <a:ln>
                <a:noFill/>
              </a:ln>
              <a:solidFill>
                <a:prstClr val="black"/>
              </a:solidFill>
              <a:effectLst/>
              <a:uLnTx/>
              <a:uFillTx/>
              <a:latin typeface="Arial" panose="020B0604020202020204" pitchFamily="34" charset="0"/>
              <a:ea typeface="微軟正黑體" panose="020B0604030504040204" pitchFamily="34" charset="-12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TW" sz="1600" b="0" i="0" u="none" strike="noStrike" kern="0" cap="none" spc="0" normalizeH="0" baseline="0" noProof="0" dirty="0" smtClean="0">
                <a:ln>
                  <a:noFill/>
                </a:ln>
                <a:solidFill>
                  <a:prstClr val="black"/>
                </a:solidFill>
                <a:effectLst/>
                <a:uLnTx/>
                <a:uFillTx/>
                <a:latin typeface="Arial" panose="020B0604020202020204" pitchFamily="34" charset="0"/>
                <a:ea typeface="微軟正黑體" panose="020B0604030504040204" pitchFamily="34" charset="-120"/>
              </a:rPr>
              <a:t>Infrastructure as a Service</a:t>
            </a:r>
            <a:endParaRPr kumimoji="0" lang="zh-TW" altLang="en-US" sz="1600" b="0" i="0" u="none" strike="noStrike" kern="0" cap="none" spc="0" normalizeH="0" baseline="0" noProof="0" dirty="0" smtClean="0">
              <a:ln>
                <a:noFill/>
              </a:ln>
              <a:solidFill>
                <a:prstClr val="black"/>
              </a:solidFill>
              <a:effectLst/>
              <a:uLnTx/>
              <a:uFillTx/>
              <a:latin typeface="Arial" panose="020B0604020202020204" pitchFamily="34" charset="0"/>
              <a:ea typeface="微軟正黑體" panose="020B0604030504040204" pitchFamily="34" charset="-120"/>
            </a:endParaRPr>
          </a:p>
        </p:txBody>
      </p:sp>
      <p:pic>
        <p:nvPicPr>
          <p:cNvPr id="13" name="Picture 5" descr="C:\Users\CCHung\Desktop\雲端服務及應用\pics\google_docs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1844675"/>
            <a:ext cx="89693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群組 23"/>
          <p:cNvGrpSpPr>
            <a:grpSpLocks/>
          </p:cNvGrpSpPr>
          <p:nvPr/>
        </p:nvGrpSpPr>
        <p:grpSpPr bwMode="auto">
          <a:xfrm>
            <a:off x="4849791" y="2897187"/>
            <a:ext cx="1727200" cy="795338"/>
            <a:chOff x="4139952" y="2924944"/>
            <a:chExt cx="1728192" cy="794487"/>
          </a:xfrm>
        </p:grpSpPr>
        <p:grpSp>
          <p:nvGrpSpPr>
            <p:cNvPr id="15" name="群組 22"/>
            <p:cNvGrpSpPr>
              <a:grpSpLocks noChangeAspect="1"/>
            </p:cNvGrpSpPr>
            <p:nvPr/>
          </p:nvGrpSpPr>
          <p:grpSpPr bwMode="auto">
            <a:xfrm>
              <a:off x="4139952" y="2924944"/>
              <a:ext cx="1071736" cy="792088"/>
              <a:chOff x="4139952" y="2924944"/>
              <a:chExt cx="1071736" cy="792088"/>
            </a:xfrm>
          </p:grpSpPr>
          <p:pic>
            <p:nvPicPr>
              <p:cNvPr id="17" name="Picture 6" descr="C:\Users\CCHung\Desktop\雲端服務及應用\pics\google-app-eng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924944"/>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4139952" y="2924944"/>
                <a:ext cx="71479" cy="791316"/>
              </a:xfrm>
              <a:prstGeom prst="rect">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solidFill>
                      <a:prstClr val="white"/>
                    </a:solidFill>
                  </a:ln>
                  <a:solidFill>
                    <a:prstClr val="white"/>
                  </a:solidFill>
                  <a:effectLst/>
                  <a:uLnTx/>
                  <a:uFillTx/>
                  <a:latin typeface="Arial"/>
                  <a:ea typeface="微軟正黑體"/>
                </a:endParaRPr>
              </a:p>
            </p:txBody>
          </p:sp>
          <p:sp>
            <p:nvSpPr>
              <p:cNvPr id="19" name="矩形 18"/>
              <p:cNvSpPr/>
              <p:nvPr/>
            </p:nvSpPr>
            <p:spPr>
              <a:xfrm>
                <a:off x="4139952" y="2924944"/>
                <a:ext cx="1072178" cy="63432"/>
              </a:xfrm>
              <a:prstGeom prst="rect">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solidFill>
                      <a:prstClr val="white"/>
                    </a:solidFill>
                  </a:ln>
                  <a:solidFill>
                    <a:prstClr val="white"/>
                  </a:solidFill>
                  <a:effectLst/>
                  <a:uLnTx/>
                  <a:uFillTx/>
                  <a:latin typeface="Arial"/>
                  <a:ea typeface="微軟正黑體"/>
                </a:endParaRPr>
              </a:p>
            </p:txBody>
          </p:sp>
        </p:grpSp>
        <p:pic>
          <p:nvPicPr>
            <p:cNvPr id="16" name="Picture 3" descr="C:\Users\CCHung\Desktop\雲端服務及應用\pics\logo_en_appengin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402596"/>
              <a:ext cx="864096" cy="31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4" descr="C:\Users\CCHung\Desktop\雲端服務及應用\pics\logo_amazonw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4076700"/>
            <a:ext cx="1562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2700" y="1960261"/>
            <a:ext cx="1759440" cy="54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9535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Experiment</a:t>
            </a:r>
            <a:endParaRPr lang="zh-TW" altLang="en-US" dirty="0"/>
          </a:p>
        </p:txBody>
      </p:sp>
      <p:sp>
        <p:nvSpPr>
          <p:cNvPr id="3" name="內容版面配置區 2"/>
          <p:cNvSpPr>
            <a:spLocks noGrp="1"/>
          </p:cNvSpPr>
          <p:nvPr>
            <p:ph idx="1"/>
          </p:nvPr>
        </p:nvSpPr>
        <p:spPr>
          <a:xfrm>
            <a:off x="448437" y="5292179"/>
            <a:ext cx="8229600" cy="1429296"/>
          </a:xfrm>
        </p:spPr>
        <p:txBody>
          <a:bodyPr>
            <a:normAutofit fontScale="92500" lnSpcReduction="10000"/>
          </a:bodyPr>
          <a:lstStyle/>
          <a:p>
            <a:r>
              <a:rPr lang="en-US" altLang="zh-TW" sz="2800" dirty="0">
                <a:latin typeface="Times New Roman" pitchFamily="18" charset="0"/>
                <a:cs typeface="Times New Roman" pitchFamily="18" charset="0"/>
              </a:rPr>
              <a:t>Experiment </a:t>
            </a:r>
            <a:endParaRPr lang="en-US" altLang="zh-TW" sz="2800" dirty="0" smtClean="0">
              <a:latin typeface="Times New Roman" pitchFamily="18" charset="0"/>
              <a:cs typeface="Times New Roman" pitchFamily="18" charset="0"/>
            </a:endParaRPr>
          </a:p>
          <a:p>
            <a:pPr lvl="1"/>
            <a:r>
              <a:rPr lang="en-US" altLang="zh-TW" sz="2000" dirty="0">
                <a:latin typeface="Times New Roman" pitchFamily="18" charset="0"/>
                <a:cs typeface="Times New Roman" pitchFamily="18" charset="0"/>
              </a:rPr>
              <a:t>Servers: 50, 100, 150, 200, 250</a:t>
            </a:r>
          </a:p>
          <a:p>
            <a:pPr lvl="1"/>
            <a:r>
              <a:rPr lang="en-US" altLang="zh-TW" sz="2000" dirty="0">
                <a:latin typeface="Times New Roman" pitchFamily="18" charset="0"/>
                <a:cs typeface="Times New Roman" pitchFamily="18" charset="0"/>
              </a:rPr>
              <a:t>Clients</a:t>
            </a:r>
            <a:r>
              <a:rPr lang="zh-TW" altLang="en-US" sz="2000" dirty="0">
                <a:latin typeface="Times New Roman" pitchFamily="18" charset="0"/>
                <a:cs typeface="Times New Roman" pitchFamily="18" charset="0"/>
              </a:rPr>
              <a:t> </a:t>
            </a:r>
            <a:r>
              <a:rPr lang="en-US" altLang="zh-TW" sz="2000" dirty="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2000</a:t>
            </a:r>
          </a:p>
          <a:p>
            <a:pPr lvl="1"/>
            <a:r>
              <a:rPr lang="en-US" altLang="zh-TW" sz="2000" dirty="0" smtClean="0">
                <a:latin typeface="Times New Roman" pitchFamily="18" charset="0"/>
                <a:cs typeface="Times New Roman" pitchFamily="18" charset="0"/>
              </a:rPr>
              <a:t>The mean of  memory usage and the variance of memory usage</a:t>
            </a:r>
            <a:endParaRPr lang="en-US" altLang="zh-TW" sz="2000" dirty="0">
              <a:latin typeface="Times New Roman" pitchFamily="18" charset="0"/>
              <a:cs typeface="Times New Roman" pitchFamily="18" charset="0"/>
            </a:endParaRPr>
          </a:p>
          <a:p>
            <a:endParaRPr lang="zh-TW" altLang="en-US" sz="2800" dirty="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4895DBFA-EA48-4FA4-A457-5C0C2697D1E0}" type="slidenum">
              <a:rPr lang="zh-TW" altLang="en-US" smtClean="0">
                <a:solidFill>
                  <a:prstClr val="black">
                    <a:tint val="75000"/>
                  </a:prstClr>
                </a:solidFill>
              </a:rPr>
              <a:pPr/>
              <a:t>50</a:t>
            </a:fld>
            <a:endParaRPr lang="zh-TW" altLang="en-US">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4395" y="1925599"/>
            <a:ext cx="454183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916832"/>
            <a:ext cx="41941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6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51</a:t>
            </a:fld>
            <a:endParaRPr lang="zh-TW" altLang="en-US"/>
          </a:p>
        </p:txBody>
      </p:sp>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solidFill>
                  <a:srgbClr val="7030A0"/>
                </a:solidFill>
              </a:rPr>
              <a:t>Introduction</a:t>
            </a:r>
            <a:r>
              <a:rPr lang="zh-TW" altLang="en-US" sz="2800" dirty="0" smtClean="0">
                <a:solidFill>
                  <a:srgbClr val="7030A0"/>
                </a:solidFill>
              </a:rPr>
              <a:t> </a:t>
            </a:r>
            <a:r>
              <a:rPr lang="en-US" altLang="zh-TW" sz="2800" dirty="0" smtClean="0">
                <a:solidFill>
                  <a:srgbClr val="7030A0"/>
                </a:solidFill>
              </a:rPr>
              <a:t>to Cloud Computing</a:t>
            </a:r>
          </a:p>
          <a:p>
            <a:r>
              <a:rPr lang="en-US" altLang="zh-TW" sz="2800" dirty="0" smtClean="0">
                <a:solidFill>
                  <a:srgbClr val="7030A0"/>
                </a:solidFill>
              </a:rPr>
              <a:t>Hadoop Data File System (HDFS)</a:t>
            </a:r>
            <a:endParaRPr lang="en-US" altLang="zh-TW" sz="2800" dirty="0">
              <a:solidFill>
                <a:srgbClr val="7030A0"/>
              </a:solidFill>
            </a:endParaRPr>
          </a:p>
          <a:p>
            <a:r>
              <a:rPr lang="en-US" altLang="zh-TW" sz="2800" dirty="0" smtClean="0">
                <a:solidFill>
                  <a:srgbClr val="7030A0"/>
                </a:solidFill>
              </a:rPr>
              <a:t>Hadoop </a:t>
            </a:r>
            <a:r>
              <a:rPr lang="en-US" altLang="zh-TW" sz="2800" dirty="0" err="1" smtClean="0">
                <a:solidFill>
                  <a:srgbClr val="7030A0"/>
                </a:solidFill>
              </a:rPr>
              <a:t>MapReduce</a:t>
            </a:r>
            <a:r>
              <a:rPr lang="en-US" altLang="zh-TW" sz="2800" dirty="0" smtClean="0">
                <a:solidFill>
                  <a:srgbClr val="7030A0"/>
                </a:solidFill>
              </a:rPr>
              <a:t> Framework</a:t>
            </a:r>
          </a:p>
          <a:p>
            <a:r>
              <a:rPr lang="en-US" altLang="zh-TW" sz="2800" dirty="0" smtClean="0">
                <a:solidFill>
                  <a:srgbClr val="7030A0"/>
                </a:solidFill>
              </a:rPr>
              <a:t>Cloud Research Issues</a:t>
            </a:r>
          </a:p>
          <a:p>
            <a:r>
              <a:rPr lang="en-US" altLang="zh-TW" sz="2800" dirty="0" smtClean="0">
                <a:solidFill>
                  <a:srgbClr val="FF0000"/>
                </a:solidFill>
              </a:rPr>
              <a:t>NSC Joint Cloud Project</a:t>
            </a:r>
          </a:p>
          <a:p>
            <a:r>
              <a:rPr lang="en-US" altLang="zh-TW" sz="2800" dirty="0" smtClean="0"/>
              <a:t>Conclusions</a:t>
            </a:r>
            <a:endParaRPr lang="en-US" altLang="zh-TW" sz="2800" dirty="0"/>
          </a:p>
          <a:p>
            <a:endParaRPr lang="zh-TW" altLang="en-US" sz="2800" dirty="0"/>
          </a:p>
        </p:txBody>
      </p:sp>
    </p:spTree>
    <p:extLst>
      <p:ext uri="{BB962C8B-B14F-4D97-AF65-F5344CB8AC3E}">
        <p14:creationId xmlns:p14="http://schemas.microsoft.com/office/powerpoint/2010/main" val="11152081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NSC Joint Project</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52</a:t>
            </a:fld>
            <a:endParaRPr lang="zh-TW" altLang="en-US"/>
          </a:p>
        </p:txBody>
      </p:sp>
      <p:pic>
        <p:nvPicPr>
          <p:cNvPr id="5" name="內容版面配置區 4"/>
          <p:cNvPicPr>
            <a:picLocks noGrp="1"/>
          </p:cNvPicPr>
          <p:nvPr>
            <p:ph idx="1"/>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04975" y="1600200"/>
            <a:ext cx="7734049" cy="4525963"/>
          </a:xfrm>
          <a:prstGeom prst="rect">
            <a:avLst/>
          </a:prstGeom>
        </p:spPr>
      </p:pic>
    </p:spTree>
    <p:extLst>
      <p:ext uri="{BB962C8B-B14F-4D97-AF65-F5344CB8AC3E}">
        <p14:creationId xmlns:p14="http://schemas.microsoft.com/office/powerpoint/2010/main" val="17257459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NSC Joint Project</a:t>
            </a:r>
            <a:endParaRPr lang="zh-TW" altLang="en-US" dirty="0"/>
          </a:p>
        </p:txBody>
      </p:sp>
      <p:sp>
        <p:nvSpPr>
          <p:cNvPr id="3" name="內容版面配置區 2"/>
          <p:cNvSpPr>
            <a:spLocks noGrp="1"/>
          </p:cNvSpPr>
          <p:nvPr>
            <p:ph idx="1"/>
          </p:nvPr>
        </p:nvSpPr>
        <p:spPr/>
        <p:txBody>
          <a:bodyPr>
            <a:normAutofit fontScale="55000" lnSpcReduction="20000"/>
          </a:bodyPr>
          <a:lstStyle/>
          <a:p>
            <a:pPr lvl="0" algn="just">
              <a:lnSpc>
                <a:spcPts val="2000"/>
              </a:lnSpc>
              <a:buFont typeface="Wingdings" panose="05000000000000000000" pitchFamily="2" charset="2"/>
              <a:buChar char=""/>
            </a:pPr>
            <a:r>
              <a:rPr lang="zh-TW" altLang="zh-TW" b="1" kern="100" dirty="0">
                <a:latin typeface="Times New Roman" panose="02020603050405020304" pitchFamily="18" charset="0"/>
                <a:ea typeface="標楷體" panose="03000509000000000000" pitchFamily="65" charset="-120"/>
              </a:rPr>
              <a:t>子計畫一：應用於電信流量管理之高效能巨量資料轉置整合平台</a:t>
            </a:r>
            <a:r>
              <a:rPr lang="zh-TW" altLang="zh-TW" b="1" kern="100" dirty="0" smtClean="0">
                <a:latin typeface="Times New Roman" panose="02020603050405020304" pitchFamily="18" charset="0"/>
                <a:ea typeface="標楷體" panose="03000509000000000000" pitchFamily="65" charset="-120"/>
              </a:rPr>
              <a:t>設計</a:t>
            </a:r>
            <a:endParaRPr lang="en-US" altLang="zh-TW" kern="100" dirty="0" smtClean="0">
              <a:latin typeface="Times New Roman" panose="02020603050405020304" pitchFamily="18" charset="0"/>
              <a:ea typeface="新細明體" panose="02020500000000000000" pitchFamily="18" charset="-120"/>
            </a:endParaRPr>
          </a:p>
          <a:p>
            <a:pPr lvl="1" algn="just">
              <a:lnSpc>
                <a:spcPts val="2000"/>
              </a:lnSpc>
              <a:buFont typeface="Wingdings" panose="05000000000000000000" pitchFamily="2" charset="2"/>
              <a:buChar char=""/>
            </a:pPr>
            <a:r>
              <a:rPr lang="zh-TW" altLang="zh-TW" kern="100" dirty="0" smtClean="0">
                <a:latin typeface="Times New Roman" panose="02020603050405020304" pitchFamily="18" charset="0"/>
                <a:ea typeface="標楷體" panose="03000509000000000000" pitchFamily="65" charset="-120"/>
              </a:rPr>
              <a:t>本子</a:t>
            </a:r>
            <a:r>
              <a:rPr lang="zh-TW" altLang="zh-TW" kern="100" dirty="0">
                <a:latin typeface="Times New Roman" panose="02020603050405020304" pitchFamily="18" charset="0"/>
                <a:ea typeface="標楷體" panose="03000509000000000000" pitchFamily="65" charset="-120"/>
              </a:rPr>
              <a:t>計畫擬建置在資料來源以及分析系統間建立一資料轉置整合平台，用以協助分析系統平台解析各式各樣的系統格式，並產生共用資料模型，進而提供事件服務，使得分析系統平台透過事件服務即可取得需要的</a:t>
            </a:r>
            <a:r>
              <a:rPr lang="zh-TW" altLang="zh-TW" kern="100" dirty="0" smtClean="0">
                <a:latin typeface="Times New Roman" panose="02020603050405020304" pitchFamily="18" charset="0"/>
                <a:ea typeface="標楷體" panose="03000509000000000000" pitchFamily="65" charset="-120"/>
              </a:rPr>
              <a:t>資訊。</a:t>
            </a:r>
            <a:endParaRPr lang="zh-TW" altLang="zh-TW" kern="100" dirty="0">
              <a:latin typeface="Times New Roman" panose="02020603050405020304" pitchFamily="18" charset="0"/>
              <a:ea typeface="新細明體" panose="02020500000000000000" pitchFamily="18" charset="-120"/>
            </a:endParaRPr>
          </a:p>
          <a:p>
            <a:pPr lvl="0" algn="just">
              <a:lnSpc>
                <a:spcPts val="2000"/>
              </a:lnSpc>
              <a:buFont typeface="Wingdings" panose="05000000000000000000" pitchFamily="2" charset="2"/>
              <a:buChar char=""/>
            </a:pPr>
            <a:r>
              <a:rPr lang="zh-TW" altLang="zh-TW" b="1" kern="100" dirty="0">
                <a:latin typeface="Times New Roman" panose="02020603050405020304" pitchFamily="18" charset="0"/>
                <a:ea typeface="標楷體" panose="03000509000000000000" pitchFamily="65" charset="-120"/>
              </a:rPr>
              <a:t>子計畫二：</a:t>
            </a:r>
            <a:r>
              <a:rPr lang="zh-TW" altLang="zh-TW" b="1" kern="100" dirty="0">
                <a:solidFill>
                  <a:srgbClr val="000000"/>
                </a:solidFill>
                <a:latin typeface="Times New Roman" panose="02020603050405020304" pitchFamily="18" charset="0"/>
                <a:ea typeface="標楷體" panose="03000509000000000000" pitchFamily="65" charset="-120"/>
              </a:rPr>
              <a:t>具擷取保證與高效節能之電信巨量資料儲存</a:t>
            </a:r>
            <a:r>
              <a:rPr lang="zh-TW" altLang="zh-TW" b="1" kern="100" dirty="0" smtClean="0">
                <a:solidFill>
                  <a:srgbClr val="000000"/>
                </a:solidFill>
                <a:latin typeface="Times New Roman" panose="02020603050405020304" pitchFamily="18" charset="0"/>
                <a:ea typeface="標楷體" panose="03000509000000000000" pitchFamily="65" charset="-120"/>
              </a:rPr>
              <a:t>設計</a:t>
            </a:r>
            <a:endParaRPr lang="en-US" altLang="zh-TW" kern="100" dirty="0" smtClean="0">
              <a:latin typeface="Times New Roman" panose="02020603050405020304" pitchFamily="18" charset="0"/>
              <a:ea typeface="新細明體" panose="02020500000000000000" pitchFamily="18" charset="-120"/>
            </a:endParaRPr>
          </a:p>
          <a:p>
            <a:pPr lvl="1" algn="just">
              <a:lnSpc>
                <a:spcPts val="2000"/>
              </a:lnSpc>
              <a:buFont typeface="Wingdings" panose="05000000000000000000" pitchFamily="2" charset="2"/>
              <a:buChar char=""/>
            </a:pPr>
            <a:r>
              <a:rPr lang="zh-TW" altLang="zh-TW" kern="100" dirty="0" smtClean="0">
                <a:solidFill>
                  <a:srgbClr val="000000"/>
                </a:solidFill>
                <a:latin typeface="Times New Roman" panose="02020603050405020304" pitchFamily="18" charset="0"/>
                <a:ea typeface="標楷體" panose="03000509000000000000" pitchFamily="65" charset="-120"/>
                <a:cs typeface="Tahoma" panose="020B0604030504040204" pitchFamily="34" charset="0"/>
              </a:rPr>
              <a:t>本子</a:t>
            </a:r>
            <a:r>
              <a:rPr lang="zh-TW" altLang="zh-TW" kern="100" dirty="0">
                <a:solidFill>
                  <a:srgbClr val="000000"/>
                </a:solidFill>
                <a:latin typeface="Times New Roman" panose="02020603050405020304" pitchFamily="18" charset="0"/>
                <a:ea typeface="標楷體" panose="03000509000000000000" pitchFamily="65" charset="-120"/>
                <a:cs typeface="Tahoma" panose="020B0604030504040204" pitchFamily="34" charset="0"/>
              </a:rPr>
              <a:t>計畫主要目的在設計巨量電信資料儲存系統，提高電信流量資料檔案在存取與管理的效益。此系統是以</a:t>
            </a:r>
            <a:r>
              <a:rPr lang="en-US" altLang="zh-TW" kern="100" dirty="0">
                <a:solidFill>
                  <a:srgbClr val="000000"/>
                </a:solidFill>
                <a:latin typeface="Times New Roman" panose="02020603050405020304" pitchFamily="18" charset="0"/>
                <a:ea typeface="標楷體" panose="03000509000000000000" pitchFamily="65" charset="-120"/>
              </a:rPr>
              <a:t>Apache </a:t>
            </a:r>
            <a:r>
              <a:rPr lang="en-US" altLang="zh-TW" kern="100" dirty="0" err="1">
                <a:solidFill>
                  <a:srgbClr val="000000"/>
                </a:solidFill>
                <a:latin typeface="Times New Roman" panose="02020603050405020304" pitchFamily="18" charset="0"/>
                <a:ea typeface="標楷體" panose="03000509000000000000" pitchFamily="65" charset="-120"/>
              </a:rPr>
              <a:t>Hadoop</a:t>
            </a:r>
            <a:r>
              <a:rPr lang="en-US" altLang="zh-TW" kern="100" dirty="0">
                <a:solidFill>
                  <a:srgbClr val="000000"/>
                </a:solidFill>
                <a:latin typeface="Times New Roman" panose="02020603050405020304" pitchFamily="18" charset="0"/>
                <a:ea typeface="標楷體" panose="03000509000000000000" pitchFamily="65" charset="-120"/>
              </a:rPr>
              <a:t> </a:t>
            </a:r>
            <a:r>
              <a:rPr lang="zh-TW" altLang="zh-TW" kern="100" dirty="0">
                <a:solidFill>
                  <a:srgbClr val="000000"/>
                </a:solidFill>
                <a:latin typeface="Times New Roman" panose="02020603050405020304" pitchFamily="18" charset="0"/>
                <a:ea typeface="標楷體" panose="03000509000000000000" pitchFamily="65" charset="-120"/>
                <a:cs typeface="Tahoma" panose="020B0604030504040204" pitchFamily="34" charset="0"/>
              </a:rPr>
              <a:t>平台之檔案系統</a:t>
            </a:r>
            <a:r>
              <a:rPr lang="en-US" altLang="zh-TW" kern="100" dirty="0">
                <a:solidFill>
                  <a:srgbClr val="000000"/>
                </a:solidFill>
                <a:latin typeface="Times New Roman" panose="02020603050405020304" pitchFamily="18" charset="0"/>
                <a:ea typeface="標楷體" panose="03000509000000000000" pitchFamily="65" charset="-120"/>
              </a:rPr>
              <a:t>HDFS (</a:t>
            </a:r>
            <a:r>
              <a:rPr lang="en-US" altLang="zh-TW" kern="100" dirty="0" err="1">
                <a:solidFill>
                  <a:srgbClr val="000000"/>
                </a:solidFill>
                <a:latin typeface="Times New Roman" panose="02020603050405020304" pitchFamily="18" charset="0"/>
                <a:ea typeface="標楷體" panose="03000509000000000000" pitchFamily="65" charset="-120"/>
              </a:rPr>
              <a:t>Hadoop</a:t>
            </a:r>
            <a:r>
              <a:rPr lang="en-US" altLang="zh-TW" kern="100" dirty="0">
                <a:solidFill>
                  <a:srgbClr val="000000"/>
                </a:solidFill>
                <a:latin typeface="Times New Roman" panose="02020603050405020304" pitchFamily="18" charset="0"/>
                <a:ea typeface="標楷體" panose="03000509000000000000" pitchFamily="65" charset="-120"/>
              </a:rPr>
              <a:t> Distributed File System)</a:t>
            </a:r>
            <a:r>
              <a:rPr lang="en-US" altLang="zh-TW" kern="100" dirty="0">
                <a:solidFill>
                  <a:srgbClr val="000000"/>
                </a:solidFill>
                <a:latin typeface="標楷體" panose="03000509000000000000" pitchFamily="65" charset="-120"/>
                <a:ea typeface="新細明體" panose="02020500000000000000" pitchFamily="18" charset="-120"/>
                <a:cs typeface="Tahoma" panose="020B0604030504040204" pitchFamily="34" charset="0"/>
              </a:rPr>
              <a:t> </a:t>
            </a:r>
            <a:r>
              <a:rPr lang="zh-TW" altLang="zh-TW" kern="100" dirty="0">
                <a:solidFill>
                  <a:srgbClr val="000000"/>
                </a:solidFill>
                <a:latin typeface="Times New Roman" panose="02020603050405020304" pitchFamily="18" charset="0"/>
                <a:ea typeface="標楷體" panose="03000509000000000000" pitchFamily="65" charset="-120"/>
                <a:cs typeface="Tahoma" panose="020B0604030504040204" pitchFamily="34" charset="0"/>
              </a:rPr>
              <a:t>為基礎 ，增強其在資料擷取、資料管理方面效能、及在電量節能等三方面之功效。</a:t>
            </a:r>
            <a:endParaRPr lang="zh-TW" altLang="zh-TW" kern="100" dirty="0">
              <a:latin typeface="Times New Roman" panose="02020603050405020304" pitchFamily="18" charset="0"/>
              <a:ea typeface="新細明體" panose="02020500000000000000" pitchFamily="18" charset="-120"/>
            </a:endParaRPr>
          </a:p>
          <a:p>
            <a:pPr lvl="0" algn="just">
              <a:lnSpc>
                <a:spcPts val="2000"/>
              </a:lnSpc>
              <a:buFont typeface="Wingdings" panose="05000000000000000000" pitchFamily="2" charset="2"/>
              <a:buChar char=""/>
            </a:pPr>
            <a:r>
              <a:rPr lang="zh-TW" altLang="zh-TW" b="1" kern="100" dirty="0">
                <a:solidFill>
                  <a:srgbClr val="000000"/>
                </a:solidFill>
                <a:latin typeface="Times New Roman" panose="02020603050405020304" pitchFamily="18" charset="0"/>
                <a:ea typeface="標楷體" panose="03000509000000000000" pitchFamily="65" charset="-120"/>
              </a:rPr>
              <a:t>子計畫三：</a:t>
            </a:r>
            <a:r>
              <a:rPr lang="zh-TW" altLang="zh-TW" b="1" kern="100" dirty="0">
                <a:latin typeface="Times New Roman" panose="02020603050405020304" pitchFamily="18" charset="0"/>
                <a:ea typeface="標楷體" panose="03000509000000000000" pitchFamily="65" charset="-120"/>
              </a:rPr>
              <a:t>高效能巨量資料分析系統之軟體定義網路技術研發及其在電信流量管理之</a:t>
            </a:r>
            <a:r>
              <a:rPr lang="zh-TW" altLang="zh-TW" b="1" kern="100" dirty="0" smtClean="0">
                <a:latin typeface="Times New Roman" panose="02020603050405020304" pitchFamily="18" charset="0"/>
                <a:ea typeface="標楷體" panose="03000509000000000000" pitchFamily="65" charset="-120"/>
              </a:rPr>
              <a:t>應用</a:t>
            </a:r>
            <a:endParaRPr lang="en-US" altLang="zh-TW" kern="100" dirty="0" smtClean="0">
              <a:latin typeface="Times New Roman" panose="02020603050405020304" pitchFamily="18" charset="0"/>
              <a:ea typeface="新細明體" panose="02020500000000000000" pitchFamily="18" charset="-120"/>
            </a:endParaRPr>
          </a:p>
          <a:p>
            <a:pPr lvl="1" algn="just">
              <a:lnSpc>
                <a:spcPts val="2000"/>
              </a:lnSpc>
              <a:buFont typeface="Wingdings" panose="05000000000000000000" pitchFamily="2" charset="2"/>
              <a:buChar char=""/>
            </a:pPr>
            <a:r>
              <a:rPr lang="zh-TW" altLang="zh-TW" kern="100" dirty="0" smtClean="0">
                <a:latin typeface="Times New Roman" panose="02020603050405020304" pitchFamily="18" charset="0"/>
                <a:ea typeface="標楷體" panose="03000509000000000000" pitchFamily="65" charset="-120"/>
              </a:rPr>
              <a:t>本子</a:t>
            </a:r>
            <a:r>
              <a:rPr lang="zh-TW" altLang="zh-TW" kern="100" dirty="0">
                <a:latin typeface="Times New Roman" panose="02020603050405020304" pitchFamily="18" charset="0"/>
                <a:ea typeface="標楷體" panose="03000509000000000000" pitchFamily="65" charset="-120"/>
              </a:rPr>
              <a:t>計畫將探討新一代的軟體定義網路</a:t>
            </a:r>
            <a:r>
              <a:rPr lang="en-US" altLang="zh-TW" kern="100" dirty="0">
                <a:latin typeface="Times New Roman" panose="02020603050405020304" pitchFamily="18" charset="0"/>
                <a:ea typeface="標楷體" panose="03000509000000000000" pitchFamily="65" charset="-120"/>
              </a:rPr>
              <a:t>(Software-Defined Networking, SDN)</a:t>
            </a:r>
            <a:r>
              <a:rPr lang="zh-TW" altLang="zh-TW" kern="100" dirty="0">
                <a:latin typeface="Times New Roman" panose="02020603050405020304" pitchFamily="18" charset="0"/>
                <a:ea typeface="標楷體" panose="03000509000000000000" pitchFamily="65" charset="-120"/>
              </a:rPr>
              <a:t>架構，藉由將交換器資料層與控制層分離的技術，進一步的將雲端資料中心內的網路也虛擬化。我們將分析巨量資料應用程式所產生的網路流量，可能導致雲端資料中心網路或電信核心網路瓶頸所在，然後利用</a:t>
            </a:r>
            <a:r>
              <a:rPr lang="en-US" altLang="zh-TW" kern="100" dirty="0">
                <a:latin typeface="Times New Roman" panose="02020603050405020304" pitchFamily="18" charset="0"/>
                <a:ea typeface="標楷體" panose="03000509000000000000" pitchFamily="65" charset="-120"/>
              </a:rPr>
              <a:t>SDN</a:t>
            </a:r>
            <a:r>
              <a:rPr lang="zh-TW" altLang="zh-TW" kern="100" dirty="0">
                <a:latin typeface="Times New Roman" panose="02020603050405020304" pitchFamily="18" charset="0"/>
                <a:ea typeface="標楷體" panose="03000509000000000000" pitchFamily="65" charset="-120"/>
              </a:rPr>
              <a:t>將網路資源利用最佳化，同時解決網路瓶頸問題</a:t>
            </a:r>
            <a:r>
              <a:rPr lang="zh-TW" altLang="zh-TW" kern="100" dirty="0" smtClean="0">
                <a:latin typeface="Times New Roman" panose="02020603050405020304" pitchFamily="18" charset="0"/>
                <a:ea typeface="標楷體" panose="03000509000000000000" pitchFamily="65" charset="-120"/>
              </a:rPr>
              <a:t>。</a:t>
            </a:r>
            <a:endParaRPr lang="zh-TW" altLang="zh-TW" kern="100" dirty="0">
              <a:latin typeface="Times New Roman" panose="02020603050405020304" pitchFamily="18" charset="0"/>
              <a:ea typeface="新細明體" panose="02020500000000000000" pitchFamily="18" charset="-120"/>
            </a:endParaRP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53</a:t>
            </a:fld>
            <a:endParaRPr lang="zh-TW" altLang="en-US"/>
          </a:p>
        </p:txBody>
      </p:sp>
    </p:spTree>
    <p:extLst>
      <p:ext uri="{BB962C8B-B14F-4D97-AF65-F5344CB8AC3E}">
        <p14:creationId xmlns:p14="http://schemas.microsoft.com/office/powerpoint/2010/main" val="1126802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NSC Joint Project</a:t>
            </a:r>
            <a:endParaRPr lang="zh-TW" altLang="en-US" dirty="0"/>
          </a:p>
        </p:txBody>
      </p:sp>
      <p:sp>
        <p:nvSpPr>
          <p:cNvPr id="3" name="內容版面配置區 2"/>
          <p:cNvSpPr>
            <a:spLocks noGrp="1"/>
          </p:cNvSpPr>
          <p:nvPr>
            <p:ph idx="1"/>
          </p:nvPr>
        </p:nvSpPr>
        <p:spPr/>
        <p:txBody>
          <a:bodyPr>
            <a:normAutofit fontScale="47500" lnSpcReduction="20000"/>
          </a:bodyPr>
          <a:lstStyle/>
          <a:p>
            <a:pPr lvl="0" algn="just">
              <a:lnSpc>
                <a:spcPts val="2000"/>
              </a:lnSpc>
              <a:buFont typeface="Wingdings" panose="05000000000000000000" pitchFamily="2" charset="2"/>
              <a:buChar char=""/>
            </a:pPr>
            <a:r>
              <a:rPr lang="zh-TW" altLang="zh-TW" b="1" kern="100" dirty="0" smtClean="0">
                <a:solidFill>
                  <a:srgbClr val="222222"/>
                </a:solidFill>
                <a:latin typeface="Times New Roman" panose="02020603050405020304" pitchFamily="18" charset="0"/>
                <a:ea typeface="標楷體" panose="03000509000000000000" pitchFamily="65" charset="-120"/>
              </a:rPr>
              <a:t>子</a:t>
            </a:r>
            <a:r>
              <a:rPr lang="zh-TW" altLang="zh-TW" b="1" kern="100" dirty="0">
                <a:solidFill>
                  <a:srgbClr val="222222"/>
                </a:solidFill>
                <a:latin typeface="Times New Roman" panose="02020603050405020304" pitchFamily="18" charset="0"/>
                <a:ea typeface="標楷體" panose="03000509000000000000" pitchFamily="65" charset="-120"/>
              </a:rPr>
              <a:t>計畫四：巨量資料處理之隱私續存協定與安全機制研發及其在電信服務之</a:t>
            </a:r>
            <a:r>
              <a:rPr lang="zh-TW" altLang="zh-TW" b="1" kern="100" dirty="0" smtClean="0">
                <a:solidFill>
                  <a:srgbClr val="222222"/>
                </a:solidFill>
                <a:latin typeface="Times New Roman" panose="02020603050405020304" pitchFamily="18" charset="0"/>
                <a:ea typeface="標楷體" panose="03000509000000000000" pitchFamily="65" charset="-120"/>
              </a:rPr>
              <a:t>應用</a:t>
            </a:r>
            <a:endParaRPr lang="en-US" altLang="zh-TW" kern="100" dirty="0" smtClean="0">
              <a:latin typeface="Times New Roman" panose="02020603050405020304" pitchFamily="18" charset="0"/>
              <a:ea typeface="新細明體" panose="02020500000000000000" pitchFamily="18" charset="-120"/>
            </a:endParaRPr>
          </a:p>
          <a:p>
            <a:pPr lvl="1" algn="just">
              <a:lnSpc>
                <a:spcPts val="2000"/>
              </a:lnSpc>
              <a:buFont typeface="Wingdings" panose="05000000000000000000" pitchFamily="2" charset="2"/>
              <a:buChar char=""/>
            </a:pPr>
            <a:r>
              <a:rPr lang="zh-TW" altLang="zh-TW" kern="100" dirty="0" smtClean="0">
                <a:latin typeface="Times New Roman" panose="02020603050405020304" pitchFamily="18" charset="0"/>
                <a:ea typeface="標楷體" panose="03000509000000000000" pitchFamily="65" charset="-120"/>
              </a:rPr>
              <a:t>本子</a:t>
            </a:r>
            <a:r>
              <a:rPr lang="zh-TW" altLang="zh-TW" kern="100" dirty="0">
                <a:latin typeface="Times New Roman" panose="02020603050405020304" pitchFamily="18" charset="0"/>
                <a:ea typeface="標楷體" panose="03000509000000000000" pitchFamily="65" charset="-120"/>
              </a:rPr>
              <a:t>計畫主要在設計密碼學模組供巨料資料來源在其被處理前，對其資料進行前置處理。其中，屬性基底加密法</a:t>
            </a:r>
            <a:r>
              <a:rPr lang="en-US" altLang="zh-TW" kern="100" dirty="0">
                <a:latin typeface="Times New Roman" panose="02020603050405020304" pitchFamily="18" charset="0"/>
                <a:ea typeface="標楷體" panose="03000509000000000000" pitchFamily="65" charset="-120"/>
              </a:rPr>
              <a:t> (Attribute-Based Encryption) </a:t>
            </a:r>
            <a:r>
              <a:rPr lang="zh-TW" altLang="zh-TW" kern="100" dirty="0">
                <a:latin typeface="Times New Roman" panose="02020603050405020304" pitchFamily="18" charset="0"/>
                <a:ea typeface="標楷體" panose="03000509000000000000" pitchFamily="65" charset="-120"/>
              </a:rPr>
              <a:t>用以實行存取控制。匿名資料探勘</a:t>
            </a:r>
            <a:r>
              <a:rPr lang="en-US" altLang="zh-TW" kern="100" dirty="0">
                <a:latin typeface="Times New Roman" panose="02020603050405020304" pitchFamily="18" charset="0"/>
                <a:ea typeface="標楷體" panose="03000509000000000000" pitchFamily="65" charset="-120"/>
              </a:rPr>
              <a:t> (Anonymous Data Mining)</a:t>
            </a:r>
            <a:r>
              <a:rPr lang="zh-TW" altLang="zh-TW" kern="100" dirty="0">
                <a:latin typeface="Times New Roman" panose="02020603050405020304" pitchFamily="18" charset="0"/>
                <a:ea typeface="標楷體" panose="03000509000000000000" pitchFamily="65" charset="-120"/>
              </a:rPr>
              <a:t>、</a:t>
            </a:r>
            <a:r>
              <a:rPr lang="en-US" altLang="zh-TW" kern="100" dirty="0">
                <a:latin typeface="Times New Roman" panose="02020603050405020304" pitchFamily="18" charset="0"/>
                <a:ea typeface="標楷體" panose="03000509000000000000" pitchFamily="65" charset="-120"/>
              </a:rPr>
              <a:t>De-Identification</a:t>
            </a:r>
            <a:r>
              <a:rPr lang="zh-TW" altLang="zh-TW" kern="100" dirty="0">
                <a:latin typeface="Times New Roman" panose="02020603050405020304" pitchFamily="18" charset="0"/>
                <a:ea typeface="標楷體" panose="03000509000000000000" pitchFamily="65" charset="-120"/>
              </a:rPr>
              <a:t>、隱私續存運算</a:t>
            </a:r>
            <a:r>
              <a:rPr lang="en-US" altLang="zh-TW" kern="100" dirty="0">
                <a:latin typeface="Times New Roman" panose="02020603050405020304" pitchFamily="18" charset="0"/>
                <a:ea typeface="標楷體" panose="03000509000000000000" pitchFamily="65" charset="-120"/>
              </a:rPr>
              <a:t> (Privacy-Preserving Computing) </a:t>
            </a:r>
            <a:r>
              <a:rPr lang="zh-TW" altLang="zh-TW" kern="100" dirty="0">
                <a:latin typeface="Times New Roman" panose="02020603050405020304" pitchFamily="18" charset="0"/>
                <a:ea typeface="標楷體" panose="03000509000000000000" pitchFamily="65" charset="-120"/>
              </a:rPr>
              <a:t>用以保護資料機密性與資料隱私。儲存證明</a:t>
            </a:r>
            <a:r>
              <a:rPr lang="en-US" altLang="zh-TW" kern="100" dirty="0">
                <a:latin typeface="Times New Roman" panose="02020603050405020304" pitchFamily="18" charset="0"/>
                <a:ea typeface="標楷體" panose="03000509000000000000" pitchFamily="65" charset="-120"/>
              </a:rPr>
              <a:t> (Proof of Storage) </a:t>
            </a:r>
            <a:r>
              <a:rPr lang="zh-TW" altLang="zh-TW" kern="100" dirty="0">
                <a:latin typeface="Times New Roman" panose="02020603050405020304" pitchFamily="18" charset="0"/>
                <a:ea typeface="標楷體" panose="03000509000000000000" pitchFamily="65" charset="-120"/>
              </a:rPr>
              <a:t>用以確保資料完整性；浮水印 </a:t>
            </a:r>
            <a:r>
              <a:rPr lang="en-US" altLang="zh-TW" kern="100" dirty="0">
                <a:latin typeface="Times New Roman" panose="02020603050405020304" pitchFamily="18" charset="0"/>
                <a:ea typeface="標楷體" panose="03000509000000000000" pitchFamily="65" charset="-120"/>
              </a:rPr>
              <a:t>(Watermarking) </a:t>
            </a:r>
            <a:r>
              <a:rPr lang="zh-TW" altLang="zh-TW" kern="100" dirty="0">
                <a:latin typeface="Times New Roman" panose="02020603050405020304" pitchFamily="18" charset="0"/>
                <a:ea typeface="標楷體" panose="03000509000000000000" pitchFamily="65" charset="-120"/>
              </a:rPr>
              <a:t>則用來進行資料所有權之管理。</a:t>
            </a:r>
            <a:endParaRPr lang="zh-TW" altLang="zh-TW" kern="100" dirty="0">
              <a:latin typeface="Times New Roman" panose="02020603050405020304" pitchFamily="18" charset="0"/>
              <a:ea typeface="新細明體" panose="02020500000000000000" pitchFamily="18" charset="-120"/>
            </a:endParaRPr>
          </a:p>
          <a:p>
            <a:pPr lvl="0" algn="just">
              <a:lnSpc>
                <a:spcPts val="2000"/>
              </a:lnSpc>
              <a:buFont typeface="Wingdings" panose="05000000000000000000" pitchFamily="2" charset="2"/>
              <a:buChar char=""/>
            </a:pPr>
            <a:r>
              <a:rPr lang="zh-TW" altLang="zh-TW" b="1" kern="100" dirty="0">
                <a:solidFill>
                  <a:srgbClr val="222222"/>
                </a:solidFill>
                <a:latin typeface="Times New Roman" panose="02020603050405020304" pitchFamily="18" charset="0"/>
                <a:ea typeface="標楷體" panose="03000509000000000000" pitchFamily="65" charset="-120"/>
              </a:rPr>
              <a:t>子計畫五：</a:t>
            </a:r>
            <a:r>
              <a:rPr lang="zh-TW" altLang="zh-TW" b="1" kern="0" dirty="0">
                <a:latin typeface="Times New Roman" panose="02020603050405020304" pitchFamily="18" charset="0"/>
                <a:ea typeface="標楷體" panose="03000509000000000000" pitchFamily="65" charset="-120"/>
              </a:rPr>
              <a:t>具有效性與穩定性之即時巨量事件處理系統及其在電信服務管理之</a:t>
            </a:r>
            <a:r>
              <a:rPr lang="zh-TW" altLang="zh-TW" b="1" kern="0" dirty="0" smtClean="0">
                <a:latin typeface="Times New Roman" panose="02020603050405020304" pitchFamily="18" charset="0"/>
                <a:ea typeface="標楷體" panose="03000509000000000000" pitchFamily="65" charset="-120"/>
              </a:rPr>
              <a:t>應用</a:t>
            </a:r>
            <a:endParaRPr lang="en-US" altLang="zh-TW" kern="100" dirty="0" smtClean="0">
              <a:latin typeface="Times New Roman" panose="02020603050405020304" pitchFamily="18" charset="0"/>
              <a:ea typeface="新細明體" panose="02020500000000000000" pitchFamily="18" charset="-120"/>
            </a:endParaRPr>
          </a:p>
          <a:p>
            <a:pPr lvl="1" algn="just">
              <a:lnSpc>
                <a:spcPts val="2000"/>
              </a:lnSpc>
              <a:buFont typeface="Wingdings" panose="05000000000000000000" pitchFamily="2" charset="2"/>
              <a:buChar char=""/>
            </a:pPr>
            <a:r>
              <a:rPr lang="zh-TW" altLang="zh-TW" kern="100" dirty="0" smtClean="0">
                <a:latin typeface="Times New Roman" panose="02020603050405020304" pitchFamily="18" charset="0"/>
                <a:ea typeface="標楷體" panose="03000509000000000000" pitchFamily="65" charset="-120"/>
              </a:rPr>
              <a:t>本子</a:t>
            </a:r>
            <a:r>
              <a:rPr lang="zh-TW" altLang="zh-TW" kern="100" dirty="0">
                <a:latin typeface="Times New Roman" panose="02020603050405020304" pitchFamily="18" charset="0"/>
                <a:ea typeface="標楷體" panose="03000509000000000000" pitchFamily="65" charset="-120"/>
              </a:rPr>
              <a:t>計畫之研究目的是在關於電信網路中，利用複雜事件處理技術</a:t>
            </a:r>
            <a:r>
              <a:rPr lang="en-US" altLang="zh-TW" kern="100" dirty="0">
                <a:latin typeface="Times New Roman" panose="02020603050405020304" pitchFamily="18" charset="0"/>
                <a:ea typeface="標楷體" panose="03000509000000000000" pitchFamily="65" charset="-120"/>
              </a:rPr>
              <a:t> (complex event processing, CEP) </a:t>
            </a:r>
            <a:r>
              <a:rPr lang="zh-TW" altLang="zh-TW" kern="100" dirty="0">
                <a:latin typeface="Times New Roman" panose="02020603050405020304" pitchFamily="18" charset="0"/>
                <a:ea typeface="標楷體" panose="03000509000000000000" pitchFamily="65" charset="-120"/>
              </a:rPr>
              <a:t>進行即時巨量資料計算的高可靠度系統與服務品質監控應用。其具體研究內容包含：複雜事件處理引擎之研究、容錯機制設計與複雜事件處理為基礎之服務品質監控應用模式、與事件導向為基礎之服務層級協議應用。</a:t>
            </a:r>
            <a:endParaRPr lang="zh-TW" altLang="zh-TW" kern="100" dirty="0">
              <a:latin typeface="Times New Roman" panose="02020603050405020304" pitchFamily="18" charset="0"/>
              <a:ea typeface="新細明體" panose="02020500000000000000" pitchFamily="18" charset="-120"/>
            </a:endParaRPr>
          </a:p>
          <a:p>
            <a:pPr lvl="0" algn="just">
              <a:lnSpc>
                <a:spcPts val="2000"/>
              </a:lnSpc>
              <a:buFont typeface="Wingdings" panose="05000000000000000000" pitchFamily="2" charset="2"/>
              <a:buChar char=""/>
            </a:pPr>
            <a:r>
              <a:rPr lang="zh-TW" altLang="zh-TW" b="1" kern="100" dirty="0">
                <a:solidFill>
                  <a:srgbClr val="222222"/>
                </a:solidFill>
                <a:latin typeface="Times New Roman" panose="02020603050405020304" pitchFamily="18" charset="0"/>
                <a:ea typeface="標楷體" panose="03000509000000000000" pitchFamily="65" charset="-120"/>
              </a:rPr>
              <a:t>子計畫六：</a:t>
            </a:r>
            <a:r>
              <a:rPr lang="zh-TW" altLang="zh-TW" b="1" kern="100" dirty="0">
                <a:latin typeface="Times New Roman" panose="02020603050405020304" pitchFamily="18" charset="0"/>
                <a:ea typeface="標楷體" panose="03000509000000000000" pitchFamily="65" charset="-120"/>
              </a:rPr>
              <a:t>基於雲端計算之電信網路流量巨量資料探勘分析與應用服務</a:t>
            </a:r>
            <a:r>
              <a:rPr lang="zh-TW" altLang="zh-TW" b="1" kern="100" dirty="0" smtClean="0">
                <a:latin typeface="Times New Roman" panose="02020603050405020304" pitchFamily="18" charset="0"/>
                <a:ea typeface="標楷體" panose="03000509000000000000" pitchFamily="65" charset="-120"/>
              </a:rPr>
              <a:t>研發</a:t>
            </a:r>
            <a:endParaRPr lang="en-US" altLang="zh-TW" kern="100" dirty="0" smtClean="0">
              <a:latin typeface="Times New Roman" panose="02020603050405020304" pitchFamily="18" charset="0"/>
              <a:ea typeface="新細明體" panose="02020500000000000000" pitchFamily="18" charset="-120"/>
            </a:endParaRPr>
          </a:p>
          <a:p>
            <a:pPr lvl="1" algn="just">
              <a:lnSpc>
                <a:spcPts val="2000"/>
              </a:lnSpc>
              <a:buFont typeface="Wingdings" panose="05000000000000000000" pitchFamily="2" charset="2"/>
              <a:buChar char=""/>
            </a:pPr>
            <a:r>
              <a:rPr lang="zh-TW" altLang="zh-TW" kern="0" dirty="0" smtClean="0">
                <a:latin typeface="Times New Roman" panose="02020603050405020304" pitchFamily="18" charset="0"/>
                <a:ea typeface="標楷體" panose="03000509000000000000" pitchFamily="65" charset="-120"/>
                <a:cs typeface="標楷體" panose="03000509000000000000" pitchFamily="65" charset="-120"/>
              </a:rPr>
              <a:t>本子</a:t>
            </a:r>
            <a:r>
              <a:rPr lang="zh-TW" altLang="zh-TW" kern="0" dirty="0">
                <a:latin typeface="Times New Roman" panose="02020603050405020304" pitchFamily="18" charset="0"/>
                <a:ea typeface="標楷體" panose="03000509000000000000" pitchFamily="65" charset="-120"/>
                <a:cs typeface="標楷體" panose="03000509000000000000" pitchFamily="65" charset="-120"/>
              </a:rPr>
              <a:t>計畫在巨量電信網路流量資料的基礎上，透過雲端計算系統來進行資料探勘，並且結合行動網路的應用，以建立電信領域的商業智慧，從而研發網路使用行為分析、適地性服務、行動社群網路服務等，進而提升電信網路服務於巨量資料應用上的加值效益。</a:t>
            </a:r>
            <a:endParaRPr lang="zh-TW" altLang="zh-TW" kern="100" dirty="0">
              <a:latin typeface="Times New Roman" panose="02020603050405020304" pitchFamily="18" charset="0"/>
              <a:ea typeface="新細明體" panose="02020500000000000000" pitchFamily="18" charset="-120"/>
            </a:endParaRP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54</a:t>
            </a:fld>
            <a:endParaRPr lang="zh-TW" altLang="en-US">
              <a:solidFill>
                <a:prstClr val="black">
                  <a:tint val="75000"/>
                </a:prstClr>
              </a:solidFill>
            </a:endParaRPr>
          </a:p>
        </p:txBody>
      </p:sp>
    </p:spTree>
    <p:extLst>
      <p:ext uri="{BB962C8B-B14F-4D97-AF65-F5344CB8AC3E}">
        <p14:creationId xmlns:p14="http://schemas.microsoft.com/office/powerpoint/2010/main" val="27199354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55</a:t>
            </a:fld>
            <a:endParaRPr lang="zh-TW" altLang="en-US">
              <a:solidFill>
                <a:prstClr val="black">
                  <a:tint val="75000"/>
                </a:prstClr>
              </a:solidFill>
            </a:endParaRPr>
          </a:p>
        </p:txBody>
      </p:sp>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solidFill>
                  <a:srgbClr val="7030A0"/>
                </a:solidFill>
              </a:rPr>
              <a:t>Introduction</a:t>
            </a:r>
            <a:r>
              <a:rPr lang="zh-TW" altLang="en-US" sz="2800" dirty="0" smtClean="0">
                <a:solidFill>
                  <a:srgbClr val="7030A0"/>
                </a:solidFill>
              </a:rPr>
              <a:t> </a:t>
            </a:r>
            <a:r>
              <a:rPr lang="en-US" altLang="zh-TW" sz="2800" dirty="0" smtClean="0">
                <a:solidFill>
                  <a:srgbClr val="7030A0"/>
                </a:solidFill>
              </a:rPr>
              <a:t>to Cloud Computing</a:t>
            </a:r>
          </a:p>
          <a:p>
            <a:r>
              <a:rPr lang="en-US" altLang="zh-TW" sz="2800" dirty="0" smtClean="0">
                <a:solidFill>
                  <a:srgbClr val="7030A0"/>
                </a:solidFill>
              </a:rPr>
              <a:t>Hadoop Data File System (HDFS)</a:t>
            </a:r>
            <a:endParaRPr lang="en-US" altLang="zh-TW" sz="2800" dirty="0">
              <a:solidFill>
                <a:srgbClr val="7030A0"/>
              </a:solidFill>
            </a:endParaRPr>
          </a:p>
          <a:p>
            <a:r>
              <a:rPr lang="en-US" altLang="zh-TW" sz="2800" dirty="0" smtClean="0">
                <a:solidFill>
                  <a:srgbClr val="7030A0"/>
                </a:solidFill>
              </a:rPr>
              <a:t>Hadoop </a:t>
            </a:r>
            <a:r>
              <a:rPr lang="en-US" altLang="zh-TW" sz="2800" dirty="0" err="1" smtClean="0">
                <a:solidFill>
                  <a:srgbClr val="7030A0"/>
                </a:solidFill>
              </a:rPr>
              <a:t>MapReduce</a:t>
            </a:r>
            <a:r>
              <a:rPr lang="en-US" altLang="zh-TW" sz="2800" dirty="0" smtClean="0">
                <a:solidFill>
                  <a:srgbClr val="7030A0"/>
                </a:solidFill>
              </a:rPr>
              <a:t> Framework</a:t>
            </a:r>
          </a:p>
          <a:p>
            <a:r>
              <a:rPr lang="en-US" altLang="zh-TW" sz="2800" dirty="0" smtClean="0">
                <a:solidFill>
                  <a:srgbClr val="7030A0"/>
                </a:solidFill>
              </a:rPr>
              <a:t>Cloud Research Issues</a:t>
            </a:r>
          </a:p>
          <a:p>
            <a:r>
              <a:rPr lang="en-US" altLang="zh-TW" sz="2800" dirty="0" smtClean="0">
                <a:solidFill>
                  <a:srgbClr val="7030A0"/>
                </a:solidFill>
              </a:rPr>
              <a:t>NSC Joint Cloud Project</a:t>
            </a:r>
          </a:p>
          <a:p>
            <a:r>
              <a:rPr lang="en-US" altLang="zh-TW" sz="2800" dirty="0" smtClean="0">
                <a:solidFill>
                  <a:srgbClr val="FF0000"/>
                </a:solidFill>
              </a:rPr>
              <a:t>Conclusions</a:t>
            </a:r>
            <a:endParaRPr lang="en-US" altLang="zh-TW" sz="2800" dirty="0">
              <a:solidFill>
                <a:srgbClr val="FF0000"/>
              </a:solidFill>
            </a:endParaRPr>
          </a:p>
          <a:p>
            <a:endParaRPr lang="zh-TW" altLang="en-US" sz="2800" dirty="0"/>
          </a:p>
        </p:txBody>
      </p:sp>
    </p:spTree>
    <p:extLst>
      <p:ext uri="{BB962C8B-B14F-4D97-AF65-F5344CB8AC3E}">
        <p14:creationId xmlns:p14="http://schemas.microsoft.com/office/powerpoint/2010/main" val="30316758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56</a:t>
            </a:fld>
            <a:endParaRPr lang="zh-TW" altLang="en-US"/>
          </a:p>
        </p:txBody>
      </p:sp>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t>Cloud Computing</a:t>
            </a:r>
          </a:p>
          <a:p>
            <a:r>
              <a:rPr lang="en-US" altLang="zh-TW" sz="2800" dirty="0" smtClean="0"/>
              <a:t>Hadoop Data File System (HDFS) an </a:t>
            </a:r>
            <a:r>
              <a:rPr lang="en-US" altLang="zh-TW" sz="2800" dirty="0" err="1" smtClean="0"/>
              <a:t>MapReduce</a:t>
            </a:r>
            <a:r>
              <a:rPr lang="en-US" altLang="zh-TW" sz="2800" dirty="0" smtClean="0"/>
              <a:t> </a:t>
            </a:r>
            <a:r>
              <a:rPr lang="en-US" altLang="zh-TW" sz="2800" dirty="0" err="1" smtClean="0"/>
              <a:t>Framwork</a:t>
            </a:r>
            <a:endParaRPr lang="en-US" altLang="zh-TW" sz="2800" dirty="0"/>
          </a:p>
          <a:p>
            <a:r>
              <a:rPr lang="en-US" altLang="zh-TW" sz="2800" dirty="0" smtClean="0"/>
              <a:t>Cloud Research Issues</a:t>
            </a:r>
          </a:p>
          <a:p>
            <a:r>
              <a:rPr lang="en-US" altLang="zh-TW" sz="2800" dirty="0" smtClean="0"/>
              <a:t>Ongoing NSC Cloud Project</a:t>
            </a:r>
          </a:p>
          <a:p>
            <a:endParaRPr lang="zh-TW" altLang="en-US" sz="2800" dirty="0"/>
          </a:p>
        </p:txBody>
      </p:sp>
    </p:spTree>
    <p:extLst>
      <p:ext uri="{BB962C8B-B14F-4D97-AF65-F5344CB8AC3E}">
        <p14:creationId xmlns:p14="http://schemas.microsoft.com/office/powerpoint/2010/main" val="35804816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57</a:t>
            </a:fld>
            <a:endParaRPr lang="zh-TW" altLang="en-US">
              <a:solidFill>
                <a:prstClr val="black">
                  <a:tint val="75000"/>
                </a:prstClr>
              </a:solidFill>
            </a:endParaRPr>
          </a:p>
        </p:txBody>
      </p:sp>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marL="457200" lvl="1" indent="0" algn="ctr">
              <a:buNone/>
            </a:pPr>
            <a:endParaRPr lang="en-US" altLang="zh-TW" sz="2400" dirty="0" smtClean="0">
              <a:solidFill>
                <a:srgbClr val="FF0000"/>
              </a:solidFill>
            </a:endParaRPr>
          </a:p>
          <a:p>
            <a:pPr marL="457200" lvl="1" indent="0" algn="ctr">
              <a:buNone/>
            </a:pPr>
            <a:endParaRPr lang="en-US" altLang="zh-TW" sz="2400" dirty="0">
              <a:solidFill>
                <a:srgbClr val="FF0000"/>
              </a:solidFill>
            </a:endParaRPr>
          </a:p>
          <a:p>
            <a:pPr marL="457200" lvl="1" indent="0" algn="ctr">
              <a:buNone/>
            </a:pPr>
            <a:endParaRPr lang="en-US" altLang="zh-TW" sz="2400" dirty="0" smtClean="0">
              <a:solidFill>
                <a:srgbClr val="FF0000"/>
              </a:solidFill>
            </a:endParaRPr>
          </a:p>
          <a:p>
            <a:pPr marL="457200" lvl="1" indent="0" algn="ctr">
              <a:buNone/>
            </a:pPr>
            <a:r>
              <a:rPr lang="en-US" altLang="zh-TW" sz="2400" smtClean="0">
                <a:solidFill>
                  <a:srgbClr val="FF0000"/>
                </a:solidFill>
              </a:rPr>
              <a:t>Thank You for Your </a:t>
            </a:r>
            <a:r>
              <a:rPr lang="en-US" altLang="zh-TW" sz="2400" dirty="0">
                <a:solidFill>
                  <a:srgbClr val="FF0000"/>
                </a:solidFill>
              </a:rPr>
              <a:t>L</a:t>
            </a:r>
            <a:r>
              <a:rPr lang="en-US" altLang="zh-TW" sz="2400" smtClean="0">
                <a:solidFill>
                  <a:srgbClr val="FF0000"/>
                </a:solidFill>
              </a:rPr>
              <a:t>istening</a:t>
            </a:r>
            <a:endParaRPr lang="en-US" altLang="zh-TW" sz="2400" dirty="0" smtClean="0">
              <a:solidFill>
                <a:srgbClr val="FF0000"/>
              </a:solidFill>
            </a:endParaRPr>
          </a:p>
          <a:p>
            <a:endParaRPr lang="zh-TW" altLang="en-US" sz="2800" dirty="0"/>
          </a:p>
        </p:txBody>
      </p:sp>
    </p:spTree>
    <p:extLst>
      <p:ext uri="{BB962C8B-B14F-4D97-AF65-F5344CB8AC3E}">
        <p14:creationId xmlns:p14="http://schemas.microsoft.com/office/powerpoint/2010/main" val="3713051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Dropbox</a:t>
            </a:r>
            <a:endParaRPr lang="zh-TW" altLang="en-US" dirty="0"/>
          </a:p>
        </p:txBody>
      </p:sp>
      <p:sp>
        <p:nvSpPr>
          <p:cNvPr id="3" name="內容版面配置區 2"/>
          <p:cNvSpPr>
            <a:spLocks noGrp="1"/>
          </p:cNvSpPr>
          <p:nvPr>
            <p:ph idx="1"/>
          </p:nvPr>
        </p:nvSpPr>
        <p:spPr/>
        <p:txBody>
          <a:bodyPr>
            <a:normAutofit fontScale="85000" lnSpcReduction="20000"/>
          </a:bodyPr>
          <a:lstStyle/>
          <a:p>
            <a:pPr>
              <a:buFont typeface="Arial"/>
              <a:buChar char="•"/>
            </a:pPr>
            <a:r>
              <a:rPr lang="en-US" altLang="zh-TW" dirty="0">
                <a:solidFill>
                  <a:srgbClr val="555555"/>
                </a:solidFill>
                <a:latin typeface="Arial"/>
              </a:rPr>
              <a:t>2GB </a:t>
            </a:r>
            <a:r>
              <a:rPr lang="zh-TW" altLang="en-US" dirty="0">
                <a:solidFill>
                  <a:srgbClr val="555555"/>
                </a:solidFill>
                <a:latin typeface="Arial"/>
              </a:rPr>
              <a:t>的免費線上儲存空間，最大可付費加大到 </a:t>
            </a:r>
            <a:r>
              <a:rPr lang="en-US" altLang="zh-TW" dirty="0">
                <a:solidFill>
                  <a:srgbClr val="555555"/>
                </a:solidFill>
                <a:latin typeface="Arial"/>
              </a:rPr>
              <a:t>100GB </a:t>
            </a:r>
            <a:r>
              <a:rPr lang="zh-TW" altLang="en-US" dirty="0">
                <a:solidFill>
                  <a:srgbClr val="555555"/>
                </a:solidFill>
                <a:latin typeface="Arial"/>
              </a:rPr>
              <a:t>。</a:t>
            </a:r>
          </a:p>
          <a:p>
            <a:pPr>
              <a:buFont typeface="Arial"/>
              <a:buChar char="•"/>
            </a:pPr>
            <a:r>
              <a:rPr lang="zh-TW" altLang="en-US" dirty="0" smtClean="0">
                <a:solidFill>
                  <a:srgbClr val="555555"/>
                </a:solidFill>
                <a:latin typeface="Arial"/>
              </a:rPr>
              <a:t>同步 </a:t>
            </a:r>
            <a:r>
              <a:rPr lang="en-US" altLang="zh-TW" dirty="0">
                <a:solidFill>
                  <a:srgbClr val="555555"/>
                </a:solidFill>
                <a:latin typeface="Arial"/>
              </a:rPr>
              <a:t>Windows, Mac, Linux </a:t>
            </a:r>
            <a:r>
              <a:rPr lang="zh-TW" altLang="en-US" dirty="0">
                <a:solidFill>
                  <a:srgbClr val="555555"/>
                </a:solidFill>
                <a:latin typeface="Arial"/>
              </a:rPr>
              <a:t>電腦及 </a:t>
            </a:r>
            <a:r>
              <a:rPr lang="en-US" altLang="zh-TW" dirty="0">
                <a:solidFill>
                  <a:srgbClr val="555555"/>
                </a:solidFill>
                <a:latin typeface="Arial"/>
              </a:rPr>
              <a:t>iPhone, </a:t>
            </a:r>
            <a:r>
              <a:rPr lang="en-US" altLang="zh-TW" dirty="0" smtClean="0">
                <a:solidFill>
                  <a:srgbClr val="555555"/>
                </a:solidFill>
                <a:latin typeface="Arial"/>
              </a:rPr>
              <a:t>iPad, </a:t>
            </a:r>
            <a:r>
              <a:rPr lang="en-US" altLang="zh-TW" dirty="0" err="1" smtClean="0">
                <a:solidFill>
                  <a:srgbClr val="555555"/>
                </a:solidFill>
                <a:latin typeface="Arial"/>
              </a:rPr>
              <a:t>Andriod</a:t>
            </a:r>
            <a:r>
              <a:rPr lang="en-US" altLang="zh-TW" dirty="0" smtClean="0">
                <a:solidFill>
                  <a:srgbClr val="555555"/>
                </a:solidFill>
                <a:latin typeface="Arial"/>
              </a:rPr>
              <a:t> </a:t>
            </a:r>
            <a:r>
              <a:rPr lang="zh-TW" altLang="en-US" dirty="0" smtClean="0">
                <a:solidFill>
                  <a:srgbClr val="555555"/>
                </a:solidFill>
                <a:latin typeface="Arial"/>
              </a:rPr>
              <a:t>手機，同步 </a:t>
            </a:r>
            <a:r>
              <a:rPr lang="zh-TW" altLang="en-US" dirty="0">
                <a:solidFill>
                  <a:srgbClr val="555555"/>
                </a:solidFill>
                <a:latin typeface="Arial"/>
              </a:rPr>
              <a:t>只會傳送檔案變動的部份而不是整個檔案</a:t>
            </a:r>
            <a:r>
              <a:rPr lang="zh-TW" altLang="en-US" dirty="0" smtClean="0">
                <a:solidFill>
                  <a:srgbClr val="555555"/>
                </a:solidFill>
                <a:latin typeface="Arial"/>
              </a:rPr>
              <a:t>。</a:t>
            </a:r>
            <a:endParaRPr lang="zh-TW" altLang="en-US" dirty="0">
              <a:solidFill>
                <a:srgbClr val="555555"/>
              </a:solidFill>
              <a:latin typeface="Arial"/>
            </a:endParaRPr>
          </a:p>
          <a:p>
            <a:pPr>
              <a:buFont typeface="Arial"/>
              <a:buChar char="•"/>
            </a:pPr>
            <a:r>
              <a:rPr lang="zh-TW" altLang="en-US" dirty="0" smtClean="0">
                <a:solidFill>
                  <a:srgbClr val="555555"/>
                </a:solidFill>
                <a:latin typeface="Arial"/>
              </a:rPr>
              <a:t>離</a:t>
            </a:r>
            <a:r>
              <a:rPr lang="zh-TW" altLang="en-US" dirty="0">
                <a:solidFill>
                  <a:srgbClr val="555555"/>
                </a:solidFill>
                <a:latin typeface="Arial"/>
              </a:rPr>
              <a:t>線你還是可以使用本機 </a:t>
            </a:r>
            <a:r>
              <a:rPr lang="en-US" altLang="zh-TW" dirty="0">
                <a:solidFill>
                  <a:srgbClr val="555555"/>
                </a:solidFill>
                <a:latin typeface="Arial"/>
              </a:rPr>
              <a:t>Dropbox </a:t>
            </a:r>
            <a:r>
              <a:rPr lang="zh-TW" altLang="en-US" dirty="0">
                <a:solidFill>
                  <a:srgbClr val="555555"/>
                </a:solidFill>
                <a:latin typeface="Arial"/>
              </a:rPr>
              <a:t>資料夾的檔案，一旦網路恢復連線檔案就會自動同步</a:t>
            </a:r>
            <a:r>
              <a:rPr lang="zh-TW" altLang="en-US" dirty="0" smtClean="0">
                <a:solidFill>
                  <a:srgbClr val="555555"/>
                </a:solidFill>
                <a:latin typeface="Arial"/>
              </a:rPr>
              <a:t>。</a:t>
            </a:r>
            <a:endParaRPr lang="en-US" altLang="zh-TW" dirty="0" smtClean="0">
              <a:solidFill>
                <a:srgbClr val="555555"/>
              </a:solidFill>
              <a:latin typeface="Arial"/>
            </a:endParaRPr>
          </a:p>
          <a:p>
            <a:pPr>
              <a:buFont typeface="Arial"/>
              <a:buChar char="•"/>
            </a:pPr>
            <a:r>
              <a:rPr lang="en-US" altLang="zh-TW" dirty="0">
                <a:solidFill>
                  <a:srgbClr val="555555"/>
                </a:solidFill>
                <a:latin typeface="Arial"/>
              </a:rPr>
              <a:t>Dropbox </a:t>
            </a:r>
            <a:r>
              <a:rPr lang="zh-TW" altLang="en-US" dirty="0">
                <a:solidFill>
                  <a:srgbClr val="555555"/>
                </a:solidFill>
                <a:latin typeface="Arial"/>
              </a:rPr>
              <a:t>檔案有續</a:t>
            </a:r>
            <a:r>
              <a:rPr lang="zh-TW" altLang="en-US" dirty="0" smtClean="0">
                <a:solidFill>
                  <a:srgbClr val="555555"/>
                </a:solidFill>
                <a:latin typeface="Arial"/>
              </a:rPr>
              <a:t>傳 的</a:t>
            </a:r>
            <a:r>
              <a:rPr lang="zh-TW" altLang="en-US" dirty="0">
                <a:solidFill>
                  <a:srgbClr val="555555"/>
                </a:solidFill>
                <a:latin typeface="Arial"/>
              </a:rPr>
              <a:t>功能，會從傳輸中斷的地方繼續而不會重頭再來</a:t>
            </a:r>
            <a:r>
              <a:rPr lang="zh-TW" altLang="en-US" dirty="0" smtClean="0">
                <a:solidFill>
                  <a:srgbClr val="555555"/>
                </a:solidFill>
                <a:latin typeface="Arial"/>
              </a:rPr>
              <a:t>。</a:t>
            </a:r>
            <a:endParaRPr lang="zh-TW" altLang="en-US" dirty="0">
              <a:solidFill>
                <a:srgbClr val="555555"/>
              </a:solidFill>
              <a:latin typeface="Arial"/>
            </a:endParaRPr>
          </a:p>
          <a:p>
            <a:pPr>
              <a:buFont typeface="Arial"/>
              <a:buChar char="•"/>
            </a:pPr>
            <a:r>
              <a:rPr lang="zh-TW" altLang="en-US" dirty="0">
                <a:solidFill>
                  <a:srgbClr val="555555"/>
                </a:solidFill>
                <a:latin typeface="Arial"/>
              </a:rPr>
              <a:t>可以設定上傳</a:t>
            </a:r>
            <a:r>
              <a:rPr lang="en-US" altLang="zh-TW" dirty="0">
                <a:solidFill>
                  <a:srgbClr val="555555"/>
                </a:solidFill>
                <a:latin typeface="Arial"/>
              </a:rPr>
              <a:t>/</a:t>
            </a:r>
            <a:r>
              <a:rPr lang="zh-TW" altLang="en-US" dirty="0">
                <a:solidFill>
                  <a:srgbClr val="555555"/>
                </a:solidFill>
                <a:latin typeface="Arial"/>
              </a:rPr>
              <a:t>下載頻寬，不會佔滿你的網路頻寬</a:t>
            </a:r>
            <a:r>
              <a:rPr lang="zh-TW" altLang="en-US" dirty="0" smtClean="0">
                <a:solidFill>
                  <a:srgbClr val="555555"/>
                </a:solidFill>
                <a:latin typeface="Arial"/>
              </a:rPr>
              <a:t>。</a:t>
            </a:r>
            <a:endParaRPr lang="en-US" altLang="zh-TW" dirty="0" smtClean="0">
              <a:solidFill>
                <a:srgbClr val="555555"/>
              </a:solidFill>
              <a:latin typeface="Arial"/>
            </a:endParaRPr>
          </a:p>
          <a:p>
            <a:pPr>
              <a:buFont typeface="Arial"/>
              <a:buChar char="•"/>
            </a:pPr>
            <a:r>
              <a:rPr lang="zh-TW" altLang="en-US" dirty="0">
                <a:solidFill>
                  <a:srgbClr val="555555"/>
                </a:solidFill>
                <a:latin typeface="Arial"/>
              </a:rPr>
              <a:t> </a:t>
            </a:r>
            <a:r>
              <a:rPr lang="en-US" altLang="zh-TW" dirty="0">
                <a:solidFill>
                  <a:srgbClr val="FF7400"/>
                </a:solidFill>
                <a:latin typeface="Arial"/>
                <a:hlinkClick r:id="rId2"/>
              </a:rPr>
              <a:t>https://www.dropbox.com/features</a:t>
            </a:r>
            <a:r>
              <a:rPr lang="en-US" altLang="zh-TW" dirty="0">
                <a:solidFill>
                  <a:srgbClr val="555555"/>
                </a:solidFill>
                <a:latin typeface="Arial"/>
              </a:rPr>
              <a:t> </a:t>
            </a:r>
            <a:endParaRPr lang="zh-TW" altLang="en-US" dirty="0">
              <a:solidFill>
                <a:srgbClr val="555555"/>
              </a:solidFill>
              <a:latin typeface="Arial"/>
            </a:endParaRP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a:t>
            </a:fld>
            <a:endParaRPr lang="zh-TW" altLang="en-US"/>
          </a:p>
        </p:txBody>
      </p:sp>
    </p:spTree>
    <p:extLst>
      <p:ext uri="{BB962C8B-B14F-4D97-AF65-F5344CB8AC3E}">
        <p14:creationId xmlns:p14="http://schemas.microsoft.com/office/powerpoint/2010/main" val="324272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Dropbox</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7</a:t>
            </a:fld>
            <a:endParaRPr lang="zh-TW" alt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6023"/>
            <a:ext cx="8937485" cy="402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150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Dropbox</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8</a:t>
            </a:fld>
            <a:endParaRPr lang="zh-TW" altLang="en-US"/>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35" y="1547943"/>
            <a:ext cx="84391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372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Google Docs</a:t>
            </a:r>
            <a:r>
              <a:rPr lang="zh-TW" altLang="en-US" dirty="0"/>
              <a:t>表單</a:t>
            </a:r>
          </a:p>
        </p:txBody>
      </p:sp>
      <p:sp>
        <p:nvSpPr>
          <p:cNvPr id="8" name="內容版面配置區 7"/>
          <p:cNvSpPr>
            <a:spLocks noGrp="1"/>
          </p:cNvSpPr>
          <p:nvPr>
            <p:ph idx="1"/>
          </p:nvPr>
        </p:nvSpPr>
        <p:spPr/>
        <p:txBody>
          <a:bodyPr/>
          <a:lstStyle/>
          <a:p>
            <a:pPr marL="0" indent="0">
              <a:buNone/>
            </a:pPr>
            <a:endParaRPr lang="zh-TW" alt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704856" cy="432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89" y="1763815"/>
            <a:ext cx="7362819" cy="489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88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佈景主題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EMPLATE">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685800" marR="0" indent="-228600" algn="l" defTabSz="914400" rtl="0" eaLnBrk="0" fontAlgn="base" latinLnBrk="0" hangingPunct="0">
          <a:lnSpc>
            <a:spcPct val="90000"/>
          </a:lnSpc>
          <a:spcBef>
            <a:spcPct val="10000"/>
          </a:spcBef>
          <a:spcAft>
            <a:spcPct val="0"/>
          </a:spcAft>
          <a:buClrTx/>
          <a:buSzPct val="100000"/>
          <a:buFontTx/>
          <a:buChar char="–"/>
          <a:tabLst/>
          <a:def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685800" marR="0" indent="-228600" algn="l" defTabSz="914400" rtl="0" eaLnBrk="0" fontAlgn="base" latinLnBrk="0" hangingPunct="0">
          <a:lnSpc>
            <a:spcPct val="90000"/>
          </a:lnSpc>
          <a:spcBef>
            <a:spcPct val="10000"/>
          </a:spcBef>
          <a:spcAft>
            <a:spcPct val="0"/>
          </a:spcAft>
          <a:buClrTx/>
          <a:buSzPct val="100000"/>
          <a:buFontTx/>
          <a:buChar char="–"/>
          <a:tabLst/>
          <a:def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9136</TotalTime>
  <Words>2833</Words>
  <Application>Microsoft Office PowerPoint</Application>
  <PresentationFormat>如螢幕大小 (4:3)</PresentationFormat>
  <Paragraphs>619</Paragraphs>
  <Slides>57</Slides>
  <Notes>16</Notes>
  <HiddenSlides>1</HiddenSlides>
  <MMClips>0</MMClips>
  <ScaleCrop>false</ScaleCrop>
  <HeadingPairs>
    <vt:vector size="8" baseType="variant">
      <vt:variant>
        <vt:lpstr>佈景主題</vt:lpstr>
      </vt:variant>
      <vt:variant>
        <vt:i4>5</vt:i4>
      </vt:variant>
      <vt:variant>
        <vt:lpstr>連結</vt:lpstr>
      </vt:variant>
      <vt:variant>
        <vt:i4>2</vt:i4>
      </vt:variant>
      <vt:variant>
        <vt:lpstr>內嵌 OLE 伺服程式</vt:lpstr>
      </vt:variant>
      <vt:variant>
        <vt:i4>1</vt:i4>
      </vt:variant>
      <vt:variant>
        <vt:lpstr>投影片標題</vt:lpstr>
      </vt:variant>
      <vt:variant>
        <vt:i4>57</vt:i4>
      </vt:variant>
    </vt:vector>
  </HeadingPairs>
  <TitlesOfParts>
    <vt:vector size="65" baseType="lpstr">
      <vt:lpstr>Office 佈景主題</vt:lpstr>
      <vt:lpstr>佈景主題1</vt:lpstr>
      <vt:lpstr>2_Office 佈景主題</vt:lpstr>
      <vt:lpstr>4_Office 佈景主題</vt:lpstr>
      <vt:lpstr>1_Office 佈景主題</vt:lpstr>
      <vt:lpstr>C:\Users\mblab\Desktop\繪圖1\Drawing\~頁-1\圓角矩形</vt:lpstr>
      <vt:lpstr>C:\Users\mblab\Desktop\繪圖1\Drawing\~頁-1\圓角矩形</vt:lpstr>
      <vt:lpstr>Visio</vt:lpstr>
      <vt:lpstr>Key Technologies in Cloud Computing and  Its Applications  </vt:lpstr>
      <vt:lpstr>Outline</vt:lpstr>
      <vt:lpstr>What is Cloud Computing?</vt:lpstr>
      <vt:lpstr>Cloud Computing Services from Users</vt:lpstr>
      <vt:lpstr>Delivery Models</vt:lpstr>
      <vt:lpstr>Dropbox</vt:lpstr>
      <vt:lpstr>Dropbox</vt:lpstr>
      <vt:lpstr>Dropbox</vt:lpstr>
      <vt:lpstr>Google Docs表單</vt:lpstr>
      <vt:lpstr>Google Docs表單</vt:lpstr>
      <vt:lpstr>Google Docs表單</vt:lpstr>
      <vt:lpstr>Google App Engine (GAE)</vt:lpstr>
      <vt:lpstr>Amazon Elastic Compute Cloud (EC2) </vt:lpstr>
      <vt:lpstr>Virtualization</vt:lpstr>
      <vt:lpstr>Google in Cloud Computing</vt:lpstr>
      <vt:lpstr>Hadoop</vt:lpstr>
      <vt:lpstr>Hadoop</vt:lpstr>
      <vt:lpstr>Outline</vt:lpstr>
      <vt:lpstr>HDFS Network Topology</vt:lpstr>
      <vt:lpstr>File in HDFS</vt:lpstr>
      <vt:lpstr>Block Write in HDFS</vt:lpstr>
      <vt:lpstr>Block Read in HDFS</vt:lpstr>
      <vt:lpstr>Outline</vt:lpstr>
      <vt:lpstr>Hadoop MapReduce</vt:lpstr>
      <vt:lpstr>MapReduce Framwork</vt:lpstr>
      <vt:lpstr>MapReduce Framwork</vt:lpstr>
      <vt:lpstr>MapReduce Computing Example</vt:lpstr>
      <vt:lpstr>MapReduce Computing Example</vt:lpstr>
      <vt:lpstr>Hadoop MapReduce</vt:lpstr>
      <vt:lpstr>Hadoop MapReduce</vt:lpstr>
      <vt:lpstr>MapReduce Program Example</vt:lpstr>
      <vt:lpstr>MapReduce Program Example</vt:lpstr>
      <vt:lpstr>Outline</vt:lpstr>
      <vt:lpstr>QoS-Aware Cloud Data Placement</vt:lpstr>
      <vt:lpstr>Data Replication in Hadoop</vt:lpstr>
      <vt:lpstr>Problem Definition</vt:lpstr>
      <vt:lpstr>Example</vt:lpstr>
      <vt:lpstr>Example</vt:lpstr>
      <vt:lpstr>Example</vt:lpstr>
      <vt:lpstr>Interference-Aware VM allocation</vt:lpstr>
      <vt:lpstr>Non-Sliceable Resource Sharing</vt:lpstr>
      <vt:lpstr>Problem Definition</vt:lpstr>
      <vt:lpstr>Example</vt:lpstr>
      <vt:lpstr>Example</vt:lpstr>
      <vt:lpstr>Solution Comparison</vt:lpstr>
      <vt:lpstr>Implementation of Cloud Management</vt:lpstr>
      <vt:lpstr>Surveillance Application</vt:lpstr>
      <vt:lpstr>System Design</vt:lpstr>
      <vt:lpstr>Implementation</vt:lpstr>
      <vt:lpstr>Experiment</vt:lpstr>
      <vt:lpstr>Outline</vt:lpstr>
      <vt:lpstr>NSC Joint Project</vt:lpstr>
      <vt:lpstr>NSC Joint Project</vt:lpstr>
      <vt:lpstr>NSC Joint Project</vt:lpstr>
      <vt:lpstr>Outline</vt:lpstr>
      <vt:lpstr>Conclusions</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CCHung</dc:creator>
  <cp:lastModifiedBy>jwin</cp:lastModifiedBy>
  <cp:revision>699</cp:revision>
  <cp:lastPrinted>2013-11-30T08:11:21Z</cp:lastPrinted>
  <dcterms:created xsi:type="dcterms:W3CDTF">2012-03-26T03:01:40Z</dcterms:created>
  <dcterms:modified xsi:type="dcterms:W3CDTF">2013-12-19T12:56:49Z</dcterms:modified>
</cp:coreProperties>
</file>