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902" y="28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B06-3339-469E-B76B-FF36CC2ED42D}" type="datetimeFigureOut">
              <a:rPr lang="zh-TW" altLang="en-US" smtClean="0"/>
              <a:t>2017/12/12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BD02-1B0C-4FAE-80BD-206444CB50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9564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B06-3339-469E-B76B-FF36CC2ED42D}" type="datetimeFigureOut">
              <a:rPr lang="zh-TW" altLang="en-US" smtClean="0"/>
              <a:t>2017/12/12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BD02-1B0C-4FAE-80BD-206444CB50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8245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B06-3339-469E-B76B-FF36CC2ED42D}" type="datetimeFigureOut">
              <a:rPr lang="zh-TW" altLang="en-US" smtClean="0"/>
              <a:t>2017/12/12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BD02-1B0C-4FAE-80BD-206444CB50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1880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B06-3339-469E-B76B-FF36CC2ED42D}" type="datetimeFigureOut">
              <a:rPr lang="zh-TW" altLang="en-US" smtClean="0"/>
              <a:t>2017/12/12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BD02-1B0C-4FAE-80BD-206444CB50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586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B06-3339-469E-B76B-FF36CC2ED42D}" type="datetimeFigureOut">
              <a:rPr lang="zh-TW" altLang="en-US" smtClean="0"/>
              <a:t>2017/12/12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BD02-1B0C-4FAE-80BD-206444CB50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8252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B06-3339-469E-B76B-FF36CC2ED42D}" type="datetimeFigureOut">
              <a:rPr lang="zh-TW" altLang="en-US" smtClean="0"/>
              <a:t>2017/12/12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BD02-1B0C-4FAE-80BD-206444CB50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291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B06-3339-469E-B76B-FF36CC2ED42D}" type="datetimeFigureOut">
              <a:rPr lang="zh-TW" altLang="en-US" smtClean="0"/>
              <a:t>2017/12/12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BD02-1B0C-4FAE-80BD-206444CB50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3769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B06-3339-469E-B76B-FF36CC2ED42D}" type="datetimeFigureOut">
              <a:rPr lang="zh-TW" altLang="en-US" smtClean="0"/>
              <a:t>2017/12/12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BD02-1B0C-4FAE-80BD-206444CB50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1349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B06-3339-469E-B76B-FF36CC2ED42D}" type="datetimeFigureOut">
              <a:rPr lang="zh-TW" altLang="en-US" smtClean="0"/>
              <a:t>2017/12/12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BD02-1B0C-4FAE-80BD-206444CB50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651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B06-3339-469E-B76B-FF36CC2ED42D}" type="datetimeFigureOut">
              <a:rPr lang="zh-TW" altLang="en-US" smtClean="0"/>
              <a:t>2017/12/12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BD02-1B0C-4FAE-80BD-206444CB50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831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B06-3339-469E-B76B-FF36CC2ED42D}" type="datetimeFigureOut">
              <a:rPr lang="zh-TW" altLang="en-US" smtClean="0"/>
              <a:t>2017/12/12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6BD02-1B0C-4FAE-80BD-206444CB50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9331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08B06-3339-469E-B76B-FF36CC2ED42D}" type="datetimeFigureOut">
              <a:rPr lang="zh-TW" altLang="en-US" smtClean="0"/>
              <a:t>2017/12/12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6BD02-1B0C-4FAE-80BD-206444CB50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405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__2.vsdx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08383" y="6517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222677"/>
              </p:ext>
            </p:extLst>
          </p:nvPr>
        </p:nvGraphicFramePr>
        <p:xfrm>
          <a:off x="3101576" y="35340"/>
          <a:ext cx="5988848" cy="2707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Visio" r:id="rId3" imgW="3400357" imgH="1543050" progId="Visio.Drawing.15">
                  <p:embed/>
                </p:oleObj>
              </mc:Choice>
              <mc:Fallback>
                <p:oleObj name="Visio" r:id="rId3" imgW="3400357" imgH="154305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1576" y="35340"/>
                        <a:ext cx="5988848" cy="27078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075583" y="3048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383151"/>
              </p:ext>
            </p:extLst>
          </p:nvPr>
        </p:nvGraphicFramePr>
        <p:xfrm>
          <a:off x="7061200" y="2826732"/>
          <a:ext cx="2879888" cy="3269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Visio" r:id="rId5" imgW="1104812" imgH="1266962" progId="Visio.Drawing.15">
                  <p:embed/>
                </p:oleObj>
              </mc:Choice>
              <mc:Fallback>
                <p:oleObj name="Visio" r:id="rId5" imgW="1104812" imgH="1266962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1200" y="2826732"/>
                        <a:ext cx="2879888" cy="326987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169186"/>
              </p:ext>
            </p:extLst>
          </p:nvPr>
        </p:nvGraphicFramePr>
        <p:xfrm>
          <a:off x="965201" y="3021758"/>
          <a:ext cx="4747810" cy="26780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8830"/>
                <a:gridCol w="948830"/>
                <a:gridCol w="950050"/>
                <a:gridCol w="950050"/>
                <a:gridCol w="950050"/>
              </a:tblGrid>
              <a:tr h="380167">
                <a:tc rowSpan="3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</a:rPr>
                        <a:t>Tasks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</a:rPr>
                        <a:t>Available slots</a:t>
                      </a:r>
                      <a:endParaRPr lang="zh-TW" sz="15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80167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</a:rPr>
                        <a:t>Node</a:t>
                      </a:r>
                      <a:r>
                        <a:rPr lang="en-US" sz="1500" kern="100" baseline="-25000">
                          <a:effectLst/>
                        </a:rPr>
                        <a:t>1</a:t>
                      </a:r>
                      <a:endParaRPr lang="zh-TW" sz="15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</a:rPr>
                        <a:t>Node­</a:t>
                      </a:r>
                      <a:r>
                        <a:rPr lang="en-US" sz="1500" kern="100" baseline="-25000">
                          <a:effectLst/>
                        </a:rPr>
                        <a:t>2</a:t>
                      </a:r>
                      <a:endParaRPr lang="zh-TW" sz="15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4195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</a:rPr>
                        <a:t>s</a:t>
                      </a:r>
                      <a:r>
                        <a:rPr lang="en-US" sz="1500" kern="100" baseline="-25000" dirty="0">
                          <a:effectLst/>
                        </a:rPr>
                        <a:t>1,1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</a:rPr>
                        <a:t>s</a:t>
                      </a:r>
                      <a:r>
                        <a:rPr lang="en-US" sz="1500" kern="100" baseline="-25000">
                          <a:effectLst/>
                        </a:rPr>
                        <a:t>1,2</a:t>
                      </a:r>
                      <a:endParaRPr lang="zh-TW" sz="15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</a:rPr>
                        <a:t>s</a:t>
                      </a:r>
                      <a:r>
                        <a:rPr lang="en-US" sz="1500" kern="100" baseline="-25000">
                          <a:effectLst/>
                        </a:rPr>
                        <a:t>2,1</a:t>
                      </a:r>
                      <a:endParaRPr lang="zh-TW" sz="15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754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</a:rPr>
                        <a:t>j</a:t>
                      </a:r>
                      <a:r>
                        <a:rPr lang="en-US" sz="1500" kern="100" baseline="-25000">
                          <a:effectLst/>
                        </a:rPr>
                        <a:t>1</a:t>
                      </a:r>
                      <a:endParaRPr lang="zh-TW" sz="15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</a:rPr>
                        <a:t>m</a:t>
                      </a:r>
                      <a:r>
                        <a:rPr lang="en-US" sz="1500" kern="100" baseline="-25000">
                          <a:effectLst/>
                        </a:rPr>
                        <a:t>1,1</a:t>
                      </a:r>
                      <a:endParaRPr lang="zh-TW" sz="15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</a:rPr>
                        <a:t>2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</a:rPr>
                        <a:t>5</a:t>
                      </a:r>
                      <a:endParaRPr lang="zh-TW" sz="15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</a:rPr>
                        <a:t>N/A</a:t>
                      </a:r>
                      <a:endParaRPr lang="zh-TW" sz="15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419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</a:rPr>
                        <a:t>m</a:t>
                      </a:r>
                      <a:r>
                        <a:rPr lang="en-US" sz="1500" kern="100" baseline="-25000">
                          <a:effectLst/>
                        </a:rPr>
                        <a:t>1,2</a:t>
                      </a:r>
                      <a:endParaRPr lang="zh-TW" sz="15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</a:rPr>
                        <a:t>N/A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</a:rPr>
                        <a:t>N/A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</a:rPr>
                        <a:t>7</a:t>
                      </a:r>
                      <a:endParaRPr lang="zh-TW" sz="15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754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</a:rPr>
                        <a:t>j</a:t>
                      </a:r>
                      <a:r>
                        <a:rPr lang="en-US" sz="1500" kern="100" baseline="-25000">
                          <a:effectLst/>
                        </a:rPr>
                        <a:t>2</a:t>
                      </a:r>
                      <a:endParaRPr lang="zh-TW" sz="15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</a:rPr>
                        <a:t>m</a:t>
                      </a:r>
                      <a:r>
                        <a:rPr lang="en-US" sz="1500" kern="100" baseline="-25000">
                          <a:effectLst/>
                        </a:rPr>
                        <a:t>2,3</a:t>
                      </a:r>
                      <a:endParaRPr lang="zh-TW" sz="15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</a:rPr>
                        <a:t>N/A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</a:rPr>
                        <a:t>N/A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</a:rPr>
                        <a:t>6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419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</a:rPr>
                        <a:t>m</a:t>
                      </a:r>
                      <a:r>
                        <a:rPr lang="en-US" sz="1500" kern="100" baseline="-25000">
                          <a:effectLst/>
                        </a:rPr>
                        <a:t>2,4</a:t>
                      </a:r>
                      <a:endParaRPr lang="zh-TW" sz="15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</a:rPr>
                        <a:t>3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</a:rPr>
                        <a:t>8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</a:rPr>
                        <a:t>N/A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51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矩形 3"/>
              <p:cNvSpPr/>
              <p:nvPr/>
            </p:nvSpPr>
            <p:spPr>
              <a:xfrm>
                <a:off x="3061253" y="654364"/>
                <a:ext cx="6096000" cy="10302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i="1" smtClean="0">
                          <a:latin typeface="Cambria Math" panose="02040503050406030204" pitchFamily="18" charset="0"/>
                        </a:rPr>
                        <m:t>𝑀𝑖𝑛𝑖𝑚𝑖𝑧𝑒</m:t>
                      </m:r>
                      <m:r>
                        <a:rPr lang="zh-TW" altLang="en-US" i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zh-TW" altLang="en-US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zh-TW" alt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</m:e>
                      </m:d>
                      <m:r>
                        <a:rPr lang="zh-TW" altLang="en-US" i="0">
                          <a:latin typeface="Cambria Math" panose="02040503050406030204" pitchFamily="18" charset="0"/>
                        </a:rPr>
                        <m:t>×2+</m:t>
                      </m:r>
                      <m:r>
                        <a:rPr lang="zh-TW" altLang="en-US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zh-TW" alt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sub>
                          </m:sSub>
                        </m:e>
                      </m:d>
                      <m:r>
                        <a:rPr lang="zh-TW" altLang="en-US" i="0">
                          <a:latin typeface="Cambria Math" panose="02040503050406030204" pitchFamily="18" charset="0"/>
                        </a:rPr>
                        <m:t>×5+</m:t>
                      </m:r>
                      <m:r>
                        <a:rPr lang="zh-TW" altLang="en-US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sub>
                          </m:sSub>
                          <m:r>
                            <a:rPr lang="zh-TW" alt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2,1</m:t>
                              </m:r>
                            </m:sub>
                          </m:sSub>
                        </m:e>
                      </m:d>
                      <m:r>
                        <a:rPr lang="zh-TW" altLang="en-US" i="0">
                          <a:latin typeface="Cambria Math" panose="02040503050406030204" pitchFamily="18" charset="0"/>
                        </a:rPr>
                        <m:t>×7+</m:t>
                      </m:r>
                      <m:r>
                        <a:rPr lang="zh-TW" altLang="en-US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2,3</m:t>
                              </m:r>
                            </m:sub>
                          </m:sSub>
                          <m:r>
                            <a:rPr lang="zh-TW" alt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2,1</m:t>
                              </m:r>
                            </m:sub>
                          </m:sSub>
                        </m:e>
                      </m:d>
                      <m:r>
                        <a:rPr lang="zh-TW" altLang="en-US" i="0">
                          <a:latin typeface="Cambria Math" panose="02040503050406030204" pitchFamily="18" charset="0"/>
                        </a:rPr>
                        <m:t>×6+</m:t>
                      </m:r>
                      <m:r>
                        <a:rPr lang="zh-TW" altLang="en-US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2,4</m:t>
                              </m:r>
                            </m:sub>
                          </m:sSub>
                          <m:r>
                            <a:rPr lang="zh-TW" alt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</m:e>
                      </m:d>
                      <m:r>
                        <a:rPr lang="zh-TW" altLang="en-US" i="0">
                          <a:latin typeface="Cambria Math" panose="02040503050406030204" pitchFamily="18" charset="0"/>
                        </a:rPr>
                        <m:t>×3+</m:t>
                      </m:r>
                      <m:r>
                        <a:rPr lang="zh-TW" altLang="en-US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2,4</m:t>
                              </m:r>
                            </m:sub>
                          </m:sSub>
                          <m:r>
                            <a:rPr lang="zh-TW" alt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sub>
                          </m:sSub>
                        </m:e>
                      </m:d>
                      <m:r>
                        <a:rPr lang="zh-TW" altLang="en-US" i="0">
                          <a:latin typeface="Cambria Math" panose="02040503050406030204" pitchFamily="18" charset="0"/>
                        </a:rPr>
                        <m:t>×8,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253" y="654364"/>
                <a:ext cx="6096000" cy="103028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矩形 4"/>
              <p:cNvSpPr/>
              <p:nvPr/>
            </p:nvSpPr>
            <p:spPr>
              <a:xfrm>
                <a:off x="2948609" y="1844358"/>
                <a:ext cx="6096000" cy="71763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i="1" smtClean="0">
                          <a:latin typeface="Cambria Math" panose="02040503050406030204" pitchFamily="18" charset="0"/>
                        </a:rPr>
                        <m:t>𝑠𝑢𝑏𝑗𝑒𝑐𝑡</m:t>
                      </m:r>
                      <m:r>
                        <a:rPr lang="zh-TW" altLang="en-US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TW" altLang="en-US" i="1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zh-TW" altLang="en-US" i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zh-TW" altLang="en-US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zh-TW" alt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</m:e>
                      </m:d>
                      <m:r>
                        <a:rPr lang="zh-TW" altLang="en-US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zh-TW" altLang="en-US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zh-TW" alt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sub>
                          </m:sSub>
                        </m:e>
                      </m:d>
                      <m:r>
                        <a:rPr lang="zh-TW" altLang="en-US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zh-TW" altLang="en-US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sub>
                          </m:sSub>
                          <m:r>
                            <a:rPr lang="zh-TW" alt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2,1</m:t>
                              </m:r>
                            </m:sub>
                          </m:sSub>
                        </m:e>
                      </m:d>
                      <m:r>
                        <a:rPr lang="zh-TW" altLang="en-US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zh-TW" altLang="en-US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2,3</m:t>
                              </m:r>
                            </m:sub>
                          </m:sSub>
                          <m:r>
                            <a:rPr lang="zh-TW" alt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2,1</m:t>
                              </m:r>
                            </m:sub>
                          </m:sSub>
                        </m:e>
                      </m:d>
                      <m:r>
                        <a:rPr lang="zh-TW" altLang="en-US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zh-TW" altLang="en-US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2,4</m:t>
                              </m:r>
                            </m:sub>
                          </m:sSub>
                          <m:r>
                            <a:rPr lang="zh-TW" alt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</m:e>
                      </m:d>
                      <m:r>
                        <a:rPr lang="zh-TW" altLang="en-US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zh-TW" altLang="en-US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zh-TW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2,4</m:t>
                              </m:r>
                            </m:sub>
                          </m:sSub>
                          <m:r>
                            <a:rPr lang="zh-TW" alt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TW" alt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zh-TW" altLang="en-US" i="0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sub>
                          </m:sSub>
                        </m:e>
                      </m:d>
                      <m:r>
                        <a:rPr lang="zh-TW" altLang="en-US" i="0">
                          <a:latin typeface="Cambria Math" panose="02040503050406030204" pitchFamily="18" charset="0"/>
                        </a:rPr>
                        <m:t>≥3,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8609" y="1844358"/>
                <a:ext cx="6096000" cy="7176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矩形 5"/>
              <p:cNvSpPr/>
              <p:nvPr/>
            </p:nvSpPr>
            <p:spPr>
              <a:xfrm>
                <a:off x="2948609" y="2721702"/>
                <a:ext cx="6096000" cy="10302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 smtClean="0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𝑥</m:t>
                      </m:r>
                      <m:d>
                        <m:dPr>
                          <m:ctrlPr>
                            <a:rPr lang="zh-TW" altLang="zh-TW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1,1</m:t>
                              </m:r>
                            </m:sub>
                          </m:sSub>
                          <m:r>
                            <a:rPr lang="en-US" altLang="zh-TW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1,1</m:t>
                              </m:r>
                            </m:sub>
                          </m:sSub>
                        </m:e>
                      </m:d>
                      <m:r>
                        <a:rPr lang="en-US" altLang="zh-TW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+</m:t>
                      </m:r>
                      <m:r>
                        <a:rPr lang="en-US" altLang="zh-TW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𝑥</m:t>
                      </m:r>
                      <m:d>
                        <m:dPr>
                          <m:ctrlPr>
                            <a:rPr lang="zh-TW" altLang="zh-TW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1,1</m:t>
                              </m:r>
                            </m:sub>
                          </m:sSub>
                          <m:r>
                            <a:rPr lang="en-US" altLang="zh-TW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1,2</m:t>
                              </m:r>
                            </m:sub>
                          </m:sSub>
                        </m:e>
                      </m:d>
                      <m:r>
                        <a:rPr lang="en-US" altLang="zh-TW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≤1</m:t>
                      </m:r>
                      <m:r>
                        <a:rPr lang="en-US" altLang="zh-TW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,</m:t>
                      </m:r>
                    </m:oMath>
                  </m:oMathPara>
                </a14:m>
                <a:endParaRPr lang="zh-TW" altLang="zh-TW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𝑥</m:t>
                      </m:r>
                      <m:d>
                        <m:dPr>
                          <m:ctrlPr>
                            <a:rPr lang="zh-TW" altLang="zh-TW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1,2</m:t>
                              </m:r>
                            </m:sub>
                          </m:sSub>
                          <m:r>
                            <a:rPr lang="en-US" altLang="zh-TW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2,1</m:t>
                              </m:r>
                            </m:sub>
                          </m:sSub>
                        </m:e>
                      </m:d>
                      <m:r>
                        <a:rPr lang="en-US" altLang="zh-TW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≤1</m:t>
                      </m:r>
                      <m:r>
                        <a:rPr lang="en-US" altLang="zh-TW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,</m:t>
                      </m:r>
                    </m:oMath>
                  </m:oMathPara>
                </a14:m>
                <a:endParaRPr lang="zh-TW" altLang="zh-TW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𝑥</m:t>
                      </m:r>
                      <m:d>
                        <m:dPr>
                          <m:ctrlPr>
                            <a:rPr lang="zh-TW" altLang="zh-TW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2,3</m:t>
                              </m:r>
                            </m:sub>
                          </m:sSub>
                          <m:r>
                            <a:rPr lang="en-US" altLang="zh-TW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2,1</m:t>
                              </m:r>
                            </m:sub>
                          </m:sSub>
                        </m:e>
                      </m:d>
                      <m:r>
                        <a:rPr lang="en-US" altLang="zh-TW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≤1</m:t>
                      </m:r>
                      <m:r>
                        <a:rPr lang="en-US" altLang="zh-TW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,</m:t>
                      </m:r>
                    </m:oMath>
                  </m:oMathPara>
                </a14:m>
                <a:endParaRPr lang="zh-TW" altLang="zh-TW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</p:txBody>
          </p:sp>
        </mc:Choice>
        <mc:Fallback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8609" y="2721702"/>
                <a:ext cx="6096000" cy="103028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矩形 6"/>
              <p:cNvSpPr/>
              <p:nvPr/>
            </p:nvSpPr>
            <p:spPr>
              <a:xfrm>
                <a:off x="3346174" y="3844212"/>
                <a:ext cx="6096000" cy="134293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 smtClean="0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𝑥</m:t>
                      </m:r>
                      <m:d>
                        <m:dPr>
                          <m:ctrlPr>
                            <a:rPr lang="zh-TW" altLang="zh-TW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2,4</m:t>
                              </m:r>
                            </m:sub>
                          </m:sSub>
                          <m:r>
                            <a:rPr lang="en-US" altLang="zh-TW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1,1</m:t>
                              </m:r>
                            </m:sub>
                          </m:sSub>
                        </m:e>
                      </m:d>
                      <m:r>
                        <a:rPr lang="en-US" altLang="zh-TW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+</m:t>
                      </m:r>
                      <m:r>
                        <a:rPr lang="en-US" altLang="zh-TW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𝑥</m:t>
                      </m:r>
                      <m:d>
                        <m:dPr>
                          <m:ctrlPr>
                            <a:rPr lang="zh-TW" altLang="zh-TW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2,4</m:t>
                              </m:r>
                            </m:sub>
                          </m:sSub>
                          <m:r>
                            <a:rPr lang="en-US" altLang="zh-TW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1,2</m:t>
                              </m:r>
                            </m:sub>
                          </m:sSub>
                        </m:e>
                      </m:d>
                      <m:r>
                        <a:rPr lang="en-US" altLang="zh-TW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≤1,</m:t>
                      </m:r>
                    </m:oMath>
                  </m:oMathPara>
                </a14:m>
                <a:endParaRPr lang="zh-TW" altLang="zh-TW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      </m:t>
                      </m:r>
                      <m:r>
                        <a:rPr lang="en-US" altLang="zh-TW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𝑥</m:t>
                      </m:r>
                      <m:d>
                        <m:dPr>
                          <m:ctrlPr>
                            <a:rPr lang="zh-TW" altLang="zh-TW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1,1</m:t>
                              </m:r>
                            </m:sub>
                          </m:sSub>
                          <m:r>
                            <a:rPr lang="en-US" altLang="zh-TW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1,1</m:t>
                              </m:r>
                            </m:sub>
                          </m:sSub>
                        </m:e>
                      </m:d>
                      <m:r>
                        <a:rPr lang="en-US" altLang="zh-TW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+</m:t>
                      </m:r>
                      <m:r>
                        <a:rPr lang="en-US" altLang="zh-TW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𝑥</m:t>
                      </m:r>
                      <m:d>
                        <m:dPr>
                          <m:ctrlPr>
                            <a:rPr lang="zh-TW" altLang="zh-TW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2,4</m:t>
                              </m:r>
                            </m:sub>
                          </m:sSub>
                          <m:r>
                            <a:rPr lang="en-US" altLang="zh-TW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1,1</m:t>
                              </m:r>
                            </m:sub>
                          </m:sSub>
                        </m:e>
                      </m:d>
                      <m:r>
                        <a:rPr lang="en-US" altLang="zh-TW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≤1</m:t>
                      </m:r>
                      <m:r>
                        <a:rPr lang="en-US" altLang="zh-TW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,</m:t>
                      </m:r>
                    </m:oMath>
                  </m:oMathPara>
                </a14:m>
                <a:endParaRPr lang="zh-TW" altLang="zh-TW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𝑥</m:t>
                      </m:r>
                      <m:d>
                        <m:dPr>
                          <m:ctrlPr>
                            <a:rPr lang="zh-TW" altLang="zh-TW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1,1</m:t>
                              </m:r>
                            </m:sub>
                          </m:sSub>
                          <m:r>
                            <a:rPr lang="en-US" altLang="zh-TW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1,2</m:t>
                              </m:r>
                            </m:sub>
                          </m:sSub>
                        </m:e>
                      </m:d>
                      <m:r>
                        <a:rPr lang="en-US" altLang="zh-TW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+</m:t>
                      </m:r>
                      <m:r>
                        <a:rPr lang="en-US" altLang="zh-TW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𝑥</m:t>
                      </m:r>
                      <m:d>
                        <m:dPr>
                          <m:ctrlPr>
                            <a:rPr lang="zh-TW" altLang="zh-TW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2,4</m:t>
                              </m:r>
                            </m:sub>
                          </m:sSub>
                          <m:r>
                            <a:rPr lang="en-US" altLang="zh-TW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  <m:t>,</m:t>
                          </m:r>
                          <m:sSub>
                            <m:sSubPr>
                              <m:ctrlPr>
                                <a:rPr lang="zh-TW" altLang="zh-TW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TW" i="1">
                                  <a:effectLst/>
                                  <a:latin typeface="Cambria Math" panose="02040503050406030204" pitchFamily="18" charset="0"/>
                                  <a:ea typeface="SimSun" panose="02010600030101010101" pitchFamily="2" charset="-122"/>
                                </a:rPr>
                                <m:t>1,2</m:t>
                              </m:r>
                            </m:sub>
                          </m:sSub>
                        </m:e>
                      </m:d>
                      <m:r>
                        <a:rPr lang="en-US" altLang="zh-TW" i="1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≤1</m:t>
                      </m:r>
                      <m:r>
                        <a:rPr lang="en-US" altLang="zh-TW">
                          <a:effectLst/>
                          <a:latin typeface="Cambria Math" panose="02040503050406030204" pitchFamily="18" charset="0"/>
                          <a:ea typeface="SimSun" panose="02010600030101010101" pitchFamily="2" charset="-122"/>
                        </a:rPr>
                        <m:t>,</m:t>
                      </m:r>
                    </m:oMath>
                  </m:oMathPara>
                </a14:m>
                <a:endParaRPr lang="zh-TW" altLang="zh-TW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14:m>
                  <m:oMath xmlns:m="http://schemas.openxmlformats.org/officeDocument/2006/math">
                    <m:r>
                      <a:rPr lang="en-US" altLang="zh-TW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zh-TW" altLang="zh-TW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TW" altLang="zh-TW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TW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1,2</m:t>
                            </m:r>
                          </m:sub>
                        </m:sSub>
                        <m:r>
                          <a:rPr lang="en-US" altLang="zh-TW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TW" altLang="zh-TW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TW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2,1</m:t>
                            </m:r>
                          </m:sub>
                        </m:sSub>
                      </m:e>
                    </m:d>
                    <m:r>
                      <a:rPr lang="en-US" altLang="zh-TW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zh-TW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zh-TW" altLang="zh-TW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TW" altLang="zh-TW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TW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2,3</m:t>
                            </m:r>
                          </m:sub>
                        </m:sSub>
                        <m:r>
                          <a:rPr lang="en-US" altLang="zh-TW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TW" altLang="zh-TW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TW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2,1</m:t>
                            </m:r>
                          </m:sub>
                        </m:sSub>
                      </m:e>
                    </m:d>
                    <m:r>
                      <a:rPr lang="en-US" altLang="zh-TW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≤1</m:t>
                    </m:r>
                    <m:r>
                      <a:rPr lang="en-US" altLang="zh-TW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</a:rPr>
                  <a:t> </a:t>
                </a:r>
                <a:endParaRPr lang="zh-TW" altLang="en-US" dirty="0"/>
              </a:p>
            </p:txBody>
          </p:sp>
        </mc:Choice>
        <mc:Fallback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174" y="3844212"/>
                <a:ext cx="6096000" cy="13429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矩形 7"/>
              <p:cNvSpPr/>
              <p:nvPr/>
            </p:nvSpPr>
            <p:spPr>
              <a:xfrm>
                <a:off x="3346174" y="5396409"/>
                <a:ext cx="6096000" cy="10302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</a:rPr>
                  <a:t>According to the given solutions: </a:t>
                </a:r>
                <a14:m>
                  <m:oMath xmlns:m="http://schemas.openxmlformats.org/officeDocument/2006/math">
                    <m:r>
                      <a:rPr lang="en-US" altLang="zh-TW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zh-TW" altLang="zh-TW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TW" altLang="zh-TW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TW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1,1</m:t>
                            </m:r>
                          </m:sub>
                        </m:sSub>
                        <m:r>
                          <a:rPr lang="en-US" altLang="zh-TW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TW" altLang="zh-TW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TW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1,1</m:t>
                            </m:r>
                          </m:sub>
                        </m:sSub>
                      </m:e>
                    </m:d>
                    <m:r>
                      <a:rPr lang="en-US" altLang="zh-TW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=0,  </m:t>
                    </m:r>
                    <m:r>
                      <a:rPr lang="en-US" altLang="zh-TW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zh-TW" altLang="zh-TW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TW" altLang="zh-TW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TW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1,1</m:t>
                            </m:r>
                          </m:sub>
                        </m:sSub>
                        <m:r>
                          <a:rPr lang="en-US" altLang="zh-TW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TW" altLang="zh-TW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TW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1,2</m:t>
                            </m:r>
                          </m:sub>
                        </m:sSub>
                      </m:e>
                    </m:d>
                    <m:r>
                      <a:rPr lang="en-US" altLang="zh-TW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 1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US" altLang="zh-TW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altLang="zh-TW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zh-TW" altLang="zh-TW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TW" altLang="zh-TW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1,2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TW" altLang="zh-TW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2,1</m:t>
                            </m:r>
                          </m:sub>
                        </m:sSub>
                      </m:e>
                    </m:d>
                    <m:r>
                      <a:rPr lang="en-US" altLang="zh-TW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=0,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zh-TW" altLang="zh-TW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TW" altLang="zh-TW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2,3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TW" altLang="zh-TW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2,1</m:t>
                            </m:r>
                          </m:sub>
                        </m:sSub>
                      </m:e>
                    </m:d>
                    <m:r>
                      <a:rPr lang="en-US" altLang="zh-TW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1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US" altLang="zh-TW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altLang="zh-TW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zh-TW" altLang="zh-TW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TW" altLang="zh-TW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2,4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TW" altLang="zh-TW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1,1</m:t>
                            </m:r>
                          </m:sub>
                        </m:sSub>
                      </m:e>
                    </m:d>
                    <m:r>
                      <a:rPr lang="en-US" altLang="zh-TW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1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zh-TW" altLang="zh-TW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TW" altLang="zh-TW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2,4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TW" altLang="zh-TW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1,2</m:t>
                            </m:r>
                          </m:sub>
                        </m:sSub>
                      </m:e>
                    </m:d>
                    <m:r>
                      <a:rPr lang="en-US" altLang="zh-TW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=&gt;14</a:t>
                </a:r>
                <a:endParaRPr lang="zh-TW" altLang="en-US" dirty="0"/>
              </a:p>
            </p:txBody>
          </p:sp>
        </mc:Choice>
        <mc:Fallback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174" y="5396409"/>
                <a:ext cx="6096000" cy="1030282"/>
              </a:xfrm>
              <a:prstGeom prst="rect">
                <a:avLst/>
              </a:prstGeom>
              <a:blipFill rotWithShape="0">
                <a:blip r:embed="rId6"/>
                <a:stretch>
                  <a:fillRect l="-900" t="-1183" b="-710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59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46376" y="472557"/>
            <a:ext cx="11299247" cy="63485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zh-TW" sz="2500" dirty="0" smtClean="0"/>
              <a:t>% the following codes used to solve the ILP mode of a </a:t>
            </a:r>
            <a:r>
              <a:rPr lang="en-US" altLang="zh-TW" sz="2500" dirty="0" err="1" smtClean="0"/>
              <a:t>biparrite</a:t>
            </a:r>
            <a:r>
              <a:rPr lang="en-US" altLang="zh-TW" sz="2500" dirty="0" smtClean="0"/>
              <a:t> graph</a:t>
            </a:r>
          </a:p>
          <a:p>
            <a:pPr>
              <a:lnSpc>
                <a:spcPts val="3500"/>
              </a:lnSpc>
            </a:pPr>
            <a:r>
              <a:rPr lang="en-US" altLang="zh-TW" sz="2500" dirty="0" smtClean="0"/>
              <a:t>% Please set the values of </a:t>
            </a:r>
            <a:r>
              <a:rPr lang="en-US" altLang="zh-TW" sz="2500" dirty="0" err="1" smtClean="0"/>
              <a:t>n_t</a:t>
            </a:r>
            <a:r>
              <a:rPr lang="en-US" altLang="zh-TW" sz="2500" dirty="0" smtClean="0"/>
              <a:t> and </a:t>
            </a:r>
            <a:r>
              <a:rPr lang="en-US" altLang="zh-TW" sz="2500" dirty="0" err="1" smtClean="0"/>
              <a:t>n_s</a:t>
            </a:r>
            <a:r>
              <a:rPr lang="en-US" altLang="zh-TW" sz="2500" dirty="0" smtClean="0"/>
              <a:t> and the edge </a:t>
            </a:r>
            <a:r>
              <a:rPr lang="en-US" altLang="zh-TW" sz="2500" dirty="0" err="1" smtClean="0"/>
              <a:t>weigts</a:t>
            </a:r>
            <a:r>
              <a:rPr lang="en-US" altLang="zh-TW" sz="2500" dirty="0" smtClean="0"/>
              <a:t> (w) of the bipartite graph</a:t>
            </a:r>
          </a:p>
          <a:p>
            <a:pPr>
              <a:lnSpc>
                <a:spcPts val="3500"/>
              </a:lnSpc>
            </a:pPr>
            <a:r>
              <a:rPr lang="en-US" altLang="zh-TW" sz="2500" dirty="0" smtClean="0"/>
              <a:t>% the example of the bipartite graph is based on the Fig. 2(c) of our conference paper</a:t>
            </a:r>
          </a:p>
          <a:p>
            <a:pPr>
              <a:lnSpc>
                <a:spcPts val="3500"/>
              </a:lnSpc>
            </a:pPr>
            <a:r>
              <a:rPr lang="en-US" altLang="zh-TW" sz="2500" dirty="0" err="1" smtClean="0"/>
              <a:t>n_t</a:t>
            </a:r>
            <a:r>
              <a:rPr lang="en-US" altLang="zh-TW" sz="2500" dirty="0" smtClean="0"/>
              <a:t>=4; </a:t>
            </a:r>
            <a:r>
              <a:rPr lang="en-US" altLang="zh-TW" sz="2500" dirty="0" err="1" smtClean="0"/>
              <a:t>n_s</a:t>
            </a:r>
            <a:r>
              <a:rPr lang="en-US" altLang="zh-TW" sz="2500" dirty="0" smtClean="0"/>
              <a:t>=3; % </a:t>
            </a:r>
            <a:r>
              <a:rPr lang="en-US" altLang="zh-TW" sz="2500" dirty="0" err="1" smtClean="0"/>
              <a:t>n_t</a:t>
            </a:r>
            <a:r>
              <a:rPr lang="en-US" altLang="zh-TW" sz="2500" dirty="0" smtClean="0"/>
              <a:t>: number of tasks, </a:t>
            </a:r>
            <a:r>
              <a:rPr lang="en-US" altLang="zh-TW" sz="2500" dirty="0" err="1" smtClean="0"/>
              <a:t>n_s</a:t>
            </a:r>
            <a:r>
              <a:rPr lang="en-US" altLang="zh-TW" sz="2500" dirty="0" smtClean="0"/>
              <a:t>: number of available slots</a:t>
            </a:r>
          </a:p>
          <a:p>
            <a:pPr>
              <a:lnSpc>
                <a:spcPts val="3500"/>
              </a:lnSpc>
            </a:pPr>
            <a:r>
              <a:rPr lang="en-US" altLang="zh-TW" sz="2500" dirty="0" smtClean="0"/>
              <a:t>edge(</a:t>
            </a:r>
            <a:r>
              <a:rPr lang="en-US" altLang="zh-TW" sz="2500" dirty="0" err="1" smtClean="0"/>
              <a:t>n_t</a:t>
            </a:r>
            <a:r>
              <a:rPr lang="en-US" altLang="zh-TW" sz="2500" dirty="0" smtClean="0"/>
              <a:t>* </a:t>
            </a:r>
            <a:r>
              <a:rPr lang="en-US" altLang="zh-TW" sz="2500" dirty="0" err="1" smtClean="0"/>
              <a:t>n_s</a:t>
            </a:r>
            <a:r>
              <a:rPr lang="en-US" altLang="zh-TW" sz="2500" dirty="0" smtClean="0"/>
              <a:t>) = </a:t>
            </a:r>
            <a:r>
              <a:rPr lang="en-US" altLang="zh-TW" sz="2500" dirty="0" err="1" smtClean="0"/>
              <a:t>struct</a:t>
            </a:r>
            <a:r>
              <a:rPr lang="en-US" altLang="zh-TW" sz="2500" dirty="0" smtClean="0"/>
              <a:t>('r',0,'c', 0, 'w',0)</a:t>
            </a:r>
          </a:p>
          <a:p>
            <a:pPr>
              <a:lnSpc>
                <a:spcPts val="3500"/>
              </a:lnSpc>
            </a:pPr>
            <a:r>
              <a:rPr lang="en-US" altLang="zh-TW" sz="2500" dirty="0" smtClean="0"/>
              <a:t> % the </a:t>
            </a:r>
            <a:r>
              <a:rPr lang="en-US" altLang="zh-TW" sz="2500" dirty="0" err="1" smtClean="0"/>
              <a:t>possbile</a:t>
            </a:r>
            <a:r>
              <a:rPr lang="en-US" altLang="zh-TW" sz="2500" dirty="0" smtClean="0"/>
              <a:t> number of edges in a </a:t>
            </a:r>
            <a:r>
              <a:rPr lang="en-US" altLang="zh-TW" sz="2500" dirty="0" err="1" smtClean="0"/>
              <a:t>bipartitie</a:t>
            </a:r>
            <a:r>
              <a:rPr lang="en-US" altLang="zh-TW" sz="2500" dirty="0" smtClean="0"/>
              <a:t> graph </a:t>
            </a:r>
            <a:r>
              <a:rPr lang="en-US" altLang="zh-TW" sz="2500" dirty="0" err="1" smtClean="0"/>
              <a:t>n_t</a:t>
            </a:r>
            <a:r>
              <a:rPr lang="en-US" altLang="zh-TW" sz="2500" dirty="0" smtClean="0"/>
              <a:t>*</a:t>
            </a:r>
            <a:r>
              <a:rPr lang="en-US" altLang="zh-TW" sz="2500" dirty="0" err="1" smtClean="0"/>
              <a:t>n_s</a:t>
            </a:r>
            <a:endParaRPr lang="en-US" altLang="zh-TW" sz="2500" dirty="0" smtClean="0"/>
          </a:p>
          <a:p>
            <a:pPr>
              <a:lnSpc>
                <a:spcPts val="3500"/>
              </a:lnSpc>
            </a:pPr>
            <a:endParaRPr lang="en-US" altLang="zh-TW" sz="2500" dirty="0"/>
          </a:p>
          <a:p>
            <a:pPr>
              <a:lnSpc>
                <a:spcPts val="3500"/>
              </a:lnSpc>
            </a:pPr>
            <a:r>
              <a:rPr lang="en-US" altLang="zh-TW" sz="2500" dirty="0" smtClean="0"/>
              <a:t>% set the weight value of each edge in a bipartite graph</a:t>
            </a:r>
          </a:p>
          <a:p>
            <a:pPr>
              <a:lnSpc>
                <a:spcPts val="3500"/>
              </a:lnSpc>
            </a:pPr>
            <a:r>
              <a:rPr lang="en-US" altLang="zh-TW" sz="2500" dirty="0" smtClean="0"/>
              <a:t>w=zeros(</a:t>
            </a:r>
            <a:r>
              <a:rPr lang="en-US" altLang="zh-TW" sz="2500" dirty="0" err="1" smtClean="0"/>
              <a:t>n_t</a:t>
            </a:r>
            <a:r>
              <a:rPr lang="en-US" altLang="zh-TW" sz="2500" dirty="0" smtClean="0"/>
              <a:t>, </a:t>
            </a:r>
            <a:r>
              <a:rPr lang="en-US" altLang="zh-TW" sz="2500" dirty="0" err="1" smtClean="0"/>
              <a:t>n_s</a:t>
            </a:r>
            <a:r>
              <a:rPr lang="en-US" altLang="zh-TW" sz="2500" dirty="0" smtClean="0"/>
              <a:t>);</a:t>
            </a:r>
          </a:p>
          <a:p>
            <a:pPr>
              <a:lnSpc>
                <a:spcPts val="3500"/>
              </a:lnSpc>
            </a:pPr>
            <a:r>
              <a:rPr lang="en-US" altLang="zh-TW" sz="2500" dirty="0" smtClean="0"/>
              <a:t>w(1, 1)=2; w(1, 2)=5;</a:t>
            </a:r>
          </a:p>
          <a:p>
            <a:pPr>
              <a:lnSpc>
                <a:spcPts val="3500"/>
              </a:lnSpc>
            </a:pPr>
            <a:r>
              <a:rPr lang="en-US" altLang="zh-TW" sz="2500" dirty="0" smtClean="0"/>
              <a:t>w(2, 3)=7;</a:t>
            </a:r>
          </a:p>
          <a:p>
            <a:pPr>
              <a:lnSpc>
                <a:spcPts val="3500"/>
              </a:lnSpc>
            </a:pPr>
            <a:r>
              <a:rPr lang="en-US" altLang="zh-TW" sz="2500" dirty="0" smtClean="0"/>
              <a:t>w(3, 3)=6;</a:t>
            </a:r>
          </a:p>
          <a:p>
            <a:pPr>
              <a:lnSpc>
                <a:spcPts val="3500"/>
              </a:lnSpc>
            </a:pPr>
            <a:r>
              <a:rPr lang="en-US" altLang="zh-TW" sz="2500" dirty="0" smtClean="0"/>
              <a:t>w(4, 1)=3; w(4, 2)=8;</a:t>
            </a:r>
          </a:p>
          <a:p>
            <a:pPr>
              <a:lnSpc>
                <a:spcPts val="3500"/>
              </a:lnSpc>
            </a:pPr>
            <a:endParaRPr lang="zh-TW" altLang="en-US" sz="2500" dirty="0"/>
          </a:p>
        </p:txBody>
      </p:sp>
    </p:spTree>
    <p:extLst>
      <p:ext uri="{BB962C8B-B14F-4D97-AF65-F5344CB8AC3E}">
        <p14:creationId xmlns:p14="http://schemas.microsoft.com/office/powerpoint/2010/main" val="125575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249064" y="558621"/>
            <a:ext cx="9693872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altLang="zh-TW" sz="2500" dirty="0" smtClean="0"/>
              <a:t>% find the edges with weights &gt;0 and  their corresponding tasks and slots</a:t>
            </a:r>
          </a:p>
          <a:p>
            <a:pPr>
              <a:lnSpc>
                <a:spcPts val="4000"/>
              </a:lnSpc>
            </a:pPr>
            <a:r>
              <a:rPr lang="en-US" altLang="zh-TW" sz="2500" dirty="0" err="1" smtClean="0"/>
              <a:t>edge_idx</a:t>
            </a:r>
            <a:r>
              <a:rPr lang="en-US" altLang="zh-TW" sz="2500" dirty="0" smtClean="0"/>
              <a:t>=0;</a:t>
            </a:r>
          </a:p>
          <a:p>
            <a:pPr>
              <a:lnSpc>
                <a:spcPts val="4000"/>
              </a:lnSpc>
            </a:pPr>
            <a:r>
              <a:rPr lang="en-US" altLang="zh-TW" sz="2500" dirty="0" smtClean="0"/>
              <a:t>for </a:t>
            </a:r>
            <a:r>
              <a:rPr lang="en-US" altLang="zh-TW" sz="2500" dirty="0" err="1" smtClean="0"/>
              <a:t>i</a:t>
            </a:r>
            <a:r>
              <a:rPr lang="en-US" altLang="zh-TW" sz="2500" dirty="0" smtClean="0"/>
              <a:t>=1:n_t</a:t>
            </a:r>
          </a:p>
          <a:p>
            <a:pPr>
              <a:lnSpc>
                <a:spcPts val="4000"/>
              </a:lnSpc>
            </a:pPr>
            <a:r>
              <a:rPr lang="en-US" altLang="zh-TW" sz="2500" dirty="0" smtClean="0"/>
              <a:t>    for j=1:n_s</a:t>
            </a:r>
          </a:p>
          <a:p>
            <a:pPr>
              <a:lnSpc>
                <a:spcPts val="4000"/>
              </a:lnSpc>
            </a:pPr>
            <a:r>
              <a:rPr lang="en-US" altLang="zh-TW" sz="2500" dirty="0" smtClean="0"/>
              <a:t>         if (w(</a:t>
            </a:r>
            <a:r>
              <a:rPr lang="en-US" altLang="zh-TW" sz="2500" dirty="0" err="1" smtClean="0"/>
              <a:t>i</a:t>
            </a:r>
            <a:r>
              <a:rPr lang="en-US" altLang="zh-TW" sz="2500" dirty="0" smtClean="0"/>
              <a:t>, j)&gt;0)</a:t>
            </a:r>
          </a:p>
          <a:p>
            <a:pPr>
              <a:lnSpc>
                <a:spcPts val="4000"/>
              </a:lnSpc>
            </a:pPr>
            <a:r>
              <a:rPr lang="en-US" altLang="zh-TW" sz="2500" dirty="0" smtClean="0"/>
              <a:t>            </a:t>
            </a:r>
            <a:r>
              <a:rPr lang="en-US" altLang="zh-TW" sz="2500" dirty="0" err="1" smtClean="0"/>
              <a:t>edge_idx</a:t>
            </a:r>
            <a:r>
              <a:rPr lang="en-US" altLang="zh-TW" sz="2500" dirty="0" smtClean="0"/>
              <a:t>=edge_idx+1;</a:t>
            </a:r>
          </a:p>
          <a:p>
            <a:pPr>
              <a:lnSpc>
                <a:spcPts val="4000"/>
              </a:lnSpc>
            </a:pPr>
            <a:r>
              <a:rPr lang="en-US" altLang="zh-TW" sz="2500" dirty="0" smtClean="0"/>
              <a:t>            edge(</a:t>
            </a:r>
            <a:r>
              <a:rPr lang="en-US" altLang="zh-TW" sz="2500" dirty="0" err="1" smtClean="0"/>
              <a:t>edge_idx</a:t>
            </a:r>
            <a:r>
              <a:rPr lang="en-US" altLang="zh-TW" sz="2500" dirty="0" smtClean="0"/>
              <a:t>).r=</a:t>
            </a:r>
            <a:r>
              <a:rPr lang="en-US" altLang="zh-TW" sz="2500" dirty="0" err="1" smtClean="0"/>
              <a:t>i</a:t>
            </a:r>
            <a:r>
              <a:rPr lang="en-US" altLang="zh-TW" sz="2500" dirty="0" smtClean="0"/>
              <a:t>;</a:t>
            </a:r>
          </a:p>
          <a:p>
            <a:pPr>
              <a:lnSpc>
                <a:spcPts val="4000"/>
              </a:lnSpc>
            </a:pPr>
            <a:r>
              <a:rPr lang="en-US" altLang="zh-TW" sz="2500" dirty="0" smtClean="0"/>
              <a:t>            edge(</a:t>
            </a:r>
            <a:r>
              <a:rPr lang="en-US" altLang="zh-TW" sz="2500" dirty="0" err="1" smtClean="0"/>
              <a:t>edge_idx</a:t>
            </a:r>
            <a:r>
              <a:rPr lang="en-US" altLang="zh-TW" sz="2500" dirty="0" smtClean="0"/>
              <a:t>).c=j;</a:t>
            </a:r>
          </a:p>
          <a:p>
            <a:pPr>
              <a:lnSpc>
                <a:spcPts val="4000"/>
              </a:lnSpc>
            </a:pPr>
            <a:r>
              <a:rPr lang="en-US" altLang="zh-TW" sz="2500" dirty="0" smtClean="0"/>
              <a:t>            edge(</a:t>
            </a:r>
            <a:r>
              <a:rPr lang="en-US" altLang="zh-TW" sz="2500" dirty="0" err="1" smtClean="0"/>
              <a:t>edge_idx</a:t>
            </a:r>
            <a:r>
              <a:rPr lang="en-US" altLang="zh-TW" sz="2500" dirty="0" smtClean="0"/>
              <a:t>).w=w(</a:t>
            </a:r>
            <a:r>
              <a:rPr lang="en-US" altLang="zh-TW" sz="2500" dirty="0" err="1" smtClean="0"/>
              <a:t>i</a:t>
            </a:r>
            <a:r>
              <a:rPr lang="en-US" altLang="zh-TW" sz="2500" dirty="0" smtClean="0"/>
              <a:t>, j)</a:t>
            </a:r>
          </a:p>
          <a:p>
            <a:pPr>
              <a:lnSpc>
                <a:spcPts val="4000"/>
              </a:lnSpc>
            </a:pPr>
            <a:r>
              <a:rPr lang="en-US" altLang="zh-TW" sz="2500" dirty="0" smtClean="0"/>
              <a:t>        end</a:t>
            </a:r>
          </a:p>
          <a:p>
            <a:pPr>
              <a:lnSpc>
                <a:spcPts val="4000"/>
              </a:lnSpc>
            </a:pPr>
            <a:r>
              <a:rPr lang="en-US" altLang="zh-TW" sz="2500" dirty="0" smtClean="0"/>
              <a:t>    end</a:t>
            </a:r>
          </a:p>
          <a:p>
            <a:pPr>
              <a:lnSpc>
                <a:spcPts val="4000"/>
              </a:lnSpc>
            </a:pPr>
            <a:r>
              <a:rPr lang="en-US" altLang="zh-TW" sz="2500" dirty="0" smtClean="0"/>
              <a:t>end</a:t>
            </a:r>
            <a:endParaRPr lang="en-US" altLang="zh-TW" sz="2500" dirty="0"/>
          </a:p>
        </p:txBody>
      </p:sp>
    </p:spTree>
    <p:extLst>
      <p:ext uri="{BB962C8B-B14F-4D97-AF65-F5344CB8AC3E}">
        <p14:creationId xmlns:p14="http://schemas.microsoft.com/office/powerpoint/2010/main" val="97085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960267" y="1148499"/>
            <a:ext cx="10271466" cy="46653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altLang="zh-TW" sz="2500" dirty="0" err="1" smtClean="0"/>
              <a:t>edge_num</a:t>
            </a:r>
            <a:r>
              <a:rPr lang="en-US" altLang="zh-TW" sz="2500" dirty="0" smtClean="0"/>
              <a:t>=</a:t>
            </a:r>
            <a:r>
              <a:rPr lang="en-US" altLang="zh-TW" sz="2500" dirty="0" err="1" smtClean="0"/>
              <a:t>edge_idx</a:t>
            </a:r>
            <a:r>
              <a:rPr lang="en-US" altLang="zh-TW" sz="2500" dirty="0" smtClean="0"/>
              <a:t> % determine the number of edges in the bipartite graph</a:t>
            </a:r>
          </a:p>
          <a:p>
            <a:pPr>
              <a:lnSpc>
                <a:spcPts val="4000"/>
              </a:lnSpc>
            </a:pPr>
            <a:r>
              <a:rPr lang="en-US" altLang="zh-TW" sz="2500" dirty="0" smtClean="0"/>
              <a:t>f=zeros(</a:t>
            </a:r>
            <a:r>
              <a:rPr lang="en-US" altLang="zh-TW" sz="2500" dirty="0" err="1" smtClean="0"/>
              <a:t>edge_num</a:t>
            </a:r>
            <a:r>
              <a:rPr lang="en-US" altLang="zh-TW" sz="2500" dirty="0" smtClean="0"/>
              <a:t>, 1) % initialize f in the </a:t>
            </a:r>
            <a:r>
              <a:rPr lang="en-US" altLang="zh-TW" sz="2500" dirty="0" err="1" smtClean="0"/>
              <a:t>linprog</a:t>
            </a:r>
            <a:endParaRPr lang="en-US" altLang="zh-TW" sz="2500" dirty="0" smtClean="0"/>
          </a:p>
          <a:p>
            <a:pPr>
              <a:lnSpc>
                <a:spcPts val="4000"/>
              </a:lnSpc>
            </a:pPr>
            <a:r>
              <a:rPr lang="en-US" altLang="zh-TW" sz="2500" dirty="0" err="1" smtClean="0"/>
              <a:t>min_ts</a:t>
            </a:r>
            <a:r>
              <a:rPr lang="en-US" altLang="zh-TW" sz="2500" dirty="0" smtClean="0"/>
              <a:t>=min(</a:t>
            </a:r>
            <a:r>
              <a:rPr lang="en-US" altLang="zh-TW" sz="2500" dirty="0" err="1" smtClean="0"/>
              <a:t>n_t</a:t>
            </a:r>
            <a:r>
              <a:rPr lang="en-US" altLang="zh-TW" sz="2500" dirty="0" smtClean="0"/>
              <a:t>, </a:t>
            </a:r>
            <a:r>
              <a:rPr lang="en-US" altLang="zh-TW" sz="2500" dirty="0" err="1" smtClean="0"/>
              <a:t>n_s</a:t>
            </a:r>
            <a:r>
              <a:rPr lang="en-US" altLang="zh-TW" sz="2500" dirty="0" smtClean="0"/>
              <a:t>); %choose the min between </a:t>
            </a:r>
            <a:r>
              <a:rPr lang="en-US" altLang="zh-TW" sz="2500" dirty="0" err="1" smtClean="0"/>
              <a:t>n_t</a:t>
            </a:r>
            <a:r>
              <a:rPr lang="en-US" altLang="zh-TW" sz="2500" dirty="0" smtClean="0"/>
              <a:t> and </a:t>
            </a:r>
            <a:r>
              <a:rPr lang="en-US" altLang="zh-TW" sz="2500" dirty="0" err="1" smtClean="0"/>
              <a:t>n_s</a:t>
            </a:r>
            <a:endParaRPr lang="en-US" altLang="zh-TW" sz="2500" dirty="0" smtClean="0"/>
          </a:p>
          <a:p>
            <a:pPr>
              <a:lnSpc>
                <a:spcPts val="4000"/>
              </a:lnSpc>
            </a:pPr>
            <a:r>
              <a:rPr lang="en-US" altLang="zh-TW" sz="2500" dirty="0" err="1" smtClean="0"/>
              <a:t>int_con</a:t>
            </a:r>
            <a:r>
              <a:rPr lang="en-US" altLang="zh-TW" sz="2500" dirty="0" smtClean="0"/>
              <a:t>=1:edge_num % initialize </a:t>
            </a:r>
            <a:r>
              <a:rPr lang="en-US" altLang="zh-TW" sz="2500" dirty="0" err="1" smtClean="0"/>
              <a:t>int_con</a:t>
            </a:r>
            <a:r>
              <a:rPr lang="en-US" altLang="zh-TW" sz="2500" dirty="0" smtClean="0"/>
              <a:t> in the </a:t>
            </a:r>
            <a:r>
              <a:rPr lang="en-US" altLang="zh-TW" sz="2500" dirty="0" err="1" smtClean="0"/>
              <a:t>linprog</a:t>
            </a:r>
            <a:endParaRPr lang="en-US" altLang="zh-TW" sz="2500" dirty="0" smtClean="0"/>
          </a:p>
          <a:p>
            <a:pPr>
              <a:lnSpc>
                <a:spcPts val="4000"/>
              </a:lnSpc>
            </a:pPr>
            <a:r>
              <a:rPr lang="en-US" altLang="zh-TW" sz="2500" dirty="0" smtClean="0"/>
              <a:t>A=zeros(n_t+n_s+1, </a:t>
            </a:r>
            <a:r>
              <a:rPr lang="en-US" altLang="zh-TW" sz="2500" dirty="0" err="1" smtClean="0"/>
              <a:t>edge_num</a:t>
            </a:r>
            <a:r>
              <a:rPr lang="en-US" altLang="zh-TW" sz="2500" dirty="0" smtClean="0"/>
              <a:t>) % initialize A in the </a:t>
            </a:r>
            <a:r>
              <a:rPr lang="en-US" altLang="zh-TW" sz="2500" dirty="0" err="1" smtClean="0"/>
              <a:t>linprog</a:t>
            </a:r>
            <a:endParaRPr lang="en-US" altLang="zh-TW" sz="2500" dirty="0" smtClean="0"/>
          </a:p>
          <a:p>
            <a:pPr>
              <a:lnSpc>
                <a:spcPts val="4000"/>
              </a:lnSpc>
            </a:pPr>
            <a:r>
              <a:rPr lang="en-US" altLang="zh-TW" sz="2500" dirty="0" smtClean="0"/>
              <a:t>b=zeros(n_t+n_s+1, 1) % initialize b in the </a:t>
            </a:r>
            <a:r>
              <a:rPr lang="en-US" altLang="zh-TW" sz="2500" dirty="0" err="1" smtClean="0"/>
              <a:t>linprog</a:t>
            </a:r>
            <a:endParaRPr lang="en-US" altLang="zh-TW" sz="2500" dirty="0" smtClean="0"/>
          </a:p>
          <a:p>
            <a:pPr>
              <a:lnSpc>
                <a:spcPts val="4000"/>
              </a:lnSpc>
            </a:pPr>
            <a:r>
              <a:rPr lang="en-US" altLang="zh-TW" sz="2500" dirty="0" err="1" smtClean="0"/>
              <a:t>lb</a:t>
            </a:r>
            <a:r>
              <a:rPr lang="en-US" altLang="zh-TW" sz="2500" dirty="0" smtClean="0"/>
              <a:t>=zeros(</a:t>
            </a:r>
            <a:r>
              <a:rPr lang="en-US" altLang="zh-TW" sz="2500" dirty="0" err="1" smtClean="0"/>
              <a:t>edge_num</a:t>
            </a:r>
            <a:r>
              <a:rPr lang="en-US" altLang="zh-TW" sz="2500" dirty="0" smtClean="0"/>
              <a:t>, 1) % </a:t>
            </a:r>
            <a:r>
              <a:rPr lang="en-US" altLang="zh-TW" sz="2500" dirty="0" err="1" smtClean="0"/>
              <a:t>initilaiz</a:t>
            </a:r>
            <a:r>
              <a:rPr lang="en-US" altLang="zh-TW" sz="2500" dirty="0" smtClean="0"/>
              <a:t> the lower bounds in the </a:t>
            </a:r>
            <a:r>
              <a:rPr lang="en-US" altLang="zh-TW" sz="2500" dirty="0" err="1" smtClean="0"/>
              <a:t>linprog</a:t>
            </a:r>
            <a:endParaRPr lang="en-US" altLang="zh-TW" sz="2500" dirty="0" smtClean="0"/>
          </a:p>
          <a:p>
            <a:pPr>
              <a:lnSpc>
                <a:spcPts val="4000"/>
              </a:lnSpc>
            </a:pPr>
            <a:r>
              <a:rPr lang="en-US" altLang="zh-TW" sz="2500" dirty="0" err="1" smtClean="0"/>
              <a:t>ub</a:t>
            </a:r>
            <a:r>
              <a:rPr lang="en-US" altLang="zh-TW" sz="2500" dirty="0" smtClean="0"/>
              <a:t>=zeros(</a:t>
            </a:r>
            <a:r>
              <a:rPr lang="en-US" altLang="zh-TW" sz="2500" dirty="0" err="1" smtClean="0"/>
              <a:t>edge_num</a:t>
            </a:r>
            <a:r>
              <a:rPr lang="en-US" altLang="zh-TW" sz="2500" dirty="0" smtClean="0"/>
              <a:t>, 1) % </a:t>
            </a:r>
            <a:r>
              <a:rPr lang="en-US" altLang="zh-TW" sz="2500" dirty="0" err="1" smtClean="0"/>
              <a:t>initilaize</a:t>
            </a:r>
            <a:r>
              <a:rPr lang="en-US" altLang="zh-TW" sz="2500" dirty="0" smtClean="0"/>
              <a:t> the upper bounds in the </a:t>
            </a:r>
            <a:r>
              <a:rPr lang="en-US" altLang="zh-TW" sz="2500" dirty="0" err="1" smtClean="0"/>
              <a:t>linprog</a:t>
            </a:r>
            <a:endParaRPr lang="en-US" altLang="zh-TW" sz="2500" dirty="0" smtClean="0"/>
          </a:p>
          <a:p>
            <a:pPr>
              <a:lnSpc>
                <a:spcPts val="4000"/>
              </a:lnSpc>
            </a:pPr>
            <a:r>
              <a:rPr lang="en-US" altLang="zh-TW" sz="2500" dirty="0" smtClean="0"/>
              <a:t>b(1, 1)=-</a:t>
            </a:r>
            <a:r>
              <a:rPr lang="en-US" altLang="zh-TW" sz="2500" dirty="0" err="1" smtClean="0"/>
              <a:t>min_ts</a:t>
            </a:r>
            <a:r>
              <a:rPr lang="en-US" altLang="zh-TW" sz="2500" dirty="0" smtClean="0"/>
              <a:t> % </a:t>
            </a:r>
            <a:r>
              <a:rPr lang="en-US" altLang="zh-TW" sz="2500" dirty="0" err="1" smtClean="0"/>
              <a:t>dermine</a:t>
            </a:r>
            <a:r>
              <a:rPr lang="en-US" altLang="zh-TW" sz="2500" dirty="0" smtClean="0"/>
              <a:t> the </a:t>
            </a:r>
            <a:r>
              <a:rPr lang="en-US" altLang="zh-TW" sz="2500" dirty="0" err="1" smtClean="0"/>
              <a:t>rigt</a:t>
            </a:r>
            <a:r>
              <a:rPr lang="en-US" altLang="zh-TW" sz="2500" dirty="0" smtClean="0"/>
              <a:t> size value of the first </a:t>
            </a:r>
            <a:r>
              <a:rPr lang="en-US" altLang="zh-TW" sz="2500" dirty="0" err="1" smtClean="0"/>
              <a:t>contraint</a:t>
            </a:r>
            <a:endParaRPr lang="zh-TW" altLang="en-US" sz="2500" dirty="0"/>
          </a:p>
        </p:txBody>
      </p:sp>
    </p:spTree>
    <p:extLst>
      <p:ext uri="{BB962C8B-B14F-4D97-AF65-F5344CB8AC3E}">
        <p14:creationId xmlns:p14="http://schemas.microsoft.com/office/powerpoint/2010/main" val="26527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116952"/>
            <a:ext cx="12219307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altLang="zh-TW" sz="2500" dirty="0" smtClean="0"/>
              <a:t>for </a:t>
            </a:r>
            <a:r>
              <a:rPr lang="en-US" altLang="zh-TW" sz="2500" dirty="0" err="1" smtClean="0"/>
              <a:t>i</a:t>
            </a:r>
            <a:r>
              <a:rPr lang="en-US" altLang="zh-TW" sz="2500" dirty="0" smtClean="0"/>
              <a:t>=1: </a:t>
            </a:r>
            <a:r>
              <a:rPr lang="en-US" altLang="zh-TW" sz="2500" dirty="0" err="1" smtClean="0"/>
              <a:t>edge_idx</a:t>
            </a:r>
            <a:endParaRPr lang="en-US" altLang="zh-TW" sz="2500" dirty="0" smtClean="0"/>
          </a:p>
          <a:p>
            <a:pPr>
              <a:lnSpc>
                <a:spcPts val="2800"/>
              </a:lnSpc>
            </a:pPr>
            <a:r>
              <a:rPr lang="en-US" altLang="zh-TW" sz="2500" dirty="0" smtClean="0"/>
              <a:t>      A(1, </a:t>
            </a:r>
            <a:r>
              <a:rPr lang="en-US" altLang="zh-TW" sz="2500" dirty="0" err="1" smtClean="0"/>
              <a:t>i</a:t>
            </a:r>
            <a:r>
              <a:rPr lang="en-US" altLang="zh-TW" sz="2500" dirty="0" smtClean="0"/>
              <a:t>)=-1</a:t>
            </a:r>
          </a:p>
          <a:p>
            <a:pPr>
              <a:lnSpc>
                <a:spcPts val="2800"/>
              </a:lnSpc>
            </a:pPr>
            <a:r>
              <a:rPr lang="en-US" altLang="zh-TW" sz="2500" dirty="0" smtClean="0"/>
              <a:t>       f(</a:t>
            </a:r>
            <a:r>
              <a:rPr lang="en-US" altLang="zh-TW" sz="2500" dirty="0" err="1" smtClean="0"/>
              <a:t>i</a:t>
            </a:r>
            <a:r>
              <a:rPr lang="en-US" altLang="zh-TW" sz="2500" dirty="0" smtClean="0"/>
              <a:t>, 1)=edge(</a:t>
            </a:r>
            <a:r>
              <a:rPr lang="en-US" altLang="zh-TW" sz="2500" dirty="0" err="1" smtClean="0"/>
              <a:t>i</a:t>
            </a:r>
            <a:r>
              <a:rPr lang="en-US" altLang="zh-TW" sz="2500" dirty="0" smtClean="0"/>
              <a:t>).w; % determine coefficient value of the minimize function </a:t>
            </a:r>
          </a:p>
          <a:p>
            <a:pPr>
              <a:lnSpc>
                <a:spcPts val="2800"/>
              </a:lnSpc>
            </a:pPr>
            <a:r>
              <a:rPr lang="en-US" altLang="zh-TW" sz="2500" dirty="0" smtClean="0"/>
              <a:t>       </a:t>
            </a:r>
            <a:r>
              <a:rPr lang="en-US" altLang="zh-TW" sz="2500" dirty="0" err="1" smtClean="0"/>
              <a:t>r_idx</a:t>
            </a:r>
            <a:r>
              <a:rPr lang="en-US" altLang="zh-TW" sz="2500" dirty="0" smtClean="0"/>
              <a:t>=edge(</a:t>
            </a:r>
            <a:r>
              <a:rPr lang="en-US" altLang="zh-TW" sz="2500" dirty="0" err="1" smtClean="0"/>
              <a:t>i</a:t>
            </a:r>
            <a:r>
              <a:rPr lang="en-US" altLang="zh-TW" sz="2500" dirty="0" smtClean="0"/>
              <a:t>).r</a:t>
            </a:r>
          </a:p>
          <a:p>
            <a:pPr>
              <a:lnSpc>
                <a:spcPts val="2800"/>
              </a:lnSpc>
            </a:pPr>
            <a:r>
              <a:rPr lang="en-US" altLang="zh-TW" sz="2500" dirty="0" smtClean="0"/>
              <a:t>       </a:t>
            </a:r>
            <a:r>
              <a:rPr lang="en-US" altLang="zh-TW" sz="2500" dirty="0" err="1" smtClean="0"/>
              <a:t>c_idx</a:t>
            </a:r>
            <a:r>
              <a:rPr lang="en-US" altLang="zh-TW" sz="2500" dirty="0" smtClean="0"/>
              <a:t>=edge(</a:t>
            </a:r>
            <a:r>
              <a:rPr lang="en-US" altLang="zh-TW" sz="2500" dirty="0" err="1" smtClean="0"/>
              <a:t>i</a:t>
            </a:r>
            <a:r>
              <a:rPr lang="en-US" altLang="zh-TW" sz="2500" dirty="0" smtClean="0"/>
              <a:t>).c</a:t>
            </a:r>
          </a:p>
          <a:p>
            <a:pPr>
              <a:lnSpc>
                <a:spcPts val="2800"/>
              </a:lnSpc>
            </a:pPr>
            <a:r>
              <a:rPr lang="en-US" altLang="zh-TW" sz="2500" dirty="0" smtClean="0"/>
              <a:t>       A(r_idx+1, </a:t>
            </a:r>
            <a:r>
              <a:rPr lang="en-US" altLang="zh-TW" sz="2500" dirty="0" err="1" smtClean="0"/>
              <a:t>i</a:t>
            </a:r>
            <a:r>
              <a:rPr lang="en-US" altLang="zh-TW" sz="2500" dirty="0" smtClean="0"/>
              <a:t>)=1</a:t>
            </a:r>
          </a:p>
          <a:p>
            <a:pPr>
              <a:lnSpc>
                <a:spcPts val="2800"/>
              </a:lnSpc>
            </a:pPr>
            <a:r>
              <a:rPr lang="en-US" altLang="zh-TW" sz="2500" dirty="0" smtClean="0"/>
              <a:t>	% set the second </a:t>
            </a:r>
            <a:r>
              <a:rPr lang="en-US" altLang="zh-TW" sz="2500" dirty="0" err="1" smtClean="0"/>
              <a:t>contraint</a:t>
            </a:r>
            <a:r>
              <a:rPr lang="en-US" altLang="zh-TW" sz="2500" dirty="0" smtClean="0"/>
              <a:t> that a task has multiple </a:t>
            </a:r>
            <a:r>
              <a:rPr lang="en-US" altLang="zh-TW" sz="2500" dirty="0" err="1" smtClean="0"/>
              <a:t>solt</a:t>
            </a:r>
            <a:r>
              <a:rPr lang="en-US" altLang="zh-TW" sz="2500" dirty="0" smtClean="0"/>
              <a:t> assignment choices</a:t>
            </a:r>
            <a:endParaRPr lang="en-US" altLang="zh-TW" sz="2500" dirty="0" smtClean="0"/>
          </a:p>
          <a:p>
            <a:pPr>
              <a:lnSpc>
                <a:spcPts val="2800"/>
              </a:lnSpc>
            </a:pPr>
            <a:r>
              <a:rPr lang="en-US" altLang="zh-TW" sz="2500" dirty="0" smtClean="0"/>
              <a:t>       b(r_idx+1, 1)=1</a:t>
            </a:r>
          </a:p>
          <a:p>
            <a:pPr>
              <a:lnSpc>
                <a:spcPts val="2800"/>
              </a:lnSpc>
            </a:pPr>
            <a:r>
              <a:rPr lang="en-US" altLang="zh-TW" sz="2500" dirty="0"/>
              <a:t>	</a:t>
            </a:r>
            <a:r>
              <a:rPr lang="en-US" altLang="zh-TW" sz="2500" dirty="0" smtClean="0"/>
              <a:t>% set the right side value of the second </a:t>
            </a:r>
            <a:r>
              <a:rPr lang="en-US" altLang="zh-TW" sz="2500" dirty="0" err="1" smtClean="0"/>
              <a:t>contraint</a:t>
            </a:r>
            <a:r>
              <a:rPr lang="en-US" altLang="zh-TW" sz="2500" dirty="0" smtClean="0"/>
              <a:t> </a:t>
            </a:r>
          </a:p>
          <a:p>
            <a:pPr>
              <a:lnSpc>
                <a:spcPts val="2800"/>
              </a:lnSpc>
            </a:pPr>
            <a:r>
              <a:rPr lang="en-US" altLang="zh-TW" sz="2500" dirty="0"/>
              <a:t>	</a:t>
            </a:r>
            <a:r>
              <a:rPr lang="en-US" altLang="zh-TW" sz="2500" dirty="0" smtClean="0"/>
              <a:t>% that a task can be </a:t>
            </a:r>
            <a:r>
              <a:rPr lang="en-US" altLang="zh-TW" sz="2500" dirty="0" err="1" smtClean="0"/>
              <a:t>assinged</a:t>
            </a:r>
            <a:r>
              <a:rPr lang="en-US" altLang="zh-TW" sz="2500" dirty="0" smtClean="0"/>
              <a:t> to one slot</a:t>
            </a:r>
          </a:p>
          <a:p>
            <a:pPr>
              <a:lnSpc>
                <a:spcPts val="2800"/>
              </a:lnSpc>
            </a:pPr>
            <a:r>
              <a:rPr lang="en-US" altLang="zh-TW" sz="2500" dirty="0" smtClean="0"/>
              <a:t>       A(n_t+c_idx+1, </a:t>
            </a:r>
            <a:r>
              <a:rPr lang="en-US" altLang="zh-TW" sz="2500" dirty="0" err="1" smtClean="0"/>
              <a:t>i</a:t>
            </a:r>
            <a:r>
              <a:rPr lang="en-US" altLang="zh-TW" sz="2500" dirty="0" smtClean="0"/>
              <a:t>)=1  </a:t>
            </a:r>
          </a:p>
          <a:p>
            <a:pPr>
              <a:lnSpc>
                <a:spcPts val="2800"/>
              </a:lnSpc>
            </a:pPr>
            <a:r>
              <a:rPr lang="en-US" altLang="zh-TW" sz="2500" dirty="0"/>
              <a:t>	</a:t>
            </a:r>
            <a:r>
              <a:rPr lang="en-US" altLang="zh-TW" sz="2500" dirty="0" smtClean="0"/>
              <a:t>% set the third constraint which tasks contend the same slot</a:t>
            </a:r>
          </a:p>
          <a:p>
            <a:pPr>
              <a:lnSpc>
                <a:spcPts val="2800"/>
              </a:lnSpc>
            </a:pPr>
            <a:r>
              <a:rPr lang="en-US" altLang="zh-TW" sz="2500" dirty="0" smtClean="0"/>
              <a:t>       b(n_t+c_idx+1, 1)=1  </a:t>
            </a:r>
          </a:p>
          <a:p>
            <a:pPr>
              <a:lnSpc>
                <a:spcPts val="2800"/>
              </a:lnSpc>
            </a:pPr>
            <a:r>
              <a:rPr lang="en-US" altLang="zh-TW" sz="2500" dirty="0"/>
              <a:t>	</a:t>
            </a:r>
            <a:r>
              <a:rPr lang="en-US" altLang="zh-TW" sz="2500" dirty="0" smtClean="0"/>
              <a:t>% set the right size value of the third </a:t>
            </a:r>
            <a:r>
              <a:rPr lang="en-US" altLang="zh-TW" sz="2500" dirty="0" err="1" smtClean="0"/>
              <a:t>contraint</a:t>
            </a:r>
            <a:r>
              <a:rPr lang="en-US" altLang="zh-TW" sz="2500" dirty="0" smtClean="0"/>
              <a:t> that a slot can be occupied by one task</a:t>
            </a:r>
          </a:p>
          <a:p>
            <a:pPr>
              <a:lnSpc>
                <a:spcPts val="2800"/>
              </a:lnSpc>
            </a:pPr>
            <a:r>
              <a:rPr lang="en-US" altLang="zh-TW" sz="2500" dirty="0" smtClean="0"/>
              <a:t>       </a:t>
            </a:r>
            <a:r>
              <a:rPr lang="en-US" altLang="zh-TW" sz="2500" dirty="0" err="1" smtClean="0"/>
              <a:t>lb</a:t>
            </a:r>
            <a:r>
              <a:rPr lang="en-US" altLang="zh-TW" sz="2500" dirty="0" smtClean="0"/>
              <a:t>(</a:t>
            </a:r>
            <a:r>
              <a:rPr lang="en-US" altLang="zh-TW" sz="2500" dirty="0" err="1" smtClean="0"/>
              <a:t>i</a:t>
            </a:r>
            <a:r>
              <a:rPr lang="en-US" altLang="zh-TW" sz="2500" dirty="0" smtClean="0"/>
              <a:t>, 1)=0 % set the lower bound value of an edge</a:t>
            </a:r>
          </a:p>
          <a:p>
            <a:pPr>
              <a:lnSpc>
                <a:spcPts val="2800"/>
              </a:lnSpc>
            </a:pPr>
            <a:r>
              <a:rPr lang="en-US" altLang="zh-TW" sz="2500" dirty="0" smtClean="0"/>
              <a:t>       </a:t>
            </a:r>
            <a:r>
              <a:rPr lang="en-US" altLang="zh-TW" sz="2500" dirty="0" err="1" smtClean="0"/>
              <a:t>ub</a:t>
            </a:r>
            <a:r>
              <a:rPr lang="en-US" altLang="zh-TW" sz="2500" dirty="0" smtClean="0"/>
              <a:t>(</a:t>
            </a:r>
            <a:r>
              <a:rPr lang="en-US" altLang="zh-TW" sz="2500" dirty="0" err="1" smtClean="0"/>
              <a:t>i</a:t>
            </a:r>
            <a:r>
              <a:rPr lang="en-US" altLang="zh-TW" sz="2500" dirty="0" smtClean="0"/>
              <a:t>, 1)=1 % set the upper bound value of an edge</a:t>
            </a:r>
          </a:p>
          <a:p>
            <a:pPr>
              <a:lnSpc>
                <a:spcPts val="2800"/>
              </a:lnSpc>
            </a:pPr>
            <a:r>
              <a:rPr lang="en-US" altLang="zh-TW" sz="2500" dirty="0" smtClean="0"/>
              <a:t>end</a:t>
            </a:r>
          </a:p>
          <a:p>
            <a:pPr>
              <a:lnSpc>
                <a:spcPts val="2800"/>
              </a:lnSpc>
            </a:pPr>
            <a:r>
              <a:rPr lang="en-US" altLang="zh-TW" sz="2500" dirty="0" smtClean="0"/>
              <a:t>[</a:t>
            </a:r>
            <a:r>
              <a:rPr lang="en-US" altLang="zh-TW" sz="2500" dirty="0" err="1" smtClean="0"/>
              <a:t>x,fval,result_flag</a:t>
            </a:r>
            <a:r>
              <a:rPr lang="en-US" altLang="zh-TW" sz="2500" dirty="0" smtClean="0"/>
              <a:t>]=</a:t>
            </a:r>
            <a:r>
              <a:rPr lang="en-US" altLang="zh-TW" sz="2500" dirty="0" err="1" smtClean="0"/>
              <a:t>intlinprog</a:t>
            </a:r>
            <a:r>
              <a:rPr lang="en-US" altLang="zh-TW" sz="2500" dirty="0" smtClean="0"/>
              <a:t>(</a:t>
            </a:r>
            <a:r>
              <a:rPr lang="en-US" altLang="zh-TW" sz="2500" dirty="0" err="1" smtClean="0"/>
              <a:t>f,int_con,A,b</a:t>
            </a:r>
            <a:r>
              <a:rPr lang="en-US" altLang="zh-TW" sz="2500" dirty="0" smtClean="0"/>
              <a:t>,[],[],</a:t>
            </a:r>
            <a:r>
              <a:rPr lang="en-US" altLang="zh-TW" sz="2500" dirty="0" err="1" smtClean="0"/>
              <a:t>lb,ub</a:t>
            </a:r>
            <a:r>
              <a:rPr lang="en-US" altLang="zh-TW" sz="2500" dirty="0" smtClean="0"/>
              <a:t>) % solve the ILP model</a:t>
            </a:r>
            <a:endParaRPr lang="zh-TW" altLang="en-US" sz="2500" dirty="0"/>
          </a:p>
        </p:txBody>
      </p:sp>
    </p:spTree>
    <p:extLst>
      <p:ext uri="{BB962C8B-B14F-4D97-AF65-F5344CB8AC3E}">
        <p14:creationId xmlns:p14="http://schemas.microsoft.com/office/powerpoint/2010/main" val="244571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654</Words>
  <Application>Microsoft Office PowerPoint</Application>
  <PresentationFormat>寬螢幕</PresentationFormat>
  <Paragraphs>87</Paragraphs>
  <Slides>6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5" baseType="lpstr">
      <vt:lpstr>SimSun</vt:lpstr>
      <vt:lpstr>新細明體</vt:lpstr>
      <vt:lpstr>Arial</vt:lpstr>
      <vt:lpstr>Calibri</vt:lpstr>
      <vt:lpstr>Calibri Light</vt:lpstr>
      <vt:lpstr>Cambria Math</vt:lpstr>
      <vt:lpstr>Times New Roman</vt:lpstr>
      <vt:lpstr>Office 佈景主題</vt:lpstr>
      <vt:lpstr>Visio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Microsoft</dc:creator>
  <cp:lastModifiedBy>Microsoft</cp:lastModifiedBy>
  <cp:revision>2</cp:revision>
  <dcterms:created xsi:type="dcterms:W3CDTF">2017-12-12T01:07:36Z</dcterms:created>
  <dcterms:modified xsi:type="dcterms:W3CDTF">2017-12-12T01:07:48Z</dcterms:modified>
</cp:coreProperties>
</file>