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77" r:id="rId6"/>
    <p:sldId id="259" r:id="rId7"/>
    <p:sldId id="265" r:id="rId8"/>
    <p:sldId id="264" r:id="rId9"/>
    <p:sldId id="266" r:id="rId10"/>
    <p:sldId id="281" r:id="rId11"/>
    <p:sldId id="288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84" r:id="rId21"/>
    <p:sldId id="285" r:id="rId22"/>
    <p:sldId id="282" r:id="rId23"/>
    <p:sldId id="283" r:id="rId24"/>
    <p:sldId id="286" r:id="rId25"/>
    <p:sldId id="287" r:id="rId26"/>
    <p:sldId id="289" r:id="rId27"/>
    <p:sldId id="290" r:id="rId28"/>
    <p:sldId id="275" r:id="rId29"/>
    <p:sldId id="276" r:id="rId30"/>
    <p:sldId id="279" r:id="rId31"/>
    <p:sldId id="278" r:id="rId32"/>
    <p:sldId id="280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09" r:id="rId51"/>
    <p:sldId id="310" r:id="rId52"/>
    <p:sldId id="311" r:id="rId53"/>
    <p:sldId id="312" r:id="rId54"/>
    <p:sldId id="313" r:id="rId55"/>
    <p:sldId id="314" r:id="rId56"/>
    <p:sldId id="315" r:id="rId57"/>
    <p:sldId id="316" r:id="rId5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263" y="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16576-B620-4C59-9AFC-D93A1F65DAF0}" type="datetimeFigureOut">
              <a:rPr lang="zh-TW" altLang="en-US" smtClean="0"/>
              <a:t>2017/11/7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4AD98-3331-463E-81A8-0377E6655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7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16576-B620-4C59-9AFC-D93A1F65DAF0}" type="datetimeFigureOut">
              <a:rPr lang="zh-TW" altLang="en-US" smtClean="0"/>
              <a:t>2017/11/7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4AD98-3331-463E-81A8-0377E6655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5951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16576-B620-4C59-9AFC-D93A1F65DAF0}" type="datetimeFigureOut">
              <a:rPr lang="zh-TW" altLang="en-US" smtClean="0"/>
              <a:t>2017/11/7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4AD98-3331-463E-81A8-0377E6655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4298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69465" y="222407"/>
            <a:ext cx="8252524" cy="610731"/>
          </a:xfrm>
          <a:custGeom>
            <a:avLst/>
            <a:gdLst/>
            <a:ahLst/>
            <a:cxnLst/>
            <a:rect l="l" t="t" r="r" b="b"/>
            <a:pathLst>
              <a:path w="8229600" h="609600">
                <a:moveTo>
                  <a:pt x="0" y="609600"/>
                </a:moveTo>
                <a:lnTo>
                  <a:pt x="0" y="0"/>
                </a:lnTo>
                <a:lnTo>
                  <a:pt x="8229587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17" name="bk object 17"/>
          <p:cNvSpPr/>
          <p:nvPr/>
        </p:nvSpPr>
        <p:spPr>
          <a:xfrm>
            <a:off x="445877" y="6177035"/>
            <a:ext cx="8252524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87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8" b="0" i="0">
                <a:solidFill>
                  <a:srgbClr val="006533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02571" y="1176929"/>
            <a:ext cx="3809151" cy="339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4" b="0" i="0">
                <a:solidFill>
                  <a:schemeClr val="tx1"/>
                </a:solidFill>
                <a:latin typeface="Sylfaen"/>
                <a:cs typeface="Sylfae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577340"/>
            <a:ext cx="397764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2" b="0" i="0">
                <a:solidFill>
                  <a:srgbClr val="5E5E5E"/>
                </a:solidFill>
                <a:latin typeface="Sylfaen"/>
                <a:cs typeface="Sylfaen"/>
              </a:defRPr>
            </a:lvl1pPr>
          </a:lstStyle>
          <a:p>
            <a:pPr marL="12724">
              <a:lnSpc>
                <a:spcPts val="1212"/>
              </a:lnSpc>
            </a:pPr>
            <a:r>
              <a:rPr lang="en-US" smtClean="0"/>
              <a:t>CS556 - </a:t>
            </a:r>
            <a:r>
              <a:rPr lang="en-US" spc="-5" smtClean="0"/>
              <a:t>Distributed</a:t>
            </a:r>
            <a:r>
              <a:rPr lang="en-US" spc="-60" smtClean="0"/>
              <a:t> </a:t>
            </a:r>
            <a:r>
              <a:rPr lang="en-US" smtClean="0"/>
              <a:t>Systems</a:t>
            </a:r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2" b="0" i="0">
                <a:solidFill>
                  <a:srgbClr val="5E5E5E"/>
                </a:solidFill>
                <a:latin typeface="Sylfaen"/>
                <a:cs typeface="Sylfaen"/>
              </a:defRPr>
            </a:lvl1pPr>
          </a:lstStyle>
          <a:p>
            <a:pPr marL="12724">
              <a:lnSpc>
                <a:spcPts val="1212"/>
              </a:lnSpc>
            </a:pPr>
            <a:r>
              <a:rPr lang="en-US" spc="-5" smtClean="0"/>
              <a:t>Tutorial </a:t>
            </a:r>
            <a:r>
              <a:rPr lang="en-US" smtClean="0"/>
              <a:t>by Eleftherios</a:t>
            </a:r>
            <a:r>
              <a:rPr lang="en-US" spc="-75" smtClean="0"/>
              <a:t> </a:t>
            </a:r>
            <a:r>
              <a:rPr lang="en-US" smtClean="0"/>
              <a:t>Kosmas</a:t>
            </a:r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2" b="0" i="0">
                <a:solidFill>
                  <a:srgbClr val="5E5E5E"/>
                </a:solidFill>
                <a:latin typeface="Sylfaen"/>
                <a:cs typeface="Sylfaen"/>
              </a:defRPr>
            </a:lvl1pPr>
          </a:lstStyle>
          <a:p>
            <a:pPr marL="25448">
              <a:lnSpc>
                <a:spcPts val="1212"/>
              </a:lnSpc>
            </a:pPr>
            <a:fld id="{81D60167-4931-47E6-BA6A-407CBD079E47}" type="slidenum">
              <a:rPr lang="en-US" altLang="zh-TW" smtClean="0"/>
              <a:pPr marL="25448">
                <a:lnSpc>
                  <a:spcPts val="1212"/>
                </a:lnSpc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991168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16576-B620-4C59-9AFC-D93A1F65DAF0}" type="datetimeFigureOut">
              <a:rPr lang="zh-TW" altLang="en-US" smtClean="0"/>
              <a:t>2017/11/7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4AD98-3331-463E-81A8-0377E6655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9660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16576-B620-4C59-9AFC-D93A1F65DAF0}" type="datetimeFigureOut">
              <a:rPr lang="zh-TW" altLang="en-US" smtClean="0"/>
              <a:t>2017/11/7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4AD98-3331-463E-81A8-0377E6655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6265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16576-B620-4C59-9AFC-D93A1F65DAF0}" type="datetimeFigureOut">
              <a:rPr lang="zh-TW" altLang="en-US" smtClean="0"/>
              <a:t>2017/11/7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4AD98-3331-463E-81A8-0377E6655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4986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16576-B620-4C59-9AFC-D93A1F65DAF0}" type="datetimeFigureOut">
              <a:rPr lang="zh-TW" altLang="en-US" smtClean="0"/>
              <a:t>2017/11/7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4AD98-3331-463E-81A8-0377E6655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7063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16576-B620-4C59-9AFC-D93A1F65DAF0}" type="datetimeFigureOut">
              <a:rPr lang="zh-TW" altLang="en-US" smtClean="0"/>
              <a:t>2017/11/7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4AD98-3331-463E-81A8-0377E6655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7737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16576-B620-4C59-9AFC-D93A1F65DAF0}" type="datetimeFigureOut">
              <a:rPr lang="zh-TW" altLang="en-US" smtClean="0"/>
              <a:t>2017/11/7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4AD98-3331-463E-81A8-0377E6655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7339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16576-B620-4C59-9AFC-D93A1F65DAF0}" type="datetimeFigureOut">
              <a:rPr lang="zh-TW" altLang="en-US" smtClean="0"/>
              <a:t>2017/11/7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4AD98-3331-463E-81A8-0377E6655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6294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16576-B620-4C59-9AFC-D93A1F65DAF0}" type="datetimeFigureOut">
              <a:rPr lang="zh-TW" altLang="en-US" smtClean="0"/>
              <a:t>2017/11/7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4AD98-3331-463E-81A8-0377E6655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435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16576-B620-4C59-9AFC-D93A1F65DAF0}" type="datetimeFigureOut">
              <a:rPr lang="zh-TW" altLang="en-US" smtClean="0"/>
              <a:t>2017/11/7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4AD98-3331-463E-81A8-0377E6655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3091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Socket </a:t>
            </a:r>
            <a:r>
              <a:rPr lang="zh-TW" altLang="en-US" dirty="0" smtClean="0"/>
              <a:t>程式設計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4468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Function Call (cont.)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0509221"/>
              </p:ext>
            </p:extLst>
          </p:nvPr>
        </p:nvGraphicFramePr>
        <p:xfrm>
          <a:off x="251520" y="1222360"/>
          <a:ext cx="8568952" cy="536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/>
                <a:gridCol w="720080"/>
                <a:gridCol w="719045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port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type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說明</a:t>
                      </a:r>
                      <a:endParaRPr lang="zh-TW" altLang="en-US" dirty="0"/>
                    </a:p>
                  </a:txBody>
                  <a:tcPr/>
                </a:tc>
              </a:tr>
              <a:tr h="377840"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TCP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FTP - data port Official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TCP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FTP - control (command) port Official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TCP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SSH (Secure Shell) - used for secure logins, file transfers (</a:t>
                      </a:r>
                      <a:r>
                        <a:rPr lang="en-US" dirty="0" err="1">
                          <a:effectLst/>
                        </a:rPr>
                        <a:t>scp</a:t>
                      </a:r>
                      <a:r>
                        <a:rPr lang="en-US" dirty="0">
                          <a:effectLst/>
                        </a:rPr>
                        <a:t>, </a:t>
                      </a:r>
                      <a:r>
                        <a:rPr lang="en-US" dirty="0" err="1">
                          <a:effectLst/>
                        </a:rPr>
                        <a:t>sftp</a:t>
                      </a:r>
                      <a:r>
                        <a:rPr lang="en-US" dirty="0">
                          <a:effectLst/>
                        </a:rPr>
                        <a:t>) and port forwarding Official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</a:rPr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TCP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Telnet protocol - unencrypted text communications Official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TCP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SMTP - used for e-mail routing between mailservers E-mails Official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</a:rPr>
                        <a:t>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TCP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DNS (Domain Name System) Official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</a:rPr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TCP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HTTP (</a:t>
                      </a:r>
                      <a:r>
                        <a:rPr lang="en-US" dirty="0" err="1">
                          <a:effectLst/>
                        </a:rPr>
                        <a:t>HyperText</a:t>
                      </a:r>
                      <a:r>
                        <a:rPr lang="en-US" dirty="0">
                          <a:effectLst/>
                        </a:rPr>
                        <a:t> Transfer Protocol) - used for transferring web pages Official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</a:rPr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TCP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HTTP - HTTP listening port Official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</a:rPr>
                        <a:t>110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TCP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POP3 (Post Office Protocol version 3) - used for sending/retrieving E-mails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</a:rPr>
                        <a:t>137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TCP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NetBIOS NetBIOS Name Service Official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</a:rPr>
                        <a:t>138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TCP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>
                          <a:effectLst/>
                        </a:rPr>
                        <a:t>NetBIOS NetBIOS Datagram Service Official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</a:rPr>
                        <a:t>139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TCP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NetBIOS </a:t>
                      </a:r>
                      <a:r>
                        <a:rPr lang="en-US" dirty="0" err="1">
                          <a:effectLst/>
                        </a:rPr>
                        <a:t>NetBIOS</a:t>
                      </a:r>
                      <a:r>
                        <a:rPr lang="en-US" dirty="0">
                          <a:effectLst/>
                        </a:rPr>
                        <a:t> Session Service Official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060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Function Call (cont.)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4146101"/>
              </p:ext>
            </p:extLst>
          </p:nvPr>
        </p:nvGraphicFramePr>
        <p:xfrm>
          <a:off x="251520" y="1628800"/>
          <a:ext cx="8568952" cy="462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/>
                <a:gridCol w="720080"/>
                <a:gridCol w="719045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port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type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說明</a:t>
                      </a:r>
                      <a:endParaRPr lang="zh-TW" altLang="en-US" dirty="0"/>
                    </a:p>
                  </a:txBody>
                  <a:tcPr/>
                </a:tc>
              </a:tr>
              <a:tr h="377840"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UDP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FTP - data port Official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UDP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FTP - control (command) port Official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UDP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SSH (Secure Shell) - used for secure logins, file transfers (scp, sftp) and port forwarding Official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</a:rPr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UDP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Telnet protocol - unencrypted text communications Official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UDP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SMTP - used for e-mail routing between mailservers E-mails Official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</a:rPr>
                        <a:t>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UDP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DNS (Domain Name System) Official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</a:rPr>
                        <a:t>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UDP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BOOTP (BootStrap Protocol) server; also used by DHCP (Dynamic Host Configuration Protocol) Official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</a:rPr>
                        <a:t>137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UDP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NetBIOS NetBIOS Name Service Official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</a:rPr>
                        <a:t>138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UDP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>
                          <a:effectLst/>
                        </a:rPr>
                        <a:t>NetBIOS NetBIOS Datagram Service Official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</a:rPr>
                        <a:t>139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UDP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NetBIOS </a:t>
                      </a:r>
                      <a:r>
                        <a:rPr lang="en-US" dirty="0" err="1">
                          <a:effectLst/>
                        </a:rPr>
                        <a:t>NetBIOS</a:t>
                      </a:r>
                      <a:r>
                        <a:rPr lang="en-US" dirty="0">
                          <a:effectLst/>
                        </a:rPr>
                        <a:t> Session Service Official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40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Function Call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Times New Roman" pitchFamily="18" charset="0"/>
                <a:cs typeface="Times New Roman" pitchFamily="18" charset="0"/>
              </a:rPr>
              <a:t>將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IPv4 socket</a:t>
            </a:r>
            <a:r>
              <a:rPr lang="zh-TW" altLang="en-US" dirty="0">
                <a:latin typeface="Times New Roman" pitchFamily="18" charset="0"/>
                <a:cs typeface="Times New Roman" pitchFamily="18" charset="0"/>
              </a:rPr>
              <a:t>定址結構連結到所建立的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socket</a:t>
            </a:r>
          </a:p>
          <a:p>
            <a:endParaRPr lang="en-US" altLang="zh-TW" dirty="0" smtClean="0"/>
          </a:p>
          <a:p>
            <a:r>
              <a:rPr lang="en-US" altLang="zh-TW" sz="22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 bind(</a:t>
            </a:r>
            <a:r>
              <a:rPr lang="en-US" altLang="zh-TW" sz="22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200" dirty="0" err="1" smtClean="0">
                <a:latin typeface="Times New Roman" pitchFamily="18" charset="0"/>
                <a:cs typeface="Times New Roman" pitchFamily="18" charset="0"/>
              </a:rPr>
              <a:t>sockfd</a:t>
            </a:r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sz="2200" dirty="0" err="1" smtClean="0">
                <a:latin typeface="Times New Roman" pitchFamily="18" charset="0"/>
                <a:cs typeface="Times New Roman" pitchFamily="18" charset="0"/>
              </a:rPr>
              <a:t>const</a:t>
            </a:r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200" dirty="0" err="1" smtClean="0">
                <a:latin typeface="Times New Roman" pitchFamily="18" charset="0"/>
                <a:cs typeface="Times New Roman" pitchFamily="18" charset="0"/>
              </a:rPr>
              <a:t>struct</a:t>
            </a:r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200" dirty="0" err="1" smtClean="0">
                <a:latin typeface="Times New Roman" pitchFamily="18" charset="0"/>
                <a:cs typeface="Times New Roman" pitchFamily="18" charset="0"/>
              </a:rPr>
              <a:t>sockaddr</a:t>
            </a:r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 *</a:t>
            </a:r>
            <a:r>
              <a:rPr lang="en-US" altLang="zh-TW" sz="2200" dirty="0" err="1" smtClean="0">
                <a:latin typeface="Times New Roman" pitchFamily="18" charset="0"/>
                <a:cs typeface="Times New Roman" pitchFamily="18" charset="0"/>
              </a:rPr>
              <a:t>my_addr</a:t>
            </a:r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sz="2200" dirty="0" err="1" smtClean="0">
                <a:latin typeface="Times New Roman" pitchFamily="18" charset="0"/>
                <a:cs typeface="Times New Roman" pitchFamily="18" charset="0"/>
              </a:rPr>
              <a:t>size_t</a:t>
            </a:r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200" dirty="0" err="1" smtClean="0">
                <a:latin typeface="Times New Roman" pitchFamily="18" charset="0"/>
                <a:cs typeface="Times New Roman" pitchFamily="18" charset="0"/>
              </a:rPr>
              <a:t>adr_len</a:t>
            </a:r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zh-TW" alt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685866"/>
              </p:ext>
            </p:extLst>
          </p:nvPr>
        </p:nvGraphicFramePr>
        <p:xfrm>
          <a:off x="755576" y="3861048"/>
          <a:ext cx="7488832" cy="2288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5544616"/>
              </a:tblGrid>
              <a:tr h="504056">
                <a:tc>
                  <a:txBody>
                    <a:bodyPr/>
                    <a:lstStyle/>
                    <a:p>
                      <a:r>
                        <a:rPr lang="zh-TW" alt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引數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說明</a:t>
                      </a:r>
                      <a:endParaRPr lang="zh-TW" altLang="en-US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en-US" altLang="zh-TW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sockfd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socket</a:t>
                      </a:r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函數執行後傳回的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socket ID</a:t>
                      </a:r>
                      <a:endParaRPr lang="zh-TW" altLang="en-US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en-US" altLang="zh-TW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my_addr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指向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socket </a:t>
                      </a:r>
                      <a:r>
                        <a:rPr lang="en-US" altLang="zh-TW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sockaddr_in</a:t>
                      </a:r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結構的指標，用來存放連結的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IPv4</a:t>
                      </a:r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定址結構</a:t>
                      </a:r>
                      <a:endParaRPr lang="zh-TW" altLang="en-US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en-US" altLang="zh-TW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adr_len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struct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sockaddr_in</a:t>
                      </a:r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結構的長度，可將其指定為</a:t>
                      </a:r>
                      <a:r>
                        <a:rPr lang="en-US" altLang="zh-TW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sizeof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zh-TW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struct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sockaddr_in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641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Function Call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bind()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Ex:</a:t>
            </a:r>
          </a:p>
          <a:p>
            <a:pPr marL="457200" lvl="1" indent="0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#include &lt;sys/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socket.h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lvl="1"/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bind(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sockfd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struct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sockaddr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*)&amp;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adr_srvr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sizeof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struct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sockaddr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));</a:t>
            </a:r>
          </a:p>
          <a:p>
            <a:pPr marL="457200" lvl="1" indent="0">
              <a:buNone/>
            </a:pP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r>
              <a:rPr lang="zh-TW" altLang="en-US" dirty="0"/>
              <a:t>傳回值：</a:t>
            </a:r>
            <a:endParaRPr lang="en-US" altLang="zh-TW" dirty="0"/>
          </a:p>
          <a:p>
            <a:pPr marL="457200" lvl="1" indent="0">
              <a:buNone/>
            </a:pPr>
            <a:r>
              <a:rPr lang="zh-TW" altLang="en-US" dirty="0"/>
              <a:t>成功：</a:t>
            </a:r>
            <a:r>
              <a:rPr lang="zh-TW" altLang="en-US" dirty="0" smtClean="0"/>
              <a:t>傳回 </a:t>
            </a:r>
            <a:r>
              <a:rPr lang="en-US" altLang="zh-TW" dirty="0" smtClean="0"/>
              <a:t>0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pPr marL="457200" lvl="1" indent="0">
              <a:buNone/>
            </a:pPr>
            <a:r>
              <a:rPr lang="zh-TW" altLang="en-US" dirty="0"/>
              <a:t>失敗：傳回</a:t>
            </a:r>
            <a:r>
              <a:rPr lang="en-US" altLang="zh-TW" dirty="0"/>
              <a:t>-1</a:t>
            </a:r>
            <a:r>
              <a:rPr lang="zh-TW" altLang="en-US" dirty="0"/>
              <a:t>。</a:t>
            </a:r>
          </a:p>
          <a:p>
            <a:pPr marL="457200" lvl="1" indent="0">
              <a:buNone/>
            </a:pPr>
            <a:endParaRPr lang="en-US" altLang="zh-TW" dirty="0" smtClean="0"/>
          </a:p>
          <a:p>
            <a:pPr lvl="1"/>
            <a:endParaRPr lang="en-US" altLang="zh-TW" dirty="0" smtClean="0"/>
          </a:p>
          <a:p>
            <a:endParaRPr lang="en-US" altLang="zh-TW" dirty="0" smtClean="0"/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3757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Function Call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Times New Roman" pitchFamily="18" charset="0"/>
                <a:cs typeface="Times New Roman" pitchFamily="18" charset="0"/>
              </a:rPr>
              <a:t>等待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client</a:t>
            </a:r>
            <a:r>
              <a:rPr lang="zh-TW" altLang="en-US" dirty="0">
                <a:latin typeface="Times New Roman" pitchFamily="18" charset="0"/>
                <a:cs typeface="Times New Roman" pitchFamily="18" charset="0"/>
              </a:rPr>
              <a:t>端的連線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要求，</a:t>
            </a:r>
            <a:r>
              <a:rPr lang="zh-TW" altLang="en-US" dirty="0" smtClean="0">
                <a:latin typeface="Times New Roman" pitchFamily="18" charset="0"/>
              </a:rPr>
              <a:t>會把連線請求放在連線佇列中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v-SE" altLang="zh-TW" dirty="0">
                <a:latin typeface="Times New Roman" pitchFamily="18" charset="0"/>
                <a:cs typeface="Times New Roman" pitchFamily="18" charset="0"/>
              </a:rPr>
              <a:t>int listen(int sockfd, int backlog);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874229"/>
              </p:ext>
            </p:extLst>
          </p:nvPr>
        </p:nvGraphicFramePr>
        <p:xfrm>
          <a:off x="1259632" y="4221088"/>
          <a:ext cx="6624736" cy="1512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4608512"/>
              </a:tblGrid>
              <a:tr h="504056">
                <a:tc>
                  <a:txBody>
                    <a:bodyPr/>
                    <a:lstStyle/>
                    <a:p>
                      <a:r>
                        <a:rPr lang="zh-TW" alt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引數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說明</a:t>
                      </a:r>
                      <a:endParaRPr lang="zh-TW" altLang="en-US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en-US" altLang="zh-TW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sockfd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socket</a:t>
                      </a:r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函數執行後傳回的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socket ID</a:t>
                      </a:r>
                      <a:endParaRPr lang="zh-TW" altLang="en-US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backlog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指定最大連線的數量，通常為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72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Function Call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listen()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Ex:</a:t>
            </a:r>
          </a:p>
          <a:p>
            <a:pPr marL="457200" lvl="1" indent="0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#include &lt;sys/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socket.h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marL="457200" lvl="1" indent="0">
              <a:buNone/>
            </a:pP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num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= 5;</a:t>
            </a:r>
          </a:p>
          <a:p>
            <a:pPr marL="457200" lvl="1" indent="0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listen(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sockfd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num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457200" lvl="1" indent="0">
              <a:buNone/>
            </a:pP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r>
              <a:rPr lang="zh-TW" altLang="en-US" dirty="0"/>
              <a:t>傳回值：</a:t>
            </a:r>
            <a:endParaRPr lang="en-US" altLang="zh-TW" dirty="0"/>
          </a:p>
          <a:p>
            <a:pPr marL="457200" lvl="1" indent="0">
              <a:buNone/>
            </a:pPr>
            <a:r>
              <a:rPr lang="zh-TW" altLang="en-US" dirty="0"/>
              <a:t>成功：</a:t>
            </a:r>
            <a:r>
              <a:rPr lang="zh-TW" altLang="en-US" dirty="0" smtClean="0"/>
              <a:t>傳回 </a:t>
            </a:r>
            <a:r>
              <a:rPr lang="en-US" altLang="zh-TW" dirty="0" smtClean="0"/>
              <a:t>0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pPr marL="457200" lvl="1" indent="0">
              <a:buNone/>
            </a:pPr>
            <a:r>
              <a:rPr lang="zh-TW" altLang="en-US" dirty="0"/>
              <a:t>失敗：傳回</a:t>
            </a:r>
            <a:r>
              <a:rPr lang="en-US" altLang="zh-TW" dirty="0"/>
              <a:t>-1</a:t>
            </a:r>
            <a:r>
              <a:rPr lang="zh-TW" altLang="en-US" dirty="0"/>
              <a:t>。</a:t>
            </a:r>
          </a:p>
          <a:p>
            <a:pPr marL="457200" lvl="1" indent="0">
              <a:buNone/>
            </a:pPr>
            <a:endParaRPr lang="en-US" altLang="zh-TW" dirty="0" smtClean="0"/>
          </a:p>
          <a:p>
            <a:pPr lvl="1"/>
            <a:endParaRPr lang="en-US" altLang="zh-TW" dirty="0" smtClean="0"/>
          </a:p>
          <a:p>
            <a:endParaRPr lang="en-US" altLang="zh-TW" dirty="0" smtClean="0"/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9651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Function Call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Times New Roman" pitchFamily="18" charset="0"/>
              </a:rPr>
              <a:t>呼叫</a:t>
            </a:r>
            <a:r>
              <a:rPr lang="en-US" altLang="zh-TW" dirty="0">
                <a:latin typeface="Times New Roman" pitchFamily="18" charset="0"/>
              </a:rPr>
              <a:t>accept</a:t>
            </a:r>
            <a:r>
              <a:rPr lang="zh-TW" altLang="en-US" dirty="0">
                <a:latin typeface="Times New Roman" pitchFamily="18" charset="0"/>
              </a:rPr>
              <a:t>函數來處理並接受佇列中的連線</a:t>
            </a:r>
            <a:r>
              <a:rPr lang="zh-TW" altLang="en-US" dirty="0" smtClean="0">
                <a:latin typeface="Times New Roman" pitchFamily="18" charset="0"/>
              </a:rPr>
              <a:t>請求</a:t>
            </a:r>
            <a:endParaRPr lang="en-US" altLang="zh-TW" dirty="0" smtClean="0">
              <a:latin typeface="Times New Roman" pitchFamily="18" charset="0"/>
            </a:endParaRPr>
          </a:p>
          <a:p>
            <a:endParaRPr lang="en-US" altLang="zh-TW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TW" sz="22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 accept(</a:t>
            </a:r>
            <a:r>
              <a:rPr lang="en-US" altLang="zh-TW" sz="22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200" dirty="0" err="1">
                <a:latin typeface="Times New Roman" pitchFamily="18" charset="0"/>
                <a:cs typeface="Times New Roman" pitchFamily="18" charset="0"/>
              </a:rPr>
              <a:t>socketfd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sz="2200" dirty="0" err="1">
                <a:latin typeface="Times New Roman" pitchFamily="18" charset="0"/>
                <a:cs typeface="Times New Roman" pitchFamily="18" charset="0"/>
              </a:rPr>
              <a:t>struct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200" dirty="0" err="1">
                <a:latin typeface="Times New Roman" pitchFamily="18" charset="0"/>
                <a:cs typeface="Times New Roman" pitchFamily="18" charset="0"/>
              </a:rPr>
              <a:t>sockaddr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 *</a:t>
            </a:r>
            <a:r>
              <a:rPr lang="en-US" altLang="zh-TW" sz="2200" dirty="0" err="1">
                <a:latin typeface="Times New Roman" pitchFamily="18" charset="0"/>
                <a:cs typeface="Times New Roman" pitchFamily="18" charset="0"/>
              </a:rPr>
              <a:t>addr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sz="2200" dirty="0" err="1">
                <a:latin typeface="Times New Roman" pitchFamily="18" charset="0"/>
                <a:cs typeface="Times New Roman" pitchFamily="18" charset="0"/>
              </a:rPr>
              <a:t>socklen_t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200" dirty="0" err="1">
                <a:latin typeface="Times New Roman" pitchFamily="18" charset="0"/>
                <a:cs typeface="Times New Roman" pitchFamily="18" charset="0"/>
              </a:rPr>
              <a:t>addrlen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);</a:t>
            </a:r>
            <a:endParaRPr lang="zh-TW" alt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04626"/>
              </p:ext>
            </p:extLst>
          </p:nvPr>
        </p:nvGraphicFramePr>
        <p:xfrm>
          <a:off x="827584" y="4005064"/>
          <a:ext cx="7416824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5832648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引數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說明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sockfd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socket</a:t>
                      </a:r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函數執行後傳回的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socket ID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addr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指向</a:t>
                      </a:r>
                      <a:r>
                        <a:rPr lang="en-US" altLang="zh-TW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struct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sockaddr_in</a:t>
                      </a:r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結構的指標，用來存放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client</a:t>
                      </a:r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端的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 address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addrlen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存放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client IP address</a:t>
                      </a:r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變數的長度，初值為</a:t>
                      </a:r>
                      <a:r>
                        <a:rPr lang="en-US" altLang="zh-TW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sizeof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zh-TW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struct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sockaddr_in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accept()</a:t>
                      </a:r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執行成功後會回存實際的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client </a:t>
                      </a:r>
                      <a:r>
                        <a:rPr lang="en-US" altLang="zh-TW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address</a:t>
                      </a:r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長度。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119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Function Call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accept()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Ex:</a:t>
            </a:r>
          </a:p>
          <a:p>
            <a:pPr marL="457200" lvl="1" indent="0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#include &lt;sys/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socket.h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marL="457200" lvl="1" indent="0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accept(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sockfd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struct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sockaddr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*)&amp;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adr_srvr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struct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sockaddr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*)&amp;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sizeof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adr_srvr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));</a:t>
            </a:r>
          </a:p>
          <a:p>
            <a:pPr marL="457200" lvl="1" indent="0">
              <a:buNone/>
            </a:pP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r>
              <a:rPr lang="zh-TW" altLang="en-US" dirty="0"/>
              <a:t>傳回值：</a:t>
            </a:r>
            <a:endParaRPr lang="en-US" altLang="zh-TW" dirty="0"/>
          </a:p>
          <a:p>
            <a:pPr marL="457200" lvl="1" indent="0">
              <a:buNone/>
            </a:pPr>
            <a:r>
              <a:rPr lang="zh-TW" altLang="en-US" dirty="0"/>
              <a:t>成功</a:t>
            </a:r>
            <a:r>
              <a:rPr lang="zh-TW" altLang="en-US" dirty="0" smtClean="0"/>
              <a:t>：</a:t>
            </a:r>
            <a:r>
              <a:rPr lang="zh-TW" altLang="en-US" dirty="0"/>
              <a:t>傳回</a:t>
            </a:r>
            <a:r>
              <a:rPr lang="en-US" altLang="zh-TW" dirty="0"/>
              <a:t>client</a:t>
            </a:r>
            <a:r>
              <a:rPr lang="zh-TW" altLang="en-US" dirty="0"/>
              <a:t>的</a:t>
            </a:r>
            <a:r>
              <a:rPr lang="en-US" altLang="zh-TW" dirty="0"/>
              <a:t>socket ID</a:t>
            </a:r>
            <a:r>
              <a:rPr lang="zh-TW" altLang="en-US" dirty="0"/>
              <a:t>，稱為</a:t>
            </a:r>
            <a:r>
              <a:rPr lang="en-US" altLang="zh-TW" dirty="0"/>
              <a:t>connect socket 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pPr marL="457200" lvl="1" indent="0">
              <a:buNone/>
            </a:pPr>
            <a:r>
              <a:rPr lang="zh-TW" altLang="en-US" dirty="0"/>
              <a:t>失敗：傳回</a:t>
            </a:r>
            <a:r>
              <a:rPr lang="en-US" altLang="zh-TW" dirty="0"/>
              <a:t>-1</a:t>
            </a:r>
            <a:r>
              <a:rPr lang="zh-TW" altLang="en-US" dirty="0"/>
              <a:t>。</a:t>
            </a:r>
          </a:p>
          <a:p>
            <a:pPr marL="457200" lvl="1" indent="0">
              <a:buNone/>
            </a:pPr>
            <a:endParaRPr lang="en-US" altLang="zh-TW" dirty="0" smtClean="0"/>
          </a:p>
          <a:p>
            <a:pPr lvl="1"/>
            <a:endParaRPr lang="en-US" altLang="zh-TW" dirty="0" smtClean="0"/>
          </a:p>
          <a:p>
            <a:endParaRPr lang="en-US" altLang="zh-TW" dirty="0" smtClean="0"/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6841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Function Call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Times New Roman" pitchFamily="18" charset="0"/>
                <a:cs typeface="Times New Roman" pitchFamily="18" charset="0"/>
              </a:rPr>
              <a:t>用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connect()</a:t>
            </a:r>
            <a:r>
              <a:rPr lang="zh-TW" altLang="en-US" dirty="0">
                <a:latin typeface="Times New Roman" pitchFamily="18" charset="0"/>
                <a:cs typeface="Times New Roman" pitchFamily="18" charset="0"/>
              </a:rPr>
              <a:t>函數向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server</a:t>
            </a:r>
            <a:r>
              <a:rPr lang="zh-TW" altLang="en-US" dirty="0">
                <a:latin typeface="Times New Roman" pitchFamily="18" charset="0"/>
                <a:cs typeface="Times New Roman" pitchFamily="18" charset="0"/>
              </a:rPr>
              <a:t>端要求建立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連線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TW" sz="24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 connect(</a:t>
            </a:r>
            <a:r>
              <a:rPr lang="en-US" altLang="zh-TW" sz="24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 err="1">
                <a:latin typeface="Times New Roman" pitchFamily="18" charset="0"/>
                <a:cs typeface="Times New Roman" pitchFamily="18" charset="0"/>
              </a:rPr>
              <a:t>sockfd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sz="2400" dirty="0" err="1">
                <a:latin typeface="Times New Roman" pitchFamily="18" charset="0"/>
                <a:cs typeface="Times New Roman" pitchFamily="18" charset="0"/>
              </a:rPr>
              <a:t>struct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 err="1">
                <a:latin typeface="Times New Roman" pitchFamily="18" charset="0"/>
                <a:cs typeface="Times New Roman" pitchFamily="18" charset="0"/>
              </a:rPr>
              <a:t>sockaddr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 *</a:t>
            </a:r>
            <a:r>
              <a:rPr lang="en-US" altLang="zh-TW" sz="2400" dirty="0" err="1">
                <a:latin typeface="Times New Roman" pitchFamily="18" charset="0"/>
                <a:cs typeface="Times New Roman" pitchFamily="18" charset="0"/>
              </a:rPr>
              <a:t>serv_addr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sz="24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 err="1">
                <a:latin typeface="Times New Roman" pitchFamily="18" charset="0"/>
                <a:cs typeface="Times New Roman" pitchFamily="18" charset="0"/>
              </a:rPr>
              <a:t>addrlen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);</a:t>
            </a:r>
            <a:endParaRPr lang="zh-TW" alt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985193"/>
              </p:ext>
            </p:extLst>
          </p:nvPr>
        </p:nvGraphicFramePr>
        <p:xfrm>
          <a:off x="899592" y="4221088"/>
          <a:ext cx="7344816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5760640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引數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說明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8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sockfd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socket</a:t>
                      </a:r>
                      <a:r>
                        <a:rPr lang="zh-TW" altLang="en-US" sz="18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函數執行後傳回的</a:t>
                      </a:r>
                      <a:r>
                        <a:rPr lang="en-US" altLang="zh-TW" sz="18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socket ID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8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serv_addr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指向</a:t>
                      </a:r>
                      <a:r>
                        <a:rPr lang="en-US" altLang="zh-TW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struct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sockaddr_in</a:t>
                      </a:r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結構的指標，用來存放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server</a:t>
                      </a:r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的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address1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8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addrlen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struct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sockaddr_in</a:t>
                      </a:r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結構的長度，可指定為</a:t>
                      </a:r>
                      <a:r>
                        <a:rPr lang="en-US" altLang="zh-TW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sizeof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zh-TW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struct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sockaddr_in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581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Function Call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connect()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Ex:</a:t>
            </a:r>
          </a:p>
          <a:p>
            <a:pPr marL="457200" lvl="1" indent="0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#include &lt;sys/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socket.h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marL="457200" lvl="1" indent="0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connect(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sockfd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struct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sockaddr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*)&amp;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adr_srvr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struct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sockaddr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*)&amp;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sizeof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adr_srvr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));</a:t>
            </a:r>
          </a:p>
          <a:p>
            <a:pPr marL="457200" lvl="1" indent="0">
              <a:buNone/>
            </a:pP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r>
              <a:rPr lang="zh-TW" altLang="en-US" dirty="0"/>
              <a:t>傳回值：</a:t>
            </a:r>
            <a:endParaRPr lang="en-US" altLang="zh-TW" dirty="0"/>
          </a:p>
          <a:p>
            <a:pPr marL="457200" lvl="1" indent="0">
              <a:buNone/>
            </a:pPr>
            <a:r>
              <a:rPr lang="zh-TW" altLang="en-US" dirty="0" smtClean="0"/>
              <a:t>成功：傳回 </a:t>
            </a:r>
            <a:r>
              <a:rPr lang="en-US" altLang="zh-TW" dirty="0" smtClean="0"/>
              <a:t>0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zh-TW" altLang="en-US" dirty="0" smtClean="0"/>
              <a:t>失敗</a:t>
            </a:r>
            <a:r>
              <a:rPr lang="zh-TW" altLang="en-US" dirty="0"/>
              <a:t>：傳回</a:t>
            </a:r>
            <a:r>
              <a:rPr lang="en-US" altLang="zh-TW" dirty="0"/>
              <a:t>-1</a:t>
            </a:r>
            <a:r>
              <a:rPr lang="zh-TW" altLang="en-US" dirty="0"/>
              <a:t>。</a:t>
            </a:r>
          </a:p>
          <a:p>
            <a:pPr marL="457200" lvl="1" indent="0">
              <a:buNone/>
            </a:pPr>
            <a:endParaRPr lang="en-US" altLang="zh-TW" dirty="0" smtClean="0"/>
          </a:p>
          <a:p>
            <a:pPr lvl="1"/>
            <a:endParaRPr lang="en-US" altLang="zh-TW" dirty="0" smtClean="0"/>
          </a:p>
          <a:p>
            <a:endParaRPr lang="en-US" altLang="zh-TW" dirty="0" smtClean="0"/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3223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Function Call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Design</a:t>
            </a:r>
          </a:p>
          <a:p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75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Function Call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Times New Roman" pitchFamily="18" charset="0"/>
              </a:rPr>
              <a:t>將資料寫入已經開啟的</a:t>
            </a:r>
            <a:r>
              <a:rPr lang="en-US" altLang="zh-TW" dirty="0">
                <a:latin typeface="Times New Roman" pitchFamily="18" charset="0"/>
              </a:rPr>
              <a:t>socket</a:t>
            </a:r>
            <a:endParaRPr lang="en-US" altLang="zh-TW" dirty="0" smtClean="0">
              <a:latin typeface="Times New Roman" pitchFamily="18" charset="0"/>
            </a:endParaRPr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write(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dirty="0" err="1">
                <a:latin typeface="Times New Roman" pitchFamily="18" charset="0"/>
                <a:cs typeface="Times New Roman" pitchFamily="18" charset="0"/>
              </a:rPr>
              <a:t>sockfd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, char *</a:t>
            </a:r>
            <a:r>
              <a:rPr lang="en-US" altLang="zh-TW" dirty="0" err="1">
                <a:latin typeface="Times New Roman" pitchFamily="18" charset="0"/>
                <a:cs typeface="Times New Roman" pitchFamily="18" charset="0"/>
              </a:rPr>
              <a:t>buf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dirty="0" err="1">
                <a:latin typeface="Times New Roman" pitchFamily="18" charset="0"/>
                <a:cs typeface="Times New Roman" pitchFamily="18" charset="0"/>
              </a:rPr>
              <a:t>len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912086"/>
              </p:ext>
            </p:extLst>
          </p:nvPr>
        </p:nvGraphicFramePr>
        <p:xfrm>
          <a:off x="755576" y="4221088"/>
          <a:ext cx="72728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5760640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>
                          <a:effectLst/>
                        </a:rPr>
                        <a:t>引數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>
                          <a:effectLst/>
                        </a:rPr>
                        <a:t>說明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sockfd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socket</a:t>
                      </a:r>
                      <a:r>
                        <a:rPr lang="zh-TW" altLang="en-US" dirty="0">
                          <a:effectLst/>
                        </a:rPr>
                        <a:t>函數執行後傳回的</a:t>
                      </a:r>
                      <a:r>
                        <a:rPr lang="en-US" dirty="0">
                          <a:effectLst/>
                        </a:rPr>
                        <a:t>socket ID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buf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>
                          <a:effectLst/>
                        </a:rPr>
                        <a:t>指向字元暫存器的指標，用來存放讀取到的資料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effectLst/>
                        </a:rPr>
                        <a:t>欲讀取的字元長度。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003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Function Call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write()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Ex:</a:t>
            </a:r>
          </a:p>
          <a:p>
            <a:pPr marL="457200" lvl="1" indent="0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#include &lt;sys/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socket.h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marL="457200" lvl="1" indent="0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Char 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buf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[MAX_PATH] = “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HelloWorld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”;</a:t>
            </a:r>
          </a:p>
          <a:p>
            <a:pPr marL="457200" lvl="1" indent="0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write(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sockfd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buf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sizeof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buf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));</a:t>
            </a:r>
          </a:p>
          <a:p>
            <a:pPr marL="457200" lvl="1" indent="0">
              <a:buNone/>
            </a:pP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r>
              <a:rPr lang="zh-TW" altLang="en-US" dirty="0" smtClean="0"/>
              <a:t>傳回值：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zh-TW" altLang="en-US" dirty="0" smtClean="0"/>
              <a:t>成功：</a:t>
            </a:r>
            <a:r>
              <a:rPr lang="zh-TW" altLang="en-US" dirty="0"/>
              <a:t>傳回寫入的字元數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zh-TW" altLang="en-US" dirty="0" smtClean="0"/>
              <a:t>失敗：傳回</a:t>
            </a:r>
            <a:r>
              <a:rPr lang="en-US" altLang="zh-TW" dirty="0" smtClean="0"/>
              <a:t>-1</a:t>
            </a:r>
            <a:r>
              <a:rPr lang="zh-TW" altLang="en-US" dirty="0" smtClean="0"/>
              <a:t>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8178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Function Call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Times New Roman" pitchFamily="18" charset="0"/>
              </a:rPr>
              <a:t>從已經開啟的</a:t>
            </a:r>
            <a:r>
              <a:rPr lang="en-US" altLang="zh-TW" dirty="0">
                <a:latin typeface="Times New Roman" pitchFamily="18" charset="0"/>
              </a:rPr>
              <a:t>socket</a:t>
            </a:r>
            <a:r>
              <a:rPr lang="zh-TW" altLang="en-US" dirty="0">
                <a:latin typeface="Times New Roman" pitchFamily="18" charset="0"/>
              </a:rPr>
              <a:t>讀取</a:t>
            </a:r>
            <a:r>
              <a:rPr lang="zh-TW" altLang="en-US" dirty="0" smtClean="0">
                <a:latin typeface="Times New Roman" pitchFamily="18" charset="0"/>
              </a:rPr>
              <a:t>資料</a:t>
            </a:r>
            <a:endParaRPr lang="en-US" altLang="zh-TW" dirty="0" smtClean="0">
              <a:latin typeface="Times New Roman" pitchFamily="18" charset="0"/>
            </a:endParaRPr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 read(</a:t>
            </a:r>
            <a:r>
              <a:rPr lang="en-US" altLang="zh-TW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dirty="0" err="1">
                <a:latin typeface="Times New Roman" pitchFamily="18" charset="0"/>
                <a:cs typeface="Times New Roman" pitchFamily="18" charset="0"/>
              </a:rPr>
              <a:t>sockfd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, char *</a:t>
            </a:r>
            <a:r>
              <a:rPr lang="en-US" altLang="zh-TW" dirty="0" err="1">
                <a:latin typeface="Times New Roman" pitchFamily="18" charset="0"/>
                <a:cs typeface="Times New Roman" pitchFamily="18" charset="0"/>
              </a:rPr>
              <a:t>buf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dirty="0" err="1">
                <a:latin typeface="Times New Roman" pitchFamily="18" charset="0"/>
                <a:cs typeface="Times New Roman" pitchFamily="18" charset="0"/>
              </a:rPr>
              <a:t>len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944692"/>
              </p:ext>
            </p:extLst>
          </p:nvPr>
        </p:nvGraphicFramePr>
        <p:xfrm>
          <a:off x="755576" y="4221088"/>
          <a:ext cx="727280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5760640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引數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說明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sockfd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socket</a:t>
                      </a:r>
                      <a:r>
                        <a:rPr lang="zh-TW" altLang="en-US">
                          <a:effectLst/>
                        </a:rPr>
                        <a:t>函數執行後傳回的</a:t>
                      </a:r>
                      <a:r>
                        <a:rPr lang="en-US">
                          <a:effectLst/>
                        </a:rPr>
                        <a:t>socket ID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buf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>
                          <a:effectLst/>
                        </a:rPr>
                        <a:t>指向字元暫存器的指標，用來存放讀取到的資料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effectLst/>
                        </a:rPr>
                        <a:t>欲讀取的字元長度。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335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Function Call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read()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Ex:</a:t>
            </a:r>
          </a:p>
          <a:p>
            <a:pPr marL="457200" lvl="1" indent="0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#include &lt;sys/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socket.h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marL="457200" lvl="1" indent="0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Char 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buf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[MAX_PATH];</a:t>
            </a:r>
          </a:p>
          <a:p>
            <a:pPr marL="457200" lvl="1" indent="0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read(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sockfd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buf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sizeof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buf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));</a:t>
            </a:r>
          </a:p>
          <a:p>
            <a:pPr marL="457200" lvl="1" indent="0">
              <a:buNone/>
            </a:pP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r>
              <a:rPr lang="zh-TW" altLang="en-US" dirty="0" smtClean="0"/>
              <a:t>傳回值：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zh-TW" altLang="en-US" dirty="0" smtClean="0"/>
              <a:t>成功：</a:t>
            </a:r>
            <a:r>
              <a:rPr lang="zh-TW" altLang="en-US" dirty="0"/>
              <a:t>傳回接收的字元數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zh-TW" altLang="en-US" dirty="0" smtClean="0"/>
              <a:t>失敗：傳回</a:t>
            </a:r>
            <a:r>
              <a:rPr lang="en-US" altLang="zh-TW" dirty="0" smtClean="0"/>
              <a:t>-1</a:t>
            </a:r>
            <a:r>
              <a:rPr lang="zh-TW" altLang="en-US" dirty="0" smtClean="0"/>
              <a:t>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4409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Function Call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Times New Roman" pitchFamily="18" charset="0"/>
                <a:cs typeface="Times New Roman" pitchFamily="18" charset="0"/>
              </a:rPr>
              <a:t>從已經開啟的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socket</a:t>
            </a:r>
            <a:r>
              <a:rPr lang="zh-TW" altLang="en-US" dirty="0">
                <a:latin typeface="Times New Roman" pitchFamily="18" charset="0"/>
                <a:cs typeface="Times New Roman" pitchFamily="18" charset="0"/>
              </a:rPr>
              <a:t>傳送資料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sz="22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 send(</a:t>
            </a:r>
            <a:r>
              <a:rPr lang="en-US" altLang="zh-TW" sz="22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200" dirty="0" err="1" smtClean="0">
                <a:latin typeface="Times New Roman" pitchFamily="18" charset="0"/>
                <a:cs typeface="Times New Roman" pitchFamily="18" charset="0"/>
              </a:rPr>
              <a:t>sockfd</a:t>
            </a:r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sz="2200" dirty="0" err="1">
                <a:latin typeface="Times New Roman" pitchFamily="18" charset="0"/>
                <a:cs typeface="Times New Roman" pitchFamily="18" charset="0"/>
              </a:rPr>
              <a:t>const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 void *</a:t>
            </a:r>
            <a:r>
              <a:rPr lang="en-US" altLang="zh-TW" sz="2200" dirty="0" err="1">
                <a:latin typeface="Times New Roman" pitchFamily="18" charset="0"/>
                <a:cs typeface="Times New Roman" pitchFamily="18" charset="0"/>
              </a:rPr>
              <a:t>msg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sz="22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200" dirty="0" err="1">
                <a:latin typeface="Times New Roman" pitchFamily="18" charset="0"/>
                <a:cs typeface="Times New Roman" pitchFamily="18" charset="0"/>
              </a:rPr>
              <a:t>len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, unsigned </a:t>
            </a:r>
            <a:r>
              <a:rPr lang="en-US" altLang="zh-TW" sz="22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 flags);</a:t>
            </a:r>
            <a:endParaRPr lang="zh-TW" alt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176063"/>
              </p:ext>
            </p:extLst>
          </p:nvPr>
        </p:nvGraphicFramePr>
        <p:xfrm>
          <a:off x="611560" y="4293096"/>
          <a:ext cx="777686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57606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effectLst/>
                        </a:rPr>
                        <a:t>flags </a:t>
                      </a:r>
                      <a:r>
                        <a:rPr lang="zh-TW" altLang="en-US" dirty="0" smtClean="0">
                          <a:effectLst/>
                        </a:rPr>
                        <a:t>引數</a:t>
                      </a:r>
                      <a:endParaRPr lang="zh-TW" altLang="en-US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>
                          <a:effectLst/>
                        </a:rPr>
                        <a:t>說明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MSG_OOB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>
                          <a:effectLst/>
                        </a:rPr>
                        <a:t>接收的資料以</a:t>
                      </a:r>
                      <a:r>
                        <a:rPr lang="en-US">
                          <a:effectLst/>
                        </a:rPr>
                        <a:t>out-of-band</a:t>
                      </a:r>
                      <a:r>
                        <a:rPr lang="zh-TW" altLang="en-US">
                          <a:effectLst/>
                        </a:rPr>
                        <a:t>送出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MSG_DONTROUTE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>
                          <a:effectLst/>
                        </a:rPr>
                        <a:t>取消</a:t>
                      </a:r>
                      <a:r>
                        <a:rPr lang="en-US">
                          <a:effectLst/>
                        </a:rPr>
                        <a:t>route</a:t>
                      </a:r>
                      <a:r>
                        <a:rPr lang="zh-TW" altLang="en-US">
                          <a:effectLst/>
                        </a:rPr>
                        <a:t>的查詢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MSG_DONTWAIT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>
                          <a:effectLst/>
                        </a:rPr>
                        <a:t>傳送過程不可以被阻斷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MSG_NOSIGNAL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effectLst/>
                        </a:rPr>
                        <a:t>傳送動作不會因</a:t>
                      </a:r>
                      <a:r>
                        <a:rPr lang="en-US" altLang="zh-TW" dirty="0">
                          <a:effectLst/>
                        </a:rPr>
                        <a:t>SIGPIPE</a:t>
                      </a:r>
                      <a:r>
                        <a:rPr lang="zh-TW" altLang="en-US" dirty="0">
                          <a:effectLst/>
                        </a:rPr>
                        <a:t>訊號中斷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975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Function Call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send()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Ex:</a:t>
            </a:r>
          </a:p>
          <a:p>
            <a:pPr marL="457200" lvl="1" indent="0">
              <a:buNone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#include &lt;sys/</a:t>
            </a:r>
            <a:r>
              <a:rPr lang="en-US" altLang="zh-TW" dirty="0" err="1">
                <a:latin typeface="Times New Roman" pitchFamily="18" charset="0"/>
                <a:cs typeface="Times New Roman" pitchFamily="18" charset="0"/>
              </a:rPr>
              <a:t>types.h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&gt;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#include &lt;sys/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socket.h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marL="457200" lvl="1" indent="0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Char 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buf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[MAX_PATH] = “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HelloWorld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”;</a:t>
            </a:r>
          </a:p>
          <a:p>
            <a:pPr marL="457200" lvl="1" indent="0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send(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sockfd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buf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sizeof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buf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), 0);</a:t>
            </a:r>
          </a:p>
          <a:p>
            <a:pPr marL="457200" lvl="1" indent="0">
              <a:buNone/>
            </a:pP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r>
              <a:rPr lang="zh-TW" altLang="en-US" dirty="0" smtClean="0"/>
              <a:t>傳回值：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zh-TW" altLang="en-US" dirty="0" smtClean="0"/>
              <a:t>成功：</a:t>
            </a:r>
            <a:r>
              <a:rPr lang="zh-TW" altLang="en-US" dirty="0"/>
              <a:t>傳回傳送的字元數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zh-TW" altLang="en-US" dirty="0" smtClean="0"/>
              <a:t>失敗：傳回</a:t>
            </a:r>
            <a:r>
              <a:rPr lang="en-US" altLang="zh-TW" dirty="0" smtClean="0"/>
              <a:t>-1</a:t>
            </a:r>
            <a:r>
              <a:rPr lang="zh-TW" altLang="en-US" dirty="0" smtClean="0"/>
              <a:t>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3600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Function Call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從已經開啟的</a:t>
            </a:r>
            <a:r>
              <a:rPr lang="en-US" altLang="zh-TW" dirty="0"/>
              <a:t>socket</a:t>
            </a:r>
            <a:r>
              <a:rPr lang="zh-TW" altLang="en-US" dirty="0"/>
              <a:t>接收資料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sz="22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200" dirty="0" err="1" smtClean="0">
                <a:latin typeface="Times New Roman" pitchFamily="18" charset="0"/>
                <a:cs typeface="Times New Roman" pitchFamily="18" charset="0"/>
              </a:rPr>
              <a:t>recv</a:t>
            </a:r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sz="22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200" dirty="0" err="1" smtClean="0">
                <a:latin typeface="Times New Roman" pitchFamily="18" charset="0"/>
                <a:cs typeface="Times New Roman" pitchFamily="18" charset="0"/>
              </a:rPr>
              <a:t>sockfd</a:t>
            </a:r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sz="2200" dirty="0" err="1">
                <a:latin typeface="Times New Roman" pitchFamily="18" charset="0"/>
                <a:cs typeface="Times New Roman" pitchFamily="18" charset="0"/>
              </a:rPr>
              <a:t>const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 void *</a:t>
            </a:r>
            <a:r>
              <a:rPr lang="en-US" altLang="zh-TW" sz="2200" dirty="0" err="1">
                <a:latin typeface="Times New Roman" pitchFamily="18" charset="0"/>
                <a:cs typeface="Times New Roman" pitchFamily="18" charset="0"/>
              </a:rPr>
              <a:t>msg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sz="22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200" dirty="0" err="1">
                <a:latin typeface="Times New Roman" pitchFamily="18" charset="0"/>
                <a:cs typeface="Times New Roman" pitchFamily="18" charset="0"/>
              </a:rPr>
              <a:t>len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, unsigned </a:t>
            </a:r>
            <a:r>
              <a:rPr lang="en-US" altLang="zh-TW" sz="22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 flags);</a:t>
            </a:r>
            <a:endParaRPr lang="zh-TW" alt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603327"/>
              </p:ext>
            </p:extLst>
          </p:nvPr>
        </p:nvGraphicFramePr>
        <p:xfrm>
          <a:off x="611560" y="4293096"/>
          <a:ext cx="806489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604867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effectLst/>
                        </a:rPr>
                        <a:t>flags </a:t>
                      </a:r>
                      <a:r>
                        <a:rPr lang="zh-TW" altLang="en-US" dirty="0" smtClean="0">
                          <a:effectLst/>
                        </a:rPr>
                        <a:t>引數</a:t>
                      </a:r>
                      <a:endParaRPr lang="zh-TW" altLang="en-US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>
                          <a:effectLst/>
                        </a:rPr>
                        <a:t>說明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MSG_OOB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>
                          <a:effectLst/>
                        </a:rPr>
                        <a:t>接收以</a:t>
                      </a:r>
                      <a:r>
                        <a:rPr lang="en-US">
                          <a:effectLst/>
                        </a:rPr>
                        <a:t>out-of-band</a:t>
                      </a:r>
                      <a:r>
                        <a:rPr lang="zh-TW" altLang="en-US">
                          <a:effectLst/>
                        </a:rPr>
                        <a:t>送來的資料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MSG_PEEK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effectLst/>
                        </a:rPr>
                        <a:t>遠端</a:t>
                      </a:r>
                      <a:r>
                        <a:rPr lang="en-US" altLang="zh-TW" dirty="0">
                          <a:effectLst/>
                        </a:rPr>
                        <a:t>socket</a:t>
                      </a:r>
                      <a:r>
                        <a:rPr lang="zh-TW" altLang="en-US" dirty="0">
                          <a:effectLst/>
                        </a:rPr>
                        <a:t>傳來的資料，不會在接收受刪除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MSG_WAITALL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>
                          <a:effectLst/>
                        </a:rPr>
                        <a:t>固定接收</a:t>
                      </a:r>
                      <a:r>
                        <a:rPr lang="en-US" altLang="zh-TW">
                          <a:effectLst/>
                        </a:rPr>
                        <a:t>len</a:t>
                      </a:r>
                      <a:r>
                        <a:rPr lang="zh-TW" altLang="en-US">
                          <a:effectLst/>
                        </a:rPr>
                        <a:t>引數指定長度的資料，除非有錯誤或訊號發生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MSG_NOSIGNAL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effectLst/>
                        </a:rPr>
                        <a:t>接收動作不會因</a:t>
                      </a:r>
                      <a:r>
                        <a:rPr lang="en-US" altLang="zh-TW" dirty="0">
                          <a:effectLst/>
                        </a:rPr>
                        <a:t>SIGPIPE</a:t>
                      </a:r>
                      <a:r>
                        <a:rPr lang="zh-TW" altLang="en-US" dirty="0">
                          <a:effectLst/>
                        </a:rPr>
                        <a:t>訊號中斷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363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Function Call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recv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()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Ex:</a:t>
            </a:r>
          </a:p>
          <a:p>
            <a:pPr marL="457200" lvl="1" indent="0">
              <a:buNone/>
            </a:pP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#include &lt;sys/</a:t>
            </a:r>
            <a:r>
              <a:rPr lang="en-US" altLang="zh-TW" dirty="0" err="1">
                <a:latin typeface="Times New Roman" pitchFamily="18" charset="0"/>
                <a:cs typeface="Times New Roman" pitchFamily="18" charset="0"/>
              </a:rPr>
              <a:t>types.h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&gt;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#include &lt;sys/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socket.h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marL="457200" lvl="1" indent="0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Char 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buf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[MAX_PATH];</a:t>
            </a:r>
          </a:p>
          <a:p>
            <a:pPr marL="457200" lvl="1" indent="0">
              <a:buNone/>
            </a:pP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recv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sockfd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buf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sizeof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buf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), 0);</a:t>
            </a:r>
          </a:p>
          <a:p>
            <a:pPr marL="457200" lvl="1" indent="0">
              <a:buNone/>
            </a:pP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r>
              <a:rPr lang="zh-TW" altLang="en-US" dirty="0" smtClean="0"/>
              <a:t>傳回值：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zh-TW" altLang="en-US" dirty="0" smtClean="0"/>
              <a:t>成功：</a:t>
            </a:r>
            <a:r>
              <a:rPr lang="zh-TW" altLang="en-US" dirty="0"/>
              <a:t>傳回接收的字元數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zh-TW" altLang="en-US" dirty="0" smtClean="0"/>
              <a:t>失敗：傳回</a:t>
            </a:r>
            <a:r>
              <a:rPr lang="en-US" altLang="zh-TW" dirty="0" smtClean="0"/>
              <a:t>-1</a:t>
            </a:r>
            <a:r>
              <a:rPr lang="zh-TW" altLang="en-US" dirty="0" smtClean="0"/>
              <a:t>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7705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Function Call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Times New Roman" pitchFamily="18" charset="0"/>
                <a:cs typeface="Times New Roman" pitchFamily="18" charset="0"/>
              </a:rPr>
              <a:t>呼叫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close()</a:t>
            </a:r>
            <a:r>
              <a:rPr lang="zh-TW" altLang="en-US" dirty="0">
                <a:latin typeface="Times New Roman" pitchFamily="18" charset="0"/>
                <a:cs typeface="Times New Roman" pitchFamily="18" charset="0"/>
              </a:rPr>
              <a:t>終止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client</a:t>
            </a:r>
            <a:r>
              <a:rPr lang="zh-TW" altLang="en-US" dirty="0">
                <a:latin typeface="Times New Roman" pitchFamily="18" charset="0"/>
                <a:cs typeface="Times New Roman" pitchFamily="18" charset="0"/>
              </a:rPr>
              <a:t>端和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server</a:t>
            </a:r>
            <a:r>
              <a:rPr lang="zh-TW" altLang="en-US" dirty="0">
                <a:latin typeface="Times New Roman" pitchFamily="18" charset="0"/>
                <a:cs typeface="Times New Roman" pitchFamily="18" charset="0"/>
              </a:rPr>
              <a:t>端的連線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TW" sz="24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close(</a:t>
            </a:r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 err="1">
                <a:latin typeface="Times New Roman" pitchFamily="18" charset="0"/>
                <a:cs typeface="Times New Roman" pitchFamily="18" charset="0"/>
              </a:rPr>
              <a:t>sockfd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);</a:t>
            </a:r>
            <a:endParaRPr lang="zh-TW" alt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349391"/>
              </p:ext>
            </p:extLst>
          </p:nvPr>
        </p:nvGraphicFramePr>
        <p:xfrm>
          <a:off x="899592" y="4221088"/>
          <a:ext cx="734481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5760640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引數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說明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8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sockfd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socket</a:t>
                      </a:r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函數執行後傳回的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socket ID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860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Function Call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close()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Ex:</a:t>
            </a:r>
          </a:p>
          <a:p>
            <a:pPr marL="457200" lvl="1" indent="0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#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include &lt;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unistd.h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marL="457200" lvl="1" indent="0">
              <a:buNone/>
            </a:pP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close(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dirty="0" err="1">
                <a:latin typeface="Times New Roman" pitchFamily="18" charset="0"/>
                <a:cs typeface="Times New Roman" pitchFamily="18" charset="0"/>
              </a:rPr>
              <a:t>sockfd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457200" lvl="1" indent="0">
              <a:buNone/>
            </a:pP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r>
              <a:rPr lang="zh-TW" altLang="en-US" dirty="0"/>
              <a:t>傳回值：</a:t>
            </a:r>
            <a:endParaRPr lang="en-US" altLang="zh-TW" dirty="0"/>
          </a:p>
          <a:p>
            <a:pPr marL="457200" lvl="1" indent="0">
              <a:buNone/>
            </a:pPr>
            <a:r>
              <a:rPr lang="zh-TW" altLang="en-US" dirty="0" smtClean="0"/>
              <a:t>成功：傳回 </a:t>
            </a:r>
            <a:r>
              <a:rPr lang="en-US" altLang="zh-TW" dirty="0" smtClean="0"/>
              <a:t>0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zh-TW" altLang="en-US" dirty="0" smtClean="0"/>
              <a:t>失敗</a:t>
            </a:r>
            <a:r>
              <a:rPr lang="zh-TW" altLang="en-US" dirty="0"/>
              <a:t>：傳回</a:t>
            </a:r>
            <a:r>
              <a:rPr lang="en-US" altLang="zh-TW" dirty="0"/>
              <a:t>-1</a:t>
            </a:r>
            <a:r>
              <a:rPr lang="zh-TW" altLang="en-US" dirty="0"/>
              <a:t>。</a:t>
            </a:r>
          </a:p>
          <a:p>
            <a:pPr marL="457200" lvl="1" indent="0">
              <a:buNone/>
            </a:pPr>
            <a:endParaRPr lang="en-US" altLang="zh-TW" dirty="0" smtClean="0"/>
          </a:p>
          <a:p>
            <a:pPr lvl="1"/>
            <a:endParaRPr lang="en-US" altLang="zh-TW" dirty="0" smtClean="0"/>
          </a:p>
          <a:p>
            <a:endParaRPr lang="en-US" altLang="zh-TW" dirty="0" smtClean="0"/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5403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51520" y="1484784"/>
            <a:ext cx="8640960" cy="25922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</a:rPr>
              <a:t>Introduction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/>
              <a:t>TCP</a:t>
            </a:r>
            <a:endParaRPr lang="en-US" altLang="zh-TW" sz="2800" dirty="0"/>
          </a:p>
          <a:p>
            <a:pPr lvl="1"/>
            <a:r>
              <a:rPr lang="en-US" altLang="zh-TW" sz="2400" dirty="0"/>
              <a:t>TCP</a:t>
            </a:r>
            <a:r>
              <a:rPr lang="zh-TW" altLang="en-US" sz="2400" dirty="0"/>
              <a:t>是一個連結協定，透過</a:t>
            </a:r>
            <a:r>
              <a:rPr lang="en-US" altLang="zh-TW" sz="2400" dirty="0"/>
              <a:t>TCP</a:t>
            </a:r>
            <a:r>
              <a:rPr lang="zh-TW" altLang="en-US" sz="2400" dirty="0"/>
              <a:t>可確保接收端收到完整、正確的</a:t>
            </a:r>
            <a:r>
              <a:rPr lang="zh-TW" altLang="en-US" sz="2400" dirty="0" smtClean="0"/>
              <a:t>資料</a:t>
            </a:r>
            <a:endParaRPr lang="en-US" altLang="zh-TW" sz="2400" dirty="0"/>
          </a:p>
          <a:p>
            <a:r>
              <a:rPr lang="en-US" altLang="zh-TW" sz="2800" dirty="0" smtClean="0"/>
              <a:t>UDP</a:t>
            </a:r>
          </a:p>
          <a:p>
            <a:pPr lvl="1"/>
            <a:r>
              <a:rPr lang="en-US" altLang="zh-TW" sz="2400" dirty="0"/>
              <a:t>UDP</a:t>
            </a:r>
            <a:r>
              <a:rPr lang="zh-TW" altLang="en-US" sz="2400" dirty="0"/>
              <a:t>則是一個非連結協定，比</a:t>
            </a:r>
            <a:r>
              <a:rPr lang="en-US" altLang="zh-TW" sz="2400" dirty="0"/>
              <a:t>TCP</a:t>
            </a:r>
            <a:r>
              <a:rPr lang="zh-TW" altLang="en-US" sz="2400" dirty="0"/>
              <a:t>快，但可靠度差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365104"/>
            <a:ext cx="167005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肘形接點 5"/>
          <p:cNvCxnSpPr/>
          <p:nvPr/>
        </p:nvCxnSpPr>
        <p:spPr>
          <a:xfrm rot="16200000" flipH="1">
            <a:off x="2753798" y="4275094"/>
            <a:ext cx="1152128" cy="756084"/>
          </a:xfrm>
          <a:prstGeom prst="bentConnector3">
            <a:avLst>
              <a:gd name="adj1" fmla="val 100156"/>
            </a:avLst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3707904" y="4941168"/>
            <a:ext cx="1584176" cy="5288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892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Function Call</a:t>
            </a:r>
          </a:p>
          <a:p>
            <a:r>
              <a:rPr lang="en-US" altLang="zh-TW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Design</a:t>
            </a:r>
          </a:p>
          <a:p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9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Design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3000" dirty="0">
                <a:latin typeface="Times New Roman" pitchFamily="18" charset="0"/>
                <a:cs typeface="Times New Roman" pitchFamily="18" charset="0"/>
              </a:rPr>
              <a:t>設計</a:t>
            </a:r>
            <a:r>
              <a:rPr lang="en-US" altLang="zh-TW" sz="3000" dirty="0" err="1">
                <a:latin typeface="Times New Roman" pitchFamily="18" charset="0"/>
                <a:cs typeface="Times New Roman" pitchFamily="18" charset="0"/>
              </a:rPr>
              <a:t>tcp</a:t>
            </a:r>
            <a:r>
              <a:rPr lang="zh-TW" altLang="en-US" sz="3000" dirty="0">
                <a:latin typeface="Times New Roman" pitchFamily="18" charset="0"/>
                <a:cs typeface="Times New Roman" pitchFamily="18" charset="0"/>
              </a:rPr>
              <a:t>網路</a:t>
            </a:r>
            <a:r>
              <a:rPr lang="zh-TW" altLang="en-US" sz="3000" dirty="0" smtClean="0">
                <a:latin typeface="Times New Roman" pitchFamily="18" charset="0"/>
                <a:cs typeface="Times New Roman" pitchFamily="18" charset="0"/>
              </a:rPr>
              <a:t>程式</a:t>
            </a: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zh-TW" sz="2600" dirty="0">
                <a:latin typeface="Times New Roman" pitchFamily="18" charset="0"/>
                <a:cs typeface="Times New Roman" pitchFamily="18" charset="0"/>
              </a:rPr>
              <a:t>TCP client</a:t>
            </a:r>
            <a:r>
              <a:rPr lang="zh-TW" altLang="en-US" sz="2600" dirty="0">
                <a:latin typeface="Times New Roman" pitchFamily="18" charset="0"/>
                <a:cs typeface="Times New Roman" pitchFamily="18" charset="0"/>
              </a:rPr>
              <a:t>端</a:t>
            </a:r>
          </a:p>
          <a:p>
            <a:pPr lvl="2"/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建立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socket(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使用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socket()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函數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2"/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向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server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要求連線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使用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connect()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函數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2"/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若連線成功，使用輸出入函數和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server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端互傳訊息</a:t>
            </a:r>
          </a:p>
          <a:p>
            <a:pPr lvl="2"/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關閉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socket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，結束連線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使用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close()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函數</a:t>
            </a:r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2"/>
            <a:endParaRPr lang="en-US" altLang="zh-TW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TCP </a:t>
            </a:r>
            <a:r>
              <a:rPr lang="en-US" altLang="zh-TW" sz="2600" dirty="0">
                <a:latin typeface="Times New Roman" pitchFamily="18" charset="0"/>
                <a:cs typeface="Times New Roman" pitchFamily="18" charset="0"/>
              </a:rPr>
              <a:t>server</a:t>
            </a:r>
            <a:r>
              <a:rPr lang="zh-TW" altLang="en-US" sz="2600" dirty="0">
                <a:latin typeface="Times New Roman" pitchFamily="18" charset="0"/>
                <a:cs typeface="Times New Roman" pitchFamily="18" charset="0"/>
              </a:rPr>
              <a:t>端</a:t>
            </a:r>
          </a:p>
          <a:p>
            <a:pPr lvl="2"/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建立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socket(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使用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socket()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函數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2"/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連結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socket(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使用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bind()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函數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2"/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開啟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listening socket(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使用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listen()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函數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2"/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等待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client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連線要求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使用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accept()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函數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2"/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若連線成功，使用輸出入函數和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client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端互傳訊息</a:t>
            </a:r>
          </a:p>
          <a:p>
            <a:pPr lvl="2"/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關閉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socket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，結束連線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使用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close()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函數</a:t>
            </a:r>
            <a:r>
              <a:rPr lang="en-US" altLang="zh-TW" sz="2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1357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Design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TCP</a:t>
            </a:r>
            <a:r>
              <a:rPr lang="zh-TW" altLang="en-US" dirty="0"/>
              <a:t>程式設計流程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267297"/>
            <a:ext cx="5018087" cy="387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870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1596" y="4309725"/>
            <a:ext cx="8782439" cy="1001344"/>
          </a:xfrm>
          <a:custGeom>
            <a:avLst/>
            <a:gdLst/>
            <a:ahLst/>
            <a:cxnLst/>
            <a:rect l="l" t="t" r="r" b="b"/>
            <a:pathLst>
              <a:path w="8766175" h="999489">
                <a:moveTo>
                  <a:pt x="8766035" y="832103"/>
                </a:moveTo>
                <a:lnTo>
                  <a:pt x="8766035" y="166877"/>
                </a:lnTo>
                <a:lnTo>
                  <a:pt x="8760080" y="122502"/>
                </a:lnTo>
                <a:lnTo>
                  <a:pt x="8743288" y="82634"/>
                </a:lnTo>
                <a:lnTo>
                  <a:pt x="8717268" y="48863"/>
                </a:lnTo>
                <a:lnTo>
                  <a:pt x="8683630" y="22775"/>
                </a:lnTo>
                <a:lnTo>
                  <a:pt x="8643981" y="5958"/>
                </a:lnTo>
                <a:lnTo>
                  <a:pt x="8599932" y="0"/>
                </a:lnTo>
                <a:lnTo>
                  <a:pt x="166115" y="0"/>
                </a:lnTo>
                <a:lnTo>
                  <a:pt x="122061" y="5958"/>
                </a:lnTo>
                <a:lnTo>
                  <a:pt x="82408" y="22775"/>
                </a:lnTo>
                <a:lnTo>
                  <a:pt x="48768" y="48863"/>
                </a:lnTo>
                <a:lnTo>
                  <a:pt x="22747" y="82634"/>
                </a:lnTo>
                <a:lnTo>
                  <a:pt x="5954" y="122502"/>
                </a:lnTo>
                <a:lnTo>
                  <a:pt x="0" y="166878"/>
                </a:lnTo>
                <a:lnTo>
                  <a:pt x="0" y="832104"/>
                </a:lnTo>
                <a:lnTo>
                  <a:pt x="5954" y="876479"/>
                </a:lnTo>
                <a:lnTo>
                  <a:pt x="22747" y="916347"/>
                </a:lnTo>
                <a:lnTo>
                  <a:pt x="48768" y="950118"/>
                </a:lnTo>
                <a:lnTo>
                  <a:pt x="82408" y="976206"/>
                </a:lnTo>
                <a:lnTo>
                  <a:pt x="122061" y="993023"/>
                </a:lnTo>
                <a:lnTo>
                  <a:pt x="166115" y="998982"/>
                </a:lnTo>
                <a:lnTo>
                  <a:pt x="8599932" y="998981"/>
                </a:lnTo>
                <a:lnTo>
                  <a:pt x="8643981" y="993023"/>
                </a:lnTo>
                <a:lnTo>
                  <a:pt x="8683630" y="976206"/>
                </a:lnTo>
                <a:lnTo>
                  <a:pt x="8717268" y="950118"/>
                </a:lnTo>
                <a:lnTo>
                  <a:pt x="8743288" y="916347"/>
                </a:lnTo>
                <a:lnTo>
                  <a:pt x="8760080" y="876479"/>
                </a:lnTo>
                <a:lnTo>
                  <a:pt x="8766035" y="832103"/>
                </a:lnTo>
                <a:close/>
              </a:path>
            </a:pathLst>
          </a:custGeom>
          <a:solidFill>
            <a:srgbClr val="CCFFFF">
              <a:alpha val="69999"/>
            </a:srgbClr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" name="object 3"/>
          <p:cNvSpPr/>
          <p:nvPr/>
        </p:nvSpPr>
        <p:spPr>
          <a:xfrm>
            <a:off x="201596" y="4309725"/>
            <a:ext cx="8782439" cy="1001344"/>
          </a:xfrm>
          <a:custGeom>
            <a:avLst/>
            <a:gdLst/>
            <a:ahLst/>
            <a:cxnLst/>
            <a:rect l="l" t="t" r="r" b="b"/>
            <a:pathLst>
              <a:path w="8766175" h="999489">
                <a:moveTo>
                  <a:pt x="166115" y="0"/>
                </a:moveTo>
                <a:lnTo>
                  <a:pt x="122061" y="5958"/>
                </a:lnTo>
                <a:lnTo>
                  <a:pt x="82408" y="22775"/>
                </a:lnTo>
                <a:lnTo>
                  <a:pt x="48768" y="48863"/>
                </a:lnTo>
                <a:lnTo>
                  <a:pt x="22747" y="82634"/>
                </a:lnTo>
                <a:lnTo>
                  <a:pt x="5954" y="122502"/>
                </a:lnTo>
                <a:lnTo>
                  <a:pt x="0" y="166878"/>
                </a:lnTo>
                <a:lnTo>
                  <a:pt x="0" y="832104"/>
                </a:lnTo>
                <a:lnTo>
                  <a:pt x="5954" y="876479"/>
                </a:lnTo>
                <a:lnTo>
                  <a:pt x="22747" y="916347"/>
                </a:lnTo>
                <a:lnTo>
                  <a:pt x="48768" y="950118"/>
                </a:lnTo>
                <a:lnTo>
                  <a:pt x="82408" y="976206"/>
                </a:lnTo>
                <a:lnTo>
                  <a:pt x="122061" y="993023"/>
                </a:lnTo>
                <a:lnTo>
                  <a:pt x="166115" y="998982"/>
                </a:lnTo>
                <a:lnTo>
                  <a:pt x="8599932" y="998981"/>
                </a:lnTo>
                <a:lnTo>
                  <a:pt x="8643981" y="993023"/>
                </a:lnTo>
                <a:lnTo>
                  <a:pt x="8683630" y="976206"/>
                </a:lnTo>
                <a:lnTo>
                  <a:pt x="8717268" y="950118"/>
                </a:lnTo>
                <a:lnTo>
                  <a:pt x="8743288" y="916347"/>
                </a:lnTo>
                <a:lnTo>
                  <a:pt x="8760080" y="876479"/>
                </a:lnTo>
                <a:lnTo>
                  <a:pt x="8766035" y="832103"/>
                </a:lnTo>
                <a:lnTo>
                  <a:pt x="8766035" y="166877"/>
                </a:lnTo>
                <a:lnTo>
                  <a:pt x="8760080" y="122502"/>
                </a:lnTo>
                <a:lnTo>
                  <a:pt x="8743288" y="82634"/>
                </a:lnTo>
                <a:lnTo>
                  <a:pt x="8717268" y="48863"/>
                </a:lnTo>
                <a:lnTo>
                  <a:pt x="8683630" y="22775"/>
                </a:lnTo>
                <a:lnTo>
                  <a:pt x="8643981" y="5958"/>
                </a:lnTo>
                <a:lnTo>
                  <a:pt x="8599932" y="0"/>
                </a:lnTo>
                <a:lnTo>
                  <a:pt x="16611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62290" y="523332"/>
            <a:ext cx="8244868" cy="64875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213129"/>
            <a:r>
              <a:rPr spc="-5" dirty="0"/>
              <a:t>Client </a:t>
            </a:r>
            <a:r>
              <a:rPr dirty="0"/>
              <a:t>- </a:t>
            </a:r>
            <a:r>
              <a:rPr spc="-5" dirty="0"/>
              <a:t>Server Communication </a:t>
            </a:r>
            <a:r>
              <a:rPr sz="3206" spc="-5" dirty="0"/>
              <a:t>-</a:t>
            </a:r>
            <a:r>
              <a:rPr sz="3206" spc="-30" dirty="0"/>
              <a:t> </a:t>
            </a:r>
            <a:r>
              <a:rPr sz="3206" spc="-5" dirty="0"/>
              <a:t>Unix</a:t>
            </a:r>
            <a:endParaRPr sz="3206"/>
          </a:p>
        </p:txBody>
      </p:sp>
      <p:sp>
        <p:nvSpPr>
          <p:cNvPr id="5" name="object 5"/>
          <p:cNvSpPr txBox="1"/>
          <p:nvPr/>
        </p:nvSpPr>
        <p:spPr>
          <a:xfrm>
            <a:off x="325269" y="1863747"/>
            <a:ext cx="1338519" cy="218412"/>
          </a:xfrm>
          <a:prstGeom prst="rect">
            <a:avLst/>
          </a:prstGeom>
          <a:solidFill>
            <a:srgbClr val="AFBF39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48641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socket()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63483" y="2100406"/>
            <a:ext cx="76341" cy="340991"/>
          </a:xfrm>
          <a:custGeom>
            <a:avLst/>
            <a:gdLst/>
            <a:ahLst/>
            <a:cxnLst/>
            <a:rect l="l" t="t" r="r" b="b"/>
            <a:pathLst>
              <a:path w="76200" h="340360">
                <a:moveTo>
                  <a:pt x="76200" y="263651"/>
                </a:moveTo>
                <a:lnTo>
                  <a:pt x="0" y="263651"/>
                </a:lnTo>
                <a:lnTo>
                  <a:pt x="33528" y="330707"/>
                </a:lnTo>
                <a:lnTo>
                  <a:pt x="33528" y="276605"/>
                </a:lnTo>
                <a:lnTo>
                  <a:pt x="34290" y="279653"/>
                </a:lnTo>
                <a:lnTo>
                  <a:pt x="38100" y="281177"/>
                </a:lnTo>
                <a:lnTo>
                  <a:pt x="41148" y="279653"/>
                </a:lnTo>
                <a:lnTo>
                  <a:pt x="42672" y="276605"/>
                </a:lnTo>
                <a:lnTo>
                  <a:pt x="42672" y="330707"/>
                </a:lnTo>
                <a:lnTo>
                  <a:pt x="76200" y="263651"/>
                </a:lnTo>
                <a:close/>
              </a:path>
              <a:path w="76200" h="340360">
                <a:moveTo>
                  <a:pt x="42672" y="263651"/>
                </a:moveTo>
                <a:lnTo>
                  <a:pt x="42672" y="5333"/>
                </a:lnTo>
                <a:lnTo>
                  <a:pt x="41148" y="1523"/>
                </a:lnTo>
                <a:lnTo>
                  <a:pt x="38100" y="0"/>
                </a:lnTo>
                <a:lnTo>
                  <a:pt x="34290" y="1523"/>
                </a:lnTo>
                <a:lnTo>
                  <a:pt x="33528" y="5333"/>
                </a:lnTo>
                <a:lnTo>
                  <a:pt x="33528" y="263651"/>
                </a:lnTo>
                <a:lnTo>
                  <a:pt x="42672" y="263651"/>
                </a:lnTo>
                <a:close/>
              </a:path>
              <a:path w="76200" h="340360">
                <a:moveTo>
                  <a:pt x="42672" y="330707"/>
                </a:moveTo>
                <a:lnTo>
                  <a:pt x="42672" y="276605"/>
                </a:lnTo>
                <a:lnTo>
                  <a:pt x="41148" y="279653"/>
                </a:lnTo>
                <a:lnTo>
                  <a:pt x="38100" y="281177"/>
                </a:lnTo>
                <a:lnTo>
                  <a:pt x="34290" y="279653"/>
                </a:lnTo>
                <a:lnTo>
                  <a:pt x="33528" y="276605"/>
                </a:lnTo>
                <a:lnTo>
                  <a:pt x="33528" y="330707"/>
                </a:lnTo>
                <a:lnTo>
                  <a:pt x="38100" y="339851"/>
                </a:lnTo>
                <a:lnTo>
                  <a:pt x="42672" y="3307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7" name="object 7"/>
          <p:cNvSpPr txBox="1"/>
          <p:nvPr/>
        </p:nvSpPr>
        <p:spPr>
          <a:xfrm>
            <a:off x="329086" y="2471425"/>
            <a:ext cx="1337883" cy="218412"/>
          </a:xfrm>
          <a:prstGeom prst="rect">
            <a:avLst/>
          </a:prstGeom>
          <a:solidFill>
            <a:srgbClr val="AFBF39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37074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bind()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66536" y="2708082"/>
            <a:ext cx="76341" cy="340991"/>
          </a:xfrm>
          <a:custGeom>
            <a:avLst/>
            <a:gdLst/>
            <a:ahLst/>
            <a:cxnLst/>
            <a:rect l="l" t="t" r="r" b="b"/>
            <a:pathLst>
              <a:path w="76200" h="340360">
                <a:moveTo>
                  <a:pt x="76200" y="263651"/>
                </a:moveTo>
                <a:lnTo>
                  <a:pt x="0" y="263651"/>
                </a:lnTo>
                <a:lnTo>
                  <a:pt x="33527" y="330707"/>
                </a:lnTo>
                <a:lnTo>
                  <a:pt x="33527" y="276605"/>
                </a:lnTo>
                <a:lnTo>
                  <a:pt x="35051" y="279653"/>
                </a:lnTo>
                <a:lnTo>
                  <a:pt x="38100" y="281177"/>
                </a:lnTo>
                <a:lnTo>
                  <a:pt x="41910" y="279653"/>
                </a:lnTo>
                <a:lnTo>
                  <a:pt x="42672" y="276605"/>
                </a:lnTo>
                <a:lnTo>
                  <a:pt x="42672" y="330707"/>
                </a:lnTo>
                <a:lnTo>
                  <a:pt x="76200" y="263651"/>
                </a:lnTo>
                <a:close/>
              </a:path>
              <a:path w="76200" h="340360">
                <a:moveTo>
                  <a:pt x="42672" y="263651"/>
                </a:moveTo>
                <a:lnTo>
                  <a:pt x="42672" y="4571"/>
                </a:lnTo>
                <a:lnTo>
                  <a:pt x="41910" y="1523"/>
                </a:lnTo>
                <a:lnTo>
                  <a:pt x="38100" y="0"/>
                </a:lnTo>
                <a:lnTo>
                  <a:pt x="35051" y="1523"/>
                </a:lnTo>
                <a:lnTo>
                  <a:pt x="33527" y="4571"/>
                </a:lnTo>
                <a:lnTo>
                  <a:pt x="33527" y="263651"/>
                </a:lnTo>
                <a:lnTo>
                  <a:pt x="42672" y="263651"/>
                </a:lnTo>
                <a:close/>
              </a:path>
              <a:path w="76200" h="340360">
                <a:moveTo>
                  <a:pt x="42672" y="330707"/>
                </a:moveTo>
                <a:lnTo>
                  <a:pt x="42672" y="276605"/>
                </a:lnTo>
                <a:lnTo>
                  <a:pt x="41910" y="279653"/>
                </a:lnTo>
                <a:lnTo>
                  <a:pt x="38100" y="281177"/>
                </a:lnTo>
                <a:lnTo>
                  <a:pt x="35051" y="279653"/>
                </a:lnTo>
                <a:lnTo>
                  <a:pt x="33527" y="276605"/>
                </a:lnTo>
                <a:lnTo>
                  <a:pt x="33527" y="330707"/>
                </a:lnTo>
                <a:lnTo>
                  <a:pt x="38100" y="339851"/>
                </a:lnTo>
                <a:lnTo>
                  <a:pt x="42672" y="3307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9" name="object 9"/>
          <p:cNvSpPr txBox="1"/>
          <p:nvPr/>
        </p:nvSpPr>
        <p:spPr>
          <a:xfrm>
            <a:off x="332140" y="3069178"/>
            <a:ext cx="1337883" cy="218412"/>
          </a:xfrm>
          <a:prstGeom prst="rect">
            <a:avLst/>
          </a:prstGeom>
          <a:solidFill>
            <a:srgbClr val="AFBF39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96993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listen()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69590" y="3306599"/>
            <a:ext cx="76341" cy="339719"/>
          </a:xfrm>
          <a:custGeom>
            <a:avLst/>
            <a:gdLst/>
            <a:ahLst/>
            <a:cxnLst/>
            <a:rect l="l" t="t" r="r" b="b"/>
            <a:pathLst>
              <a:path w="76200" h="339089">
                <a:moveTo>
                  <a:pt x="76200" y="262889"/>
                </a:moveTo>
                <a:lnTo>
                  <a:pt x="0" y="262889"/>
                </a:lnTo>
                <a:lnTo>
                  <a:pt x="33527" y="329945"/>
                </a:lnTo>
                <a:lnTo>
                  <a:pt x="33527" y="275844"/>
                </a:lnTo>
                <a:lnTo>
                  <a:pt x="35051" y="279653"/>
                </a:lnTo>
                <a:lnTo>
                  <a:pt x="38100" y="280415"/>
                </a:lnTo>
                <a:lnTo>
                  <a:pt x="41909" y="279653"/>
                </a:lnTo>
                <a:lnTo>
                  <a:pt x="42671" y="275844"/>
                </a:lnTo>
                <a:lnTo>
                  <a:pt x="42671" y="329946"/>
                </a:lnTo>
                <a:lnTo>
                  <a:pt x="76200" y="262889"/>
                </a:lnTo>
                <a:close/>
              </a:path>
              <a:path w="76200" h="339089">
                <a:moveTo>
                  <a:pt x="42671" y="262889"/>
                </a:moveTo>
                <a:lnTo>
                  <a:pt x="42671" y="4572"/>
                </a:lnTo>
                <a:lnTo>
                  <a:pt x="41909" y="762"/>
                </a:lnTo>
                <a:lnTo>
                  <a:pt x="38100" y="0"/>
                </a:lnTo>
                <a:lnTo>
                  <a:pt x="35051" y="762"/>
                </a:lnTo>
                <a:lnTo>
                  <a:pt x="33527" y="4572"/>
                </a:lnTo>
                <a:lnTo>
                  <a:pt x="33527" y="262889"/>
                </a:lnTo>
                <a:lnTo>
                  <a:pt x="42671" y="262889"/>
                </a:lnTo>
                <a:close/>
              </a:path>
              <a:path w="76200" h="339089">
                <a:moveTo>
                  <a:pt x="42671" y="329946"/>
                </a:moveTo>
                <a:lnTo>
                  <a:pt x="42671" y="275844"/>
                </a:lnTo>
                <a:lnTo>
                  <a:pt x="41909" y="279653"/>
                </a:lnTo>
                <a:lnTo>
                  <a:pt x="38100" y="280415"/>
                </a:lnTo>
                <a:lnTo>
                  <a:pt x="35051" y="279653"/>
                </a:lnTo>
                <a:lnTo>
                  <a:pt x="33527" y="275844"/>
                </a:lnTo>
                <a:lnTo>
                  <a:pt x="33527" y="329945"/>
                </a:lnTo>
                <a:lnTo>
                  <a:pt x="38100" y="339089"/>
                </a:lnTo>
                <a:lnTo>
                  <a:pt x="42671" y="3299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11" name="object 11"/>
          <p:cNvSpPr txBox="1"/>
          <p:nvPr/>
        </p:nvSpPr>
        <p:spPr>
          <a:xfrm>
            <a:off x="335193" y="3676855"/>
            <a:ext cx="1337883" cy="218412"/>
          </a:xfrm>
          <a:prstGeom prst="rect">
            <a:avLst/>
          </a:prstGeom>
          <a:solidFill>
            <a:srgbClr val="AFBF39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42915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accept()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72644" y="3913513"/>
            <a:ext cx="76341" cy="425603"/>
          </a:xfrm>
          <a:custGeom>
            <a:avLst/>
            <a:gdLst/>
            <a:ahLst/>
            <a:cxnLst/>
            <a:rect l="l" t="t" r="r" b="b"/>
            <a:pathLst>
              <a:path w="76200" h="424814">
                <a:moveTo>
                  <a:pt x="76200" y="348234"/>
                </a:moveTo>
                <a:lnTo>
                  <a:pt x="0" y="348234"/>
                </a:lnTo>
                <a:lnTo>
                  <a:pt x="33528" y="415290"/>
                </a:lnTo>
                <a:lnTo>
                  <a:pt x="33528" y="360425"/>
                </a:lnTo>
                <a:lnTo>
                  <a:pt x="35052" y="364236"/>
                </a:lnTo>
                <a:lnTo>
                  <a:pt x="38100" y="365760"/>
                </a:lnTo>
                <a:lnTo>
                  <a:pt x="41910" y="364236"/>
                </a:lnTo>
                <a:lnTo>
                  <a:pt x="43434" y="360425"/>
                </a:lnTo>
                <a:lnTo>
                  <a:pt x="43434" y="413765"/>
                </a:lnTo>
                <a:lnTo>
                  <a:pt x="76200" y="348234"/>
                </a:lnTo>
                <a:close/>
              </a:path>
              <a:path w="76200" h="424814">
                <a:moveTo>
                  <a:pt x="43434" y="348234"/>
                </a:moveTo>
                <a:lnTo>
                  <a:pt x="43434" y="5334"/>
                </a:lnTo>
                <a:lnTo>
                  <a:pt x="41910" y="1524"/>
                </a:lnTo>
                <a:lnTo>
                  <a:pt x="38100" y="0"/>
                </a:lnTo>
                <a:lnTo>
                  <a:pt x="35052" y="1524"/>
                </a:lnTo>
                <a:lnTo>
                  <a:pt x="33528" y="5334"/>
                </a:lnTo>
                <a:lnTo>
                  <a:pt x="33528" y="348234"/>
                </a:lnTo>
                <a:lnTo>
                  <a:pt x="43434" y="348234"/>
                </a:lnTo>
                <a:close/>
              </a:path>
              <a:path w="76200" h="424814">
                <a:moveTo>
                  <a:pt x="43434" y="413765"/>
                </a:moveTo>
                <a:lnTo>
                  <a:pt x="43434" y="360425"/>
                </a:lnTo>
                <a:lnTo>
                  <a:pt x="41910" y="364236"/>
                </a:lnTo>
                <a:lnTo>
                  <a:pt x="38100" y="365760"/>
                </a:lnTo>
                <a:lnTo>
                  <a:pt x="35052" y="364236"/>
                </a:lnTo>
                <a:lnTo>
                  <a:pt x="33528" y="360425"/>
                </a:lnTo>
                <a:lnTo>
                  <a:pt x="33528" y="415290"/>
                </a:lnTo>
                <a:lnTo>
                  <a:pt x="38100" y="424434"/>
                </a:lnTo>
                <a:lnTo>
                  <a:pt x="43434" y="4137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13" name="object 13"/>
          <p:cNvSpPr txBox="1"/>
          <p:nvPr/>
        </p:nvSpPr>
        <p:spPr>
          <a:xfrm>
            <a:off x="323742" y="4386067"/>
            <a:ext cx="1337883" cy="218412"/>
          </a:xfrm>
          <a:prstGeom prst="rect">
            <a:avLst/>
          </a:prstGeom>
          <a:solidFill>
            <a:srgbClr val="AFBF39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37710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recv()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961956" y="4623488"/>
            <a:ext cx="76341" cy="339719"/>
          </a:xfrm>
          <a:custGeom>
            <a:avLst/>
            <a:gdLst/>
            <a:ahLst/>
            <a:cxnLst/>
            <a:rect l="l" t="t" r="r" b="b"/>
            <a:pathLst>
              <a:path w="76200" h="339089">
                <a:moveTo>
                  <a:pt x="76200" y="262889"/>
                </a:moveTo>
                <a:lnTo>
                  <a:pt x="0" y="262889"/>
                </a:lnTo>
                <a:lnTo>
                  <a:pt x="33528" y="329946"/>
                </a:lnTo>
                <a:lnTo>
                  <a:pt x="33528" y="275844"/>
                </a:lnTo>
                <a:lnTo>
                  <a:pt x="34290" y="279653"/>
                </a:lnTo>
                <a:lnTo>
                  <a:pt x="38100" y="280415"/>
                </a:lnTo>
                <a:lnTo>
                  <a:pt x="41148" y="279653"/>
                </a:lnTo>
                <a:lnTo>
                  <a:pt x="42672" y="275844"/>
                </a:lnTo>
                <a:lnTo>
                  <a:pt x="42672" y="329945"/>
                </a:lnTo>
                <a:lnTo>
                  <a:pt x="76200" y="262889"/>
                </a:lnTo>
                <a:close/>
              </a:path>
              <a:path w="76200" h="339089">
                <a:moveTo>
                  <a:pt x="42672" y="262889"/>
                </a:moveTo>
                <a:lnTo>
                  <a:pt x="42672" y="4572"/>
                </a:lnTo>
                <a:lnTo>
                  <a:pt x="41148" y="762"/>
                </a:lnTo>
                <a:lnTo>
                  <a:pt x="38100" y="0"/>
                </a:lnTo>
                <a:lnTo>
                  <a:pt x="34290" y="762"/>
                </a:lnTo>
                <a:lnTo>
                  <a:pt x="33528" y="4572"/>
                </a:lnTo>
                <a:lnTo>
                  <a:pt x="33528" y="262889"/>
                </a:lnTo>
                <a:lnTo>
                  <a:pt x="42672" y="262889"/>
                </a:lnTo>
                <a:close/>
              </a:path>
              <a:path w="76200" h="339089">
                <a:moveTo>
                  <a:pt x="42672" y="329945"/>
                </a:moveTo>
                <a:lnTo>
                  <a:pt x="42672" y="275844"/>
                </a:lnTo>
                <a:lnTo>
                  <a:pt x="41148" y="279653"/>
                </a:lnTo>
                <a:lnTo>
                  <a:pt x="38100" y="280415"/>
                </a:lnTo>
                <a:lnTo>
                  <a:pt x="34290" y="279653"/>
                </a:lnTo>
                <a:lnTo>
                  <a:pt x="33528" y="275844"/>
                </a:lnTo>
                <a:lnTo>
                  <a:pt x="33528" y="329946"/>
                </a:lnTo>
                <a:lnTo>
                  <a:pt x="38100" y="339089"/>
                </a:lnTo>
                <a:lnTo>
                  <a:pt x="42672" y="3299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15" name="object 15"/>
          <p:cNvSpPr txBox="1"/>
          <p:nvPr/>
        </p:nvSpPr>
        <p:spPr>
          <a:xfrm>
            <a:off x="327559" y="4993744"/>
            <a:ext cx="1337883" cy="218412"/>
          </a:xfrm>
          <a:prstGeom prst="rect">
            <a:avLst/>
          </a:prstGeom>
          <a:solidFill>
            <a:srgbClr val="AFBF39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10988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send()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965010" y="5230401"/>
            <a:ext cx="76341" cy="541388"/>
          </a:xfrm>
          <a:custGeom>
            <a:avLst/>
            <a:gdLst/>
            <a:ahLst/>
            <a:cxnLst/>
            <a:rect l="l" t="t" r="r" b="b"/>
            <a:pathLst>
              <a:path w="76200" h="540385">
                <a:moveTo>
                  <a:pt x="76200" y="464058"/>
                </a:moveTo>
                <a:lnTo>
                  <a:pt x="0" y="464058"/>
                </a:lnTo>
                <a:lnTo>
                  <a:pt x="33528" y="531114"/>
                </a:lnTo>
                <a:lnTo>
                  <a:pt x="33528" y="476250"/>
                </a:lnTo>
                <a:lnTo>
                  <a:pt x="35051" y="480060"/>
                </a:lnTo>
                <a:lnTo>
                  <a:pt x="38100" y="481584"/>
                </a:lnTo>
                <a:lnTo>
                  <a:pt x="41148" y="480060"/>
                </a:lnTo>
                <a:lnTo>
                  <a:pt x="42672" y="476250"/>
                </a:lnTo>
                <a:lnTo>
                  <a:pt x="42672" y="531113"/>
                </a:lnTo>
                <a:lnTo>
                  <a:pt x="76200" y="464058"/>
                </a:lnTo>
                <a:close/>
              </a:path>
              <a:path w="76200" h="540385">
                <a:moveTo>
                  <a:pt x="42672" y="464058"/>
                </a:moveTo>
                <a:lnTo>
                  <a:pt x="42672" y="5334"/>
                </a:lnTo>
                <a:lnTo>
                  <a:pt x="41148" y="1524"/>
                </a:lnTo>
                <a:lnTo>
                  <a:pt x="38100" y="0"/>
                </a:lnTo>
                <a:lnTo>
                  <a:pt x="35051" y="1524"/>
                </a:lnTo>
                <a:lnTo>
                  <a:pt x="33528" y="5334"/>
                </a:lnTo>
                <a:lnTo>
                  <a:pt x="33528" y="464058"/>
                </a:lnTo>
                <a:lnTo>
                  <a:pt x="42672" y="464058"/>
                </a:lnTo>
                <a:close/>
              </a:path>
              <a:path w="76200" h="540385">
                <a:moveTo>
                  <a:pt x="42672" y="531113"/>
                </a:moveTo>
                <a:lnTo>
                  <a:pt x="42672" y="476250"/>
                </a:lnTo>
                <a:lnTo>
                  <a:pt x="41148" y="480060"/>
                </a:lnTo>
                <a:lnTo>
                  <a:pt x="38100" y="481584"/>
                </a:lnTo>
                <a:lnTo>
                  <a:pt x="35051" y="480060"/>
                </a:lnTo>
                <a:lnTo>
                  <a:pt x="33528" y="476250"/>
                </a:lnTo>
                <a:lnTo>
                  <a:pt x="33528" y="531114"/>
                </a:lnTo>
                <a:lnTo>
                  <a:pt x="38100" y="540258"/>
                </a:lnTo>
                <a:lnTo>
                  <a:pt x="42672" y="5311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17" name="object 17"/>
          <p:cNvSpPr txBox="1"/>
          <p:nvPr/>
        </p:nvSpPr>
        <p:spPr>
          <a:xfrm>
            <a:off x="332140" y="5801435"/>
            <a:ext cx="1337883" cy="218412"/>
          </a:xfrm>
          <a:prstGeom prst="rect">
            <a:avLst/>
          </a:prstGeom>
          <a:solidFill>
            <a:srgbClr val="AFBF39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96993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close()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71349" y="1561690"/>
            <a:ext cx="659081" cy="2551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603" b="1" spc="-5" dirty="0">
                <a:latin typeface="Arial"/>
                <a:cs typeface="Arial"/>
              </a:rPr>
              <a:t>Server</a:t>
            </a:r>
            <a:endParaRPr sz="1603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72024" y="1871382"/>
            <a:ext cx="1337883" cy="218412"/>
          </a:xfrm>
          <a:prstGeom prst="rect">
            <a:avLst/>
          </a:prstGeom>
          <a:solidFill>
            <a:srgbClr val="CA6800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48641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socket()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610238" y="2108803"/>
            <a:ext cx="76341" cy="1562453"/>
          </a:xfrm>
          <a:custGeom>
            <a:avLst/>
            <a:gdLst/>
            <a:ahLst/>
            <a:cxnLst/>
            <a:rect l="l" t="t" r="r" b="b"/>
            <a:pathLst>
              <a:path w="76200" h="1559560">
                <a:moveTo>
                  <a:pt x="76200" y="1482852"/>
                </a:moveTo>
                <a:lnTo>
                  <a:pt x="0" y="1482852"/>
                </a:lnTo>
                <a:lnTo>
                  <a:pt x="32765" y="1548383"/>
                </a:lnTo>
                <a:lnTo>
                  <a:pt x="32765" y="1495043"/>
                </a:lnTo>
                <a:lnTo>
                  <a:pt x="34289" y="1498853"/>
                </a:lnTo>
                <a:lnTo>
                  <a:pt x="38100" y="1500377"/>
                </a:lnTo>
                <a:lnTo>
                  <a:pt x="41148" y="1498853"/>
                </a:lnTo>
                <a:lnTo>
                  <a:pt x="42672" y="1495043"/>
                </a:lnTo>
                <a:lnTo>
                  <a:pt x="42672" y="1549907"/>
                </a:lnTo>
                <a:lnTo>
                  <a:pt x="76200" y="1482852"/>
                </a:lnTo>
                <a:close/>
              </a:path>
              <a:path w="76200" h="1559560">
                <a:moveTo>
                  <a:pt x="42672" y="1482852"/>
                </a:moveTo>
                <a:lnTo>
                  <a:pt x="42672" y="4571"/>
                </a:lnTo>
                <a:lnTo>
                  <a:pt x="41148" y="1523"/>
                </a:lnTo>
                <a:lnTo>
                  <a:pt x="38100" y="0"/>
                </a:lnTo>
                <a:lnTo>
                  <a:pt x="34289" y="1523"/>
                </a:lnTo>
                <a:lnTo>
                  <a:pt x="32765" y="4571"/>
                </a:lnTo>
                <a:lnTo>
                  <a:pt x="32765" y="1482852"/>
                </a:lnTo>
                <a:lnTo>
                  <a:pt x="42672" y="1482852"/>
                </a:lnTo>
                <a:close/>
              </a:path>
              <a:path w="76200" h="1559560">
                <a:moveTo>
                  <a:pt x="42672" y="1549907"/>
                </a:moveTo>
                <a:lnTo>
                  <a:pt x="42672" y="1495043"/>
                </a:lnTo>
                <a:lnTo>
                  <a:pt x="41148" y="1498853"/>
                </a:lnTo>
                <a:lnTo>
                  <a:pt x="38100" y="1500377"/>
                </a:lnTo>
                <a:lnTo>
                  <a:pt x="34289" y="1498853"/>
                </a:lnTo>
                <a:lnTo>
                  <a:pt x="32765" y="1495043"/>
                </a:lnTo>
                <a:lnTo>
                  <a:pt x="32765" y="1548383"/>
                </a:lnTo>
                <a:lnTo>
                  <a:pt x="38100" y="1559052"/>
                </a:lnTo>
                <a:lnTo>
                  <a:pt x="42672" y="15499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21" name="object 21"/>
          <p:cNvSpPr txBox="1"/>
          <p:nvPr/>
        </p:nvSpPr>
        <p:spPr>
          <a:xfrm>
            <a:off x="2981949" y="3684488"/>
            <a:ext cx="1337883" cy="218412"/>
          </a:xfrm>
          <a:prstGeom prst="rect">
            <a:avLst/>
          </a:prstGeom>
          <a:solidFill>
            <a:srgbClr val="CA6800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93291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connect()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619399" y="3921910"/>
            <a:ext cx="76341" cy="424967"/>
          </a:xfrm>
          <a:custGeom>
            <a:avLst/>
            <a:gdLst/>
            <a:ahLst/>
            <a:cxnLst/>
            <a:rect l="l" t="t" r="r" b="b"/>
            <a:pathLst>
              <a:path w="76200" h="424179">
                <a:moveTo>
                  <a:pt x="76200" y="347472"/>
                </a:moveTo>
                <a:lnTo>
                  <a:pt x="0" y="347472"/>
                </a:lnTo>
                <a:lnTo>
                  <a:pt x="33528" y="414528"/>
                </a:lnTo>
                <a:lnTo>
                  <a:pt x="33528" y="360425"/>
                </a:lnTo>
                <a:lnTo>
                  <a:pt x="35052" y="363474"/>
                </a:lnTo>
                <a:lnTo>
                  <a:pt x="38100" y="364998"/>
                </a:lnTo>
                <a:lnTo>
                  <a:pt x="41910" y="363474"/>
                </a:lnTo>
                <a:lnTo>
                  <a:pt x="42672" y="360425"/>
                </a:lnTo>
                <a:lnTo>
                  <a:pt x="42672" y="414527"/>
                </a:lnTo>
                <a:lnTo>
                  <a:pt x="76200" y="347472"/>
                </a:lnTo>
                <a:close/>
              </a:path>
              <a:path w="76200" h="424179">
                <a:moveTo>
                  <a:pt x="42672" y="347472"/>
                </a:moveTo>
                <a:lnTo>
                  <a:pt x="42672" y="4572"/>
                </a:lnTo>
                <a:lnTo>
                  <a:pt x="41910" y="1524"/>
                </a:lnTo>
                <a:lnTo>
                  <a:pt x="38100" y="0"/>
                </a:lnTo>
                <a:lnTo>
                  <a:pt x="35052" y="1524"/>
                </a:lnTo>
                <a:lnTo>
                  <a:pt x="33528" y="4572"/>
                </a:lnTo>
                <a:lnTo>
                  <a:pt x="33528" y="347472"/>
                </a:lnTo>
                <a:lnTo>
                  <a:pt x="42672" y="347472"/>
                </a:lnTo>
                <a:close/>
              </a:path>
              <a:path w="76200" h="424179">
                <a:moveTo>
                  <a:pt x="42672" y="414527"/>
                </a:moveTo>
                <a:lnTo>
                  <a:pt x="42672" y="360425"/>
                </a:lnTo>
                <a:lnTo>
                  <a:pt x="41910" y="363474"/>
                </a:lnTo>
                <a:lnTo>
                  <a:pt x="38100" y="364998"/>
                </a:lnTo>
                <a:lnTo>
                  <a:pt x="35052" y="363474"/>
                </a:lnTo>
                <a:lnTo>
                  <a:pt x="33528" y="360425"/>
                </a:lnTo>
                <a:lnTo>
                  <a:pt x="33528" y="414528"/>
                </a:lnTo>
                <a:lnTo>
                  <a:pt x="38100" y="423672"/>
                </a:lnTo>
                <a:lnTo>
                  <a:pt x="42672" y="4145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23" name="object 23"/>
          <p:cNvSpPr txBox="1"/>
          <p:nvPr/>
        </p:nvSpPr>
        <p:spPr>
          <a:xfrm>
            <a:off x="2970498" y="4394464"/>
            <a:ext cx="1337883" cy="218412"/>
          </a:xfrm>
          <a:prstGeom prst="rect">
            <a:avLst/>
          </a:prstGeom>
          <a:solidFill>
            <a:srgbClr val="CA6800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11626">
              <a:lnSpc>
                <a:spcPts val="1667"/>
              </a:lnSpc>
            </a:pPr>
            <a:r>
              <a:rPr sz="1403" spc="-10" dirty="0">
                <a:latin typeface="Arial"/>
                <a:cs typeface="Arial"/>
              </a:rPr>
              <a:t>send()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607948" y="4631122"/>
            <a:ext cx="76341" cy="340991"/>
          </a:xfrm>
          <a:custGeom>
            <a:avLst/>
            <a:gdLst/>
            <a:ahLst/>
            <a:cxnLst/>
            <a:rect l="l" t="t" r="r" b="b"/>
            <a:pathLst>
              <a:path w="76200" h="340360">
                <a:moveTo>
                  <a:pt x="76200" y="263651"/>
                </a:moveTo>
                <a:lnTo>
                  <a:pt x="0" y="263651"/>
                </a:lnTo>
                <a:lnTo>
                  <a:pt x="33527" y="330707"/>
                </a:lnTo>
                <a:lnTo>
                  <a:pt x="33527" y="275843"/>
                </a:lnTo>
                <a:lnTo>
                  <a:pt x="35051" y="279653"/>
                </a:lnTo>
                <a:lnTo>
                  <a:pt x="38100" y="281177"/>
                </a:lnTo>
                <a:lnTo>
                  <a:pt x="41910" y="279653"/>
                </a:lnTo>
                <a:lnTo>
                  <a:pt x="43434" y="275843"/>
                </a:lnTo>
                <a:lnTo>
                  <a:pt x="43434" y="329183"/>
                </a:lnTo>
                <a:lnTo>
                  <a:pt x="76200" y="263651"/>
                </a:lnTo>
                <a:close/>
              </a:path>
              <a:path w="76200" h="340360">
                <a:moveTo>
                  <a:pt x="43434" y="263651"/>
                </a:moveTo>
                <a:lnTo>
                  <a:pt x="43434" y="4571"/>
                </a:lnTo>
                <a:lnTo>
                  <a:pt x="41910" y="1524"/>
                </a:lnTo>
                <a:lnTo>
                  <a:pt x="38100" y="0"/>
                </a:lnTo>
                <a:lnTo>
                  <a:pt x="35051" y="1524"/>
                </a:lnTo>
                <a:lnTo>
                  <a:pt x="33527" y="4571"/>
                </a:lnTo>
                <a:lnTo>
                  <a:pt x="33527" y="263651"/>
                </a:lnTo>
                <a:lnTo>
                  <a:pt x="43434" y="263651"/>
                </a:lnTo>
                <a:close/>
              </a:path>
              <a:path w="76200" h="340360">
                <a:moveTo>
                  <a:pt x="43434" y="329183"/>
                </a:moveTo>
                <a:lnTo>
                  <a:pt x="43434" y="275843"/>
                </a:lnTo>
                <a:lnTo>
                  <a:pt x="41910" y="279653"/>
                </a:lnTo>
                <a:lnTo>
                  <a:pt x="38100" y="281177"/>
                </a:lnTo>
                <a:lnTo>
                  <a:pt x="35051" y="279653"/>
                </a:lnTo>
                <a:lnTo>
                  <a:pt x="33527" y="275843"/>
                </a:lnTo>
                <a:lnTo>
                  <a:pt x="33527" y="330707"/>
                </a:lnTo>
                <a:lnTo>
                  <a:pt x="38100" y="339851"/>
                </a:lnTo>
                <a:lnTo>
                  <a:pt x="43434" y="3291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25" name="object 25"/>
          <p:cNvSpPr txBox="1"/>
          <p:nvPr/>
        </p:nvSpPr>
        <p:spPr>
          <a:xfrm>
            <a:off x="2973551" y="5001377"/>
            <a:ext cx="1337883" cy="218412"/>
          </a:xfrm>
          <a:prstGeom prst="rect">
            <a:avLst/>
          </a:prstGeom>
          <a:solidFill>
            <a:srgbClr val="CA6800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37074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recv()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611765" y="5238799"/>
            <a:ext cx="76341" cy="540751"/>
          </a:xfrm>
          <a:custGeom>
            <a:avLst/>
            <a:gdLst/>
            <a:ahLst/>
            <a:cxnLst/>
            <a:rect l="l" t="t" r="r" b="b"/>
            <a:pathLst>
              <a:path w="76200" h="539750">
                <a:moveTo>
                  <a:pt x="76200" y="463296"/>
                </a:moveTo>
                <a:lnTo>
                  <a:pt x="0" y="463296"/>
                </a:lnTo>
                <a:lnTo>
                  <a:pt x="32765" y="528827"/>
                </a:lnTo>
                <a:lnTo>
                  <a:pt x="32765" y="476250"/>
                </a:lnTo>
                <a:lnTo>
                  <a:pt x="34289" y="479298"/>
                </a:lnTo>
                <a:lnTo>
                  <a:pt x="38100" y="480822"/>
                </a:lnTo>
                <a:lnTo>
                  <a:pt x="41148" y="479298"/>
                </a:lnTo>
                <a:lnTo>
                  <a:pt x="42672" y="476250"/>
                </a:lnTo>
                <a:lnTo>
                  <a:pt x="42672" y="530351"/>
                </a:lnTo>
                <a:lnTo>
                  <a:pt x="76200" y="463296"/>
                </a:lnTo>
                <a:close/>
              </a:path>
              <a:path w="76200" h="539750">
                <a:moveTo>
                  <a:pt x="42672" y="463296"/>
                </a:moveTo>
                <a:lnTo>
                  <a:pt x="42671" y="4572"/>
                </a:lnTo>
                <a:lnTo>
                  <a:pt x="41147" y="1524"/>
                </a:lnTo>
                <a:lnTo>
                  <a:pt x="38099" y="0"/>
                </a:lnTo>
                <a:lnTo>
                  <a:pt x="34289" y="1524"/>
                </a:lnTo>
                <a:lnTo>
                  <a:pt x="32765" y="4572"/>
                </a:lnTo>
                <a:lnTo>
                  <a:pt x="32765" y="463296"/>
                </a:lnTo>
                <a:lnTo>
                  <a:pt x="42672" y="463296"/>
                </a:lnTo>
                <a:close/>
              </a:path>
              <a:path w="76200" h="539750">
                <a:moveTo>
                  <a:pt x="42672" y="530351"/>
                </a:moveTo>
                <a:lnTo>
                  <a:pt x="42672" y="476250"/>
                </a:lnTo>
                <a:lnTo>
                  <a:pt x="41148" y="479298"/>
                </a:lnTo>
                <a:lnTo>
                  <a:pt x="38100" y="480822"/>
                </a:lnTo>
                <a:lnTo>
                  <a:pt x="34289" y="479298"/>
                </a:lnTo>
                <a:lnTo>
                  <a:pt x="32765" y="476250"/>
                </a:lnTo>
                <a:lnTo>
                  <a:pt x="32765" y="528827"/>
                </a:lnTo>
                <a:lnTo>
                  <a:pt x="38100" y="539496"/>
                </a:lnTo>
                <a:lnTo>
                  <a:pt x="42672" y="5303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27" name="object 27"/>
          <p:cNvSpPr txBox="1"/>
          <p:nvPr/>
        </p:nvSpPr>
        <p:spPr>
          <a:xfrm>
            <a:off x="2978131" y="5809832"/>
            <a:ext cx="1338519" cy="218412"/>
          </a:xfrm>
          <a:prstGeom prst="rect">
            <a:avLst/>
          </a:prstGeom>
          <a:solidFill>
            <a:srgbClr val="CA6800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98265">
              <a:lnSpc>
                <a:spcPts val="1667"/>
              </a:lnSpc>
            </a:pPr>
            <a:r>
              <a:rPr sz="1403" spc="-10" dirty="0">
                <a:latin typeface="Arial"/>
                <a:cs typeface="Arial"/>
              </a:rPr>
              <a:t>close()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41759" y="1568560"/>
            <a:ext cx="591009" cy="2551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603" b="1" spc="-5" dirty="0">
                <a:latin typeface="Arial"/>
                <a:cs typeface="Arial"/>
              </a:rPr>
              <a:t>Client</a:t>
            </a:r>
            <a:endParaRPr sz="1603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684145" y="3762358"/>
            <a:ext cx="1273629" cy="76341"/>
          </a:xfrm>
          <a:custGeom>
            <a:avLst/>
            <a:gdLst/>
            <a:ahLst/>
            <a:cxnLst/>
            <a:rect l="l" t="t" r="r" b="b"/>
            <a:pathLst>
              <a:path w="1271270" h="76200">
                <a:moveTo>
                  <a:pt x="76200" y="0"/>
                </a:moveTo>
                <a:lnTo>
                  <a:pt x="0" y="38100"/>
                </a:lnTo>
                <a:lnTo>
                  <a:pt x="45719" y="60960"/>
                </a:lnTo>
                <a:lnTo>
                  <a:pt x="45719" y="38100"/>
                </a:lnTo>
                <a:lnTo>
                  <a:pt x="47243" y="35051"/>
                </a:lnTo>
                <a:lnTo>
                  <a:pt x="50292" y="33527"/>
                </a:lnTo>
                <a:lnTo>
                  <a:pt x="53400" y="33527"/>
                </a:lnTo>
                <a:lnTo>
                  <a:pt x="76200" y="0"/>
                </a:lnTo>
                <a:close/>
              </a:path>
              <a:path w="1271270" h="76200">
                <a:moveTo>
                  <a:pt x="53919" y="43434"/>
                </a:moveTo>
                <a:lnTo>
                  <a:pt x="50292" y="38100"/>
                </a:lnTo>
                <a:lnTo>
                  <a:pt x="50292" y="33527"/>
                </a:lnTo>
                <a:lnTo>
                  <a:pt x="47243" y="35051"/>
                </a:lnTo>
                <a:lnTo>
                  <a:pt x="45719" y="38100"/>
                </a:lnTo>
                <a:lnTo>
                  <a:pt x="47243" y="41910"/>
                </a:lnTo>
                <a:lnTo>
                  <a:pt x="50292" y="43434"/>
                </a:lnTo>
                <a:lnTo>
                  <a:pt x="50292" y="38100"/>
                </a:lnTo>
                <a:lnTo>
                  <a:pt x="53400" y="33527"/>
                </a:lnTo>
                <a:lnTo>
                  <a:pt x="53400" y="43434"/>
                </a:lnTo>
                <a:lnTo>
                  <a:pt x="53919" y="43434"/>
                </a:lnTo>
                <a:close/>
              </a:path>
              <a:path w="1271270" h="76200">
                <a:moveTo>
                  <a:pt x="76200" y="76200"/>
                </a:moveTo>
                <a:lnTo>
                  <a:pt x="53919" y="43434"/>
                </a:lnTo>
                <a:lnTo>
                  <a:pt x="50292" y="43434"/>
                </a:lnTo>
                <a:lnTo>
                  <a:pt x="47243" y="41910"/>
                </a:lnTo>
                <a:lnTo>
                  <a:pt x="45719" y="38100"/>
                </a:lnTo>
                <a:lnTo>
                  <a:pt x="45719" y="60960"/>
                </a:lnTo>
                <a:lnTo>
                  <a:pt x="76200" y="76200"/>
                </a:lnTo>
                <a:close/>
              </a:path>
              <a:path w="1271270" h="76200">
                <a:moveTo>
                  <a:pt x="1212341" y="38100"/>
                </a:moveTo>
                <a:lnTo>
                  <a:pt x="1211579" y="35051"/>
                </a:lnTo>
                <a:lnTo>
                  <a:pt x="1207769" y="33527"/>
                </a:lnTo>
                <a:lnTo>
                  <a:pt x="53400" y="33527"/>
                </a:lnTo>
                <a:lnTo>
                  <a:pt x="50292" y="38100"/>
                </a:lnTo>
                <a:lnTo>
                  <a:pt x="53919" y="43434"/>
                </a:lnTo>
                <a:lnTo>
                  <a:pt x="1207769" y="43434"/>
                </a:lnTo>
                <a:lnTo>
                  <a:pt x="1211579" y="41910"/>
                </a:lnTo>
                <a:lnTo>
                  <a:pt x="1212341" y="38100"/>
                </a:lnTo>
                <a:close/>
              </a:path>
              <a:path w="1271270" h="76200">
                <a:moveTo>
                  <a:pt x="1271015" y="38100"/>
                </a:moveTo>
                <a:lnTo>
                  <a:pt x="1194815" y="0"/>
                </a:lnTo>
                <a:lnTo>
                  <a:pt x="1194815" y="33527"/>
                </a:lnTo>
                <a:lnTo>
                  <a:pt x="1207769" y="33527"/>
                </a:lnTo>
                <a:lnTo>
                  <a:pt x="1211579" y="35051"/>
                </a:lnTo>
                <a:lnTo>
                  <a:pt x="1212341" y="38100"/>
                </a:lnTo>
                <a:lnTo>
                  <a:pt x="1212341" y="67437"/>
                </a:lnTo>
                <a:lnTo>
                  <a:pt x="1271015" y="38100"/>
                </a:lnTo>
                <a:close/>
              </a:path>
              <a:path w="1271270" h="76200">
                <a:moveTo>
                  <a:pt x="1212341" y="67437"/>
                </a:moveTo>
                <a:lnTo>
                  <a:pt x="1212341" y="38100"/>
                </a:lnTo>
                <a:lnTo>
                  <a:pt x="1211579" y="41910"/>
                </a:lnTo>
                <a:lnTo>
                  <a:pt x="1207769" y="43434"/>
                </a:lnTo>
                <a:lnTo>
                  <a:pt x="1194815" y="43434"/>
                </a:lnTo>
                <a:lnTo>
                  <a:pt x="1194815" y="76200"/>
                </a:lnTo>
                <a:lnTo>
                  <a:pt x="1212341" y="674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0" name="object 30"/>
          <p:cNvSpPr txBox="1"/>
          <p:nvPr/>
        </p:nvSpPr>
        <p:spPr>
          <a:xfrm>
            <a:off x="1829436" y="3402789"/>
            <a:ext cx="1082139" cy="377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5998" marR="5090" indent="-363910"/>
            <a:r>
              <a:rPr sz="1202" spc="-10" dirty="0">
                <a:latin typeface="Arial"/>
                <a:cs typeface="Arial"/>
              </a:rPr>
              <a:t>synchronization  point</a:t>
            </a:r>
            <a:endParaRPr sz="1202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663533" y="4446375"/>
            <a:ext cx="1320070" cy="76341"/>
          </a:xfrm>
          <a:custGeom>
            <a:avLst/>
            <a:gdLst/>
            <a:ahLst/>
            <a:cxnLst/>
            <a:rect l="l" t="t" r="r" b="b"/>
            <a:pathLst>
              <a:path w="1317625" h="76200">
                <a:moveTo>
                  <a:pt x="76200" y="33528"/>
                </a:moveTo>
                <a:lnTo>
                  <a:pt x="76200" y="0"/>
                </a:lnTo>
                <a:lnTo>
                  <a:pt x="0" y="38100"/>
                </a:lnTo>
                <a:lnTo>
                  <a:pt x="58674" y="67437"/>
                </a:lnTo>
                <a:lnTo>
                  <a:pt x="58674" y="38100"/>
                </a:lnTo>
                <a:lnTo>
                  <a:pt x="59436" y="35052"/>
                </a:lnTo>
                <a:lnTo>
                  <a:pt x="63245" y="33528"/>
                </a:lnTo>
                <a:lnTo>
                  <a:pt x="76200" y="33528"/>
                </a:lnTo>
                <a:close/>
              </a:path>
              <a:path w="1317625" h="76200">
                <a:moveTo>
                  <a:pt x="1317497" y="38100"/>
                </a:moveTo>
                <a:lnTo>
                  <a:pt x="1315973" y="35052"/>
                </a:lnTo>
                <a:lnTo>
                  <a:pt x="1312163" y="33528"/>
                </a:lnTo>
                <a:lnTo>
                  <a:pt x="63245" y="33528"/>
                </a:lnTo>
                <a:lnTo>
                  <a:pt x="59436" y="35052"/>
                </a:lnTo>
                <a:lnTo>
                  <a:pt x="58674" y="38100"/>
                </a:lnTo>
                <a:lnTo>
                  <a:pt x="59436" y="41910"/>
                </a:lnTo>
                <a:lnTo>
                  <a:pt x="63245" y="43434"/>
                </a:lnTo>
                <a:lnTo>
                  <a:pt x="1312163" y="43434"/>
                </a:lnTo>
                <a:lnTo>
                  <a:pt x="1315973" y="41910"/>
                </a:lnTo>
                <a:lnTo>
                  <a:pt x="1317497" y="38100"/>
                </a:lnTo>
                <a:close/>
              </a:path>
              <a:path w="1317625" h="76200">
                <a:moveTo>
                  <a:pt x="76200" y="76200"/>
                </a:moveTo>
                <a:lnTo>
                  <a:pt x="76200" y="43434"/>
                </a:lnTo>
                <a:lnTo>
                  <a:pt x="63245" y="43434"/>
                </a:lnTo>
                <a:lnTo>
                  <a:pt x="59436" y="41910"/>
                </a:lnTo>
                <a:lnTo>
                  <a:pt x="58674" y="38100"/>
                </a:lnTo>
                <a:lnTo>
                  <a:pt x="58674" y="67437"/>
                </a:lnTo>
                <a:lnTo>
                  <a:pt x="7620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2" name="object 32"/>
          <p:cNvSpPr/>
          <p:nvPr/>
        </p:nvSpPr>
        <p:spPr>
          <a:xfrm>
            <a:off x="1652082" y="5073139"/>
            <a:ext cx="1320070" cy="76341"/>
          </a:xfrm>
          <a:custGeom>
            <a:avLst/>
            <a:gdLst/>
            <a:ahLst/>
            <a:cxnLst/>
            <a:rect l="l" t="t" r="r" b="b"/>
            <a:pathLst>
              <a:path w="1317625" h="76200">
                <a:moveTo>
                  <a:pt x="1266443" y="38100"/>
                </a:moveTo>
                <a:lnTo>
                  <a:pt x="1263426" y="33527"/>
                </a:lnTo>
                <a:lnTo>
                  <a:pt x="4572" y="33527"/>
                </a:lnTo>
                <a:lnTo>
                  <a:pt x="1524" y="35051"/>
                </a:lnTo>
                <a:lnTo>
                  <a:pt x="0" y="38100"/>
                </a:lnTo>
                <a:lnTo>
                  <a:pt x="1524" y="41909"/>
                </a:lnTo>
                <a:lnTo>
                  <a:pt x="4572" y="42671"/>
                </a:lnTo>
                <a:lnTo>
                  <a:pt x="1263426" y="42671"/>
                </a:lnTo>
                <a:lnTo>
                  <a:pt x="1266443" y="38100"/>
                </a:lnTo>
                <a:close/>
              </a:path>
              <a:path w="1317625" h="76200">
                <a:moveTo>
                  <a:pt x="1317497" y="38100"/>
                </a:moveTo>
                <a:lnTo>
                  <a:pt x="1241297" y="0"/>
                </a:lnTo>
                <a:lnTo>
                  <a:pt x="1263426" y="33527"/>
                </a:lnTo>
                <a:lnTo>
                  <a:pt x="1266443" y="33527"/>
                </a:lnTo>
                <a:lnTo>
                  <a:pt x="1270253" y="35051"/>
                </a:lnTo>
                <a:lnTo>
                  <a:pt x="1271777" y="38100"/>
                </a:lnTo>
                <a:lnTo>
                  <a:pt x="1271777" y="60960"/>
                </a:lnTo>
                <a:lnTo>
                  <a:pt x="1317497" y="38100"/>
                </a:lnTo>
                <a:close/>
              </a:path>
              <a:path w="1317625" h="76200">
                <a:moveTo>
                  <a:pt x="1271777" y="60960"/>
                </a:moveTo>
                <a:lnTo>
                  <a:pt x="1271777" y="38100"/>
                </a:lnTo>
                <a:lnTo>
                  <a:pt x="1270253" y="41909"/>
                </a:lnTo>
                <a:lnTo>
                  <a:pt x="1266443" y="42671"/>
                </a:lnTo>
                <a:lnTo>
                  <a:pt x="1263426" y="42671"/>
                </a:lnTo>
                <a:lnTo>
                  <a:pt x="1241297" y="76200"/>
                </a:lnTo>
                <a:lnTo>
                  <a:pt x="1271777" y="60960"/>
                </a:lnTo>
                <a:close/>
              </a:path>
              <a:path w="1317625" h="76200">
                <a:moveTo>
                  <a:pt x="1271777" y="38100"/>
                </a:moveTo>
                <a:lnTo>
                  <a:pt x="1270253" y="35051"/>
                </a:lnTo>
                <a:lnTo>
                  <a:pt x="1266443" y="33527"/>
                </a:lnTo>
                <a:lnTo>
                  <a:pt x="1263426" y="33527"/>
                </a:lnTo>
                <a:lnTo>
                  <a:pt x="1266443" y="38100"/>
                </a:lnTo>
                <a:lnTo>
                  <a:pt x="1266443" y="42671"/>
                </a:lnTo>
                <a:lnTo>
                  <a:pt x="1270253" y="41909"/>
                </a:lnTo>
                <a:lnTo>
                  <a:pt x="1271777" y="38100"/>
                </a:lnTo>
                <a:close/>
              </a:path>
              <a:path w="1317625" h="76200">
                <a:moveTo>
                  <a:pt x="1266443" y="42671"/>
                </a:moveTo>
                <a:lnTo>
                  <a:pt x="1266443" y="38100"/>
                </a:lnTo>
                <a:lnTo>
                  <a:pt x="1263426" y="42671"/>
                </a:lnTo>
                <a:lnTo>
                  <a:pt x="1266443" y="426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3" name="object 33"/>
          <p:cNvSpPr/>
          <p:nvPr/>
        </p:nvSpPr>
        <p:spPr>
          <a:xfrm>
            <a:off x="43569" y="4475385"/>
            <a:ext cx="220118" cy="666715"/>
          </a:xfrm>
          <a:custGeom>
            <a:avLst/>
            <a:gdLst/>
            <a:ahLst/>
            <a:cxnLst/>
            <a:rect l="l" t="t" r="r" b="b"/>
            <a:pathLst>
              <a:path w="219710" h="665479">
                <a:moveTo>
                  <a:pt x="169186" y="39412"/>
                </a:moveTo>
                <a:lnTo>
                  <a:pt x="168402" y="33527"/>
                </a:lnTo>
                <a:lnTo>
                  <a:pt x="163369" y="32226"/>
                </a:lnTo>
                <a:lnTo>
                  <a:pt x="146304" y="47243"/>
                </a:lnTo>
                <a:lnTo>
                  <a:pt x="111252" y="81534"/>
                </a:lnTo>
                <a:lnTo>
                  <a:pt x="80990" y="114280"/>
                </a:lnTo>
                <a:lnTo>
                  <a:pt x="55024" y="145578"/>
                </a:lnTo>
                <a:lnTo>
                  <a:pt x="25651" y="192421"/>
                </a:lnTo>
                <a:lnTo>
                  <a:pt x="3302" y="256210"/>
                </a:lnTo>
                <a:lnTo>
                  <a:pt x="0" y="291084"/>
                </a:lnTo>
                <a:lnTo>
                  <a:pt x="5599" y="334616"/>
                </a:lnTo>
                <a:lnTo>
                  <a:pt x="10021" y="348820"/>
                </a:lnTo>
                <a:lnTo>
                  <a:pt x="10021" y="279178"/>
                </a:lnTo>
                <a:lnTo>
                  <a:pt x="15011" y="246430"/>
                </a:lnTo>
                <a:lnTo>
                  <a:pt x="40386" y="185927"/>
                </a:lnTo>
                <a:lnTo>
                  <a:pt x="61145" y="153466"/>
                </a:lnTo>
                <a:lnTo>
                  <a:pt x="85344" y="123443"/>
                </a:lnTo>
                <a:lnTo>
                  <a:pt x="134874" y="70865"/>
                </a:lnTo>
                <a:lnTo>
                  <a:pt x="169186" y="39412"/>
                </a:lnTo>
                <a:close/>
              </a:path>
              <a:path w="219710" h="665479">
                <a:moveTo>
                  <a:pt x="219456" y="660653"/>
                </a:moveTo>
                <a:lnTo>
                  <a:pt x="218694" y="657605"/>
                </a:lnTo>
                <a:lnTo>
                  <a:pt x="198882" y="633222"/>
                </a:lnTo>
                <a:lnTo>
                  <a:pt x="141732" y="560069"/>
                </a:lnTo>
                <a:lnTo>
                  <a:pt x="103489" y="508115"/>
                </a:lnTo>
                <a:lnTo>
                  <a:pt x="67818" y="454151"/>
                </a:lnTo>
                <a:lnTo>
                  <a:pt x="49202" y="420902"/>
                </a:lnTo>
                <a:lnTo>
                  <a:pt x="32289" y="385567"/>
                </a:lnTo>
                <a:lnTo>
                  <a:pt x="19044" y="348901"/>
                </a:lnTo>
                <a:lnTo>
                  <a:pt x="10021" y="279178"/>
                </a:lnTo>
                <a:lnTo>
                  <a:pt x="10021" y="348820"/>
                </a:lnTo>
                <a:lnTo>
                  <a:pt x="39917" y="423872"/>
                </a:lnTo>
                <a:lnTo>
                  <a:pt x="65392" y="468312"/>
                </a:lnTo>
                <a:lnTo>
                  <a:pt x="94250" y="511770"/>
                </a:lnTo>
                <a:lnTo>
                  <a:pt x="124869" y="553604"/>
                </a:lnTo>
                <a:lnTo>
                  <a:pt x="155626" y="593172"/>
                </a:lnTo>
                <a:lnTo>
                  <a:pt x="211074" y="662939"/>
                </a:lnTo>
                <a:lnTo>
                  <a:pt x="214122" y="665226"/>
                </a:lnTo>
                <a:lnTo>
                  <a:pt x="217932" y="663701"/>
                </a:lnTo>
                <a:lnTo>
                  <a:pt x="219456" y="660653"/>
                </a:lnTo>
                <a:close/>
              </a:path>
              <a:path w="219710" h="665479">
                <a:moveTo>
                  <a:pt x="205740" y="0"/>
                </a:moveTo>
                <a:lnTo>
                  <a:pt x="124206" y="22098"/>
                </a:lnTo>
                <a:lnTo>
                  <a:pt x="163369" y="32226"/>
                </a:lnTo>
                <a:lnTo>
                  <a:pt x="165354" y="30479"/>
                </a:lnTo>
                <a:lnTo>
                  <a:pt x="168402" y="28955"/>
                </a:lnTo>
                <a:lnTo>
                  <a:pt x="171450" y="30479"/>
                </a:lnTo>
                <a:lnTo>
                  <a:pt x="172974" y="34289"/>
                </a:lnTo>
                <a:lnTo>
                  <a:pt x="172974" y="67817"/>
                </a:lnTo>
                <a:lnTo>
                  <a:pt x="174498" y="79248"/>
                </a:lnTo>
                <a:lnTo>
                  <a:pt x="205740" y="0"/>
                </a:lnTo>
                <a:close/>
              </a:path>
              <a:path w="219710" h="665479">
                <a:moveTo>
                  <a:pt x="172974" y="34289"/>
                </a:moveTo>
                <a:lnTo>
                  <a:pt x="171450" y="30479"/>
                </a:lnTo>
                <a:lnTo>
                  <a:pt x="168402" y="28955"/>
                </a:lnTo>
                <a:lnTo>
                  <a:pt x="165354" y="30479"/>
                </a:lnTo>
                <a:lnTo>
                  <a:pt x="163369" y="32226"/>
                </a:lnTo>
                <a:lnTo>
                  <a:pt x="168402" y="33527"/>
                </a:lnTo>
                <a:lnTo>
                  <a:pt x="169186" y="39412"/>
                </a:lnTo>
                <a:lnTo>
                  <a:pt x="171450" y="37337"/>
                </a:lnTo>
                <a:lnTo>
                  <a:pt x="172974" y="34289"/>
                </a:lnTo>
                <a:close/>
              </a:path>
              <a:path w="219710" h="665479">
                <a:moveTo>
                  <a:pt x="172974" y="67817"/>
                </a:moveTo>
                <a:lnTo>
                  <a:pt x="172974" y="34289"/>
                </a:lnTo>
                <a:lnTo>
                  <a:pt x="171450" y="37337"/>
                </a:lnTo>
                <a:lnTo>
                  <a:pt x="169186" y="39412"/>
                </a:lnTo>
                <a:lnTo>
                  <a:pt x="172974" y="678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4" name="object 34"/>
          <p:cNvSpPr/>
          <p:nvPr/>
        </p:nvSpPr>
        <p:spPr>
          <a:xfrm>
            <a:off x="4330137" y="4491417"/>
            <a:ext cx="237931" cy="666715"/>
          </a:xfrm>
          <a:custGeom>
            <a:avLst/>
            <a:gdLst/>
            <a:ahLst/>
            <a:cxnLst/>
            <a:rect l="l" t="t" r="r" b="b"/>
            <a:pathLst>
              <a:path w="237489" h="665479">
                <a:moveTo>
                  <a:pt x="79248" y="31241"/>
                </a:moveTo>
                <a:lnTo>
                  <a:pt x="0" y="0"/>
                </a:lnTo>
                <a:lnTo>
                  <a:pt x="22098" y="82296"/>
                </a:lnTo>
                <a:lnTo>
                  <a:pt x="28956" y="57435"/>
                </a:lnTo>
                <a:lnTo>
                  <a:pt x="28956" y="37337"/>
                </a:lnTo>
                <a:lnTo>
                  <a:pt x="30480" y="34289"/>
                </a:lnTo>
                <a:lnTo>
                  <a:pt x="34289" y="32765"/>
                </a:lnTo>
                <a:lnTo>
                  <a:pt x="37337" y="34289"/>
                </a:lnTo>
                <a:lnTo>
                  <a:pt x="39892" y="37245"/>
                </a:lnTo>
                <a:lnTo>
                  <a:pt x="79248" y="31241"/>
                </a:lnTo>
                <a:close/>
              </a:path>
              <a:path w="237489" h="665479">
                <a:moveTo>
                  <a:pt x="227075" y="425960"/>
                </a:moveTo>
                <a:lnTo>
                  <a:pt x="227075" y="368808"/>
                </a:lnTo>
                <a:lnTo>
                  <a:pt x="223089" y="407843"/>
                </a:lnTo>
                <a:lnTo>
                  <a:pt x="210197" y="444650"/>
                </a:lnTo>
                <a:lnTo>
                  <a:pt x="190885" y="478969"/>
                </a:lnTo>
                <a:lnTo>
                  <a:pt x="167639" y="510539"/>
                </a:lnTo>
                <a:lnTo>
                  <a:pt x="129744" y="551030"/>
                </a:lnTo>
                <a:lnTo>
                  <a:pt x="89154" y="589026"/>
                </a:lnTo>
                <a:lnTo>
                  <a:pt x="28194" y="639317"/>
                </a:lnTo>
                <a:lnTo>
                  <a:pt x="6858" y="656082"/>
                </a:lnTo>
                <a:lnTo>
                  <a:pt x="5334" y="659891"/>
                </a:lnTo>
                <a:lnTo>
                  <a:pt x="6096" y="662939"/>
                </a:lnTo>
                <a:lnTo>
                  <a:pt x="9144" y="665226"/>
                </a:lnTo>
                <a:lnTo>
                  <a:pt x="12954" y="663701"/>
                </a:lnTo>
                <a:lnTo>
                  <a:pt x="54863" y="630174"/>
                </a:lnTo>
                <a:lnTo>
                  <a:pt x="95250" y="595884"/>
                </a:lnTo>
                <a:lnTo>
                  <a:pt x="133350" y="560832"/>
                </a:lnTo>
                <a:lnTo>
                  <a:pt x="171083" y="520382"/>
                </a:lnTo>
                <a:lnTo>
                  <a:pt x="202347" y="478786"/>
                </a:lnTo>
                <a:lnTo>
                  <a:pt x="219422" y="447174"/>
                </a:lnTo>
                <a:lnTo>
                  <a:pt x="227075" y="425960"/>
                </a:lnTo>
                <a:close/>
              </a:path>
              <a:path w="237489" h="665479">
                <a:moveTo>
                  <a:pt x="39892" y="37245"/>
                </a:moveTo>
                <a:lnTo>
                  <a:pt x="37337" y="34289"/>
                </a:lnTo>
                <a:lnTo>
                  <a:pt x="34289" y="32765"/>
                </a:lnTo>
                <a:lnTo>
                  <a:pt x="30480" y="34289"/>
                </a:lnTo>
                <a:lnTo>
                  <a:pt x="28956" y="37337"/>
                </a:lnTo>
                <a:lnTo>
                  <a:pt x="30480" y="41148"/>
                </a:lnTo>
                <a:lnTo>
                  <a:pt x="32726" y="43768"/>
                </a:lnTo>
                <a:lnTo>
                  <a:pt x="34289" y="38100"/>
                </a:lnTo>
                <a:lnTo>
                  <a:pt x="39892" y="37245"/>
                </a:lnTo>
                <a:close/>
              </a:path>
              <a:path w="237489" h="665479">
                <a:moveTo>
                  <a:pt x="32726" y="43768"/>
                </a:moveTo>
                <a:lnTo>
                  <a:pt x="30480" y="41148"/>
                </a:lnTo>
                <a:lnTo>
                  <a:pt x="28956" y="37337"/>
                </a:lnTo>
                <a:lnTo>
                  <a:pt x="28956" y="57435"/>
                </a:lnTo>
                <a:lnTo>
                  <a:pt x="32726" y="43768"/>
                </a:lnTo>
                <a:close/>
              </a:path>
              <a:path w="237489" h="665479">
                <a:moveTo>
                  <a:pt x="236982" y="379475"/>
                </a:moveTo>
                <a:lnTo>
                  <a:pt x="233077" y="333526"/>
                </a:lnTo>
                <a:lnTo>
                  <a:pt x="218333" y="286475"/>
                </a:lnTo>
                <a:lnTo>
                  <a:pt x="195163" y="239273"/>
                </a:lnTo>
                <a:lnTo>
                  <a:pt x="165977" y="192871"/>
                </a:lnTo>
                <a:lnTo>
                  <a:pt x="133190" y="148221"/>
                </a:lnTo>
                <a:lnTo>
                  <a:pt x="99212" y="106273"/>
                </a:lnTo>
                <a:lnTo>
                  <a:pt x="39892" y="37245"/>
                </a:lnTo>
                <a:lnTo>
                  <a:pt x="34289" y="38100"/>
                </a:lnTo>
                <a:lnTo>
                  <a:pt x="32726" y="43768"/>
                </a:lnTo>
                <a:lnTo>
                  <a:pt x="39624" y="51815"/>
                </a:lnTo>
                <a:lnTo>
                  <a:pt x="81534" y="99822"/>
                </a:lnTo>
                <a:lnTo>
                  <a:pt x="119949" y="147058"/>
                </a:lnTo>
                <a:lnTo>
                  <a:pt x="154370" y="193436"/>
                </a:lnTo>
                <a:lnTo>
                  <a:pt x="191032" y="251954"/>
                </a:lnTo>
                <a:lnTo>
                  <a:pt x="209349" y="289912"/>
                </a:lnTo>
                <a:lnTo>
                  <a:pt x="222433" y="329599"/>
                </a:lnTo>
                <a:lnTo>
                  <a:pt x="227075" y="368808"/>
                </a:lnTo>
                <a:lnTo>
                  <a:pt x="227075" y="425960"/>
                </a:lnTo>
                <a:lnTo>
                  <a:pt x="231561" y="413527"/>
                </a:lnTo>
                <a:lnTo>
                  <a:pt x="236982" y="3794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5" name="object 35"/>
          <p:cNvSpPr txBox="1"/>
          <p:nvPr/>
        </p:nvSpPr>
        <p:spPr>
          <a:xfrm>
            <a:off x="1702710" y="1172094"/>
            <a:ext cx="1094226" cy="5604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 marR="5090" indent="145691"/>
            <a:r>
              <a:rPr sz="1803" b="1" spc="-10" dirty="0">
                <a:latin typeface="Arial"/>
                <a:cs typeface="Arial"/>
              </a:rPr>
              <a:t>Stream  </a:t>
            </a:r>
            <a:r>
              <a:rPr sz="1803" b="1" spc="-5" dirty="0">
                <a:latin typeface="Arial"/>
                <a:cs typeface="Arial"/>
              </a:rPr>
              <a:t>(e.g.</a:t>
            </a:r>
            <a:r>
              <a:rPr sz="1803" b="1" spc="-105" dirty="0">
                <a:latin typeface="Arial"/>
                <a:cs typeface="Arial"/>
              </a:rPr>
              <a:t> </a:t>
            </a:r>
            <a:r>
              <a:rPr sz="1803" b="1" dirty="0">
                <a:latin typeface="Arial"/>
                <a:cs typeface="Arial"/>
              </a:rPr>
              <a:t>TCP)</a:t>
            </a:r>
            <a:endParaRPr sz="1803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886666" y="1871382"/>
            <a:ext cx="1338519" cy="218412"/>
          </a:xfrm>
          <a:prstGeom prst="rect">
            <a:avLst/>
          </a:prstGeom>
          <a:solidFill>
            <a:srgbClr val="AFBF39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48641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socket()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524880" y="2108803"/>
            <a:ext cx="76341" cy="340991"/>
          </a:xfrm>
          <a:custGeom>
            <a:avLst/>
            <a:gdLst/>
            <a:ahLst/>
            <a:cxnLst/>
            <a:rect l="l" t="t" r="r" b="b"/>
            <a:pathLst>
              <a:path w="76200" h="340360">
                <a:moveTo>
                  <a:pt x="76200" y="263651"/>
                </a:moveTo>
                <a:lnTo>
                  <a:pt x="0" y="263651"/>
                </a:lnTo>
                <a:lnTo>
                  <a:pt x="33527" y="330707"/>
                </a:lnTo>
                <a:lnTo>
                  <a:pt x="33527" y="275843"/>
                </a:lnTo>
                <a:lnTo>
                  <a:pt x="34289" y="279653"/>
                </a:lnTo>
                <a:lnTo>
                  <a:pt x="38100" y="281177"/>
                </a:lnTo>
                <a:lnTo>
                  <a:pt x="41135" y="279653"/>
                </a:lnTo>
                <a:lnTo>
                  <a:pt x="42659" y="275843"/>
                </a:lnTo>
                <a:lnTo>
                  <a:pt x="42659" y="330733"/>
                </a:lnTo>
                <a:lnTo>
                  <a:pt x="76200" y="263651"/>
                </a:lnTo>
                <a:close/>
              </a:path>
              <a:path w="76200" h="340360">
                <a:moveTo>
                  <a:pt x="42659" y="263651"/>
                </a:moveTo>
                <a:lnTo>
                  <a:pt x="42659" y="4571"/>
                </a:lnTo>
                <a:lnTo>
                  <a:pt x="41135" y="1523"/>
                </a:lnTo>
                <a:lnTo>
                  <a:pt x="38100" y="0"/>
                </a:lnTo>
                <a:lnTo>
                  <a:pt x="34289" y="1523"/>
                </a:lnTo>
                <a:lnTo>
                  <a:pt x="33527" y="4571"/>
                </a:lnTo>
                <a:lnTo>
                  <a:pt x="33527" y="263651"/>
                </a:lnTo>
                <a:lnTo>
                  <a:pt x="42659" y="263651"/>
                </a:lnTo>
                <a:close/>
              </a:path>
              <a:path w="76200" h="340360">
                <a:moveTo>
                  <a:pt x="42659" y="330733"/>
                </a:moveTo>
                <a:lnTo>
                  <a:pt x="42659" y="275843"/>
                </a:lnTo>
                <a:lnTo>
                  <a:pt x="41135" y="279653"/>
                </a:lnTo>
                <a:lnTo>
                  <a:pt x="38100" y="281177"/>
                </a:lnTo>
                <a:lnTo>
                  <a:pt x="34289" y="279653"/>
                </a:lnTo>
                <a:lnTo>
                  <a:pt x="33527" y="275843"/>
                </a:lnTo>
                <a:lnTo>
                  <a:pt x="33527" y="330707"/>
                </a:lnTo>
                <a:lnTo>
                  <a:pt x="38100" y="339851"/>
                </a:lnTo>
                <a:lnTo>
                  <a:pt x="42659" y="3307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8" name="object 38"/>
          <p:cNvSpPr txBox="1"/>
          <p:nvPr/>
        </p:nvSpPr>
        <p:spPr>
          <a:xfrm>
            <a:off x="4890483" y="2479058"/>
            <a:ext cx="1337883" cy="218412"/>
          </a:xfrm>
          <a:prstGeom prst="rect">
            <a:avLst/>
          </a:prstGeom>
          <a:solidFill>
            <a:srgbClr val="AFBF39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37074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bind()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5527921" y="2716480"/>
            <a:ext cx="76341" cy="1634978"/>
          </a:xfrm>
          <a:custGeom>
            <a:avLst/>
            <a:gdLst/>
            <a:ahLst/>
            <a:cxnLst/>
            <a:rect l="l" t="t" r="r" b="b"/>
            <a:pathLst>
              <a:path w="76200" h="1631950">
                <a:moveTo>
                  <a:pt x="76200" y="1555241"/>
                </a:moveTo>
                <a:lnTo>
                  <a:pt x="0" y="1555241"/>
                </a:lnTo>
                <a:lnTo>
                  <a:pt x="33540" y="1622323"/>
                </a:lnTo>
                <a:lnTo>
                  <a:pt x="33540" y="1568195"/>
                </a:lnTo>
                <a:lnTo>
                  <a:pt x="35064" y="1571243"/>
                </a:lnTo>
                <a:lnTo>
                  <a:pt x="38100" y="1572767"/>
                </a:lnTo>
                <a:lnTo>
                  <a:pt x="41922" y="1571243"/>
                </a:lnTo>
                <a:lnTo>
                  <a:pt x="42684" y="1568195"/>
                </a:lnTo>
                <a:lnTo>
                  <a:pt x="42684" y="1622272"/>
                </a:lnTo>
                <a:lnTo>
                  <a:pt x="76200" y="1555241"/>
                </a:lnTo>
                <a:close/>
              </a:path>
              <a:path w="76200" h="1631950">
                <a:moveTo>
                  <a:pt x="42684" y="1555241"/>
                </a:moveTo>
                <a:lnTo>
                  <a:pt x="42684" y="4571"/>
                </a:lnTo>
                <a:lnTo>
                  <a:pt x="41922" y="761"/>
                </a:lnTo>
                <a:lnTo>
                  <a:pt x="38100" y="0"/>
                </a:lnTo>
                <a:lnTo>
                  <a:pt x="35064" y="761"/>
                </a:lnTo>
                <a:lnTo>
                  <a:pt x="33540" y="4571"/>
                </a:lnTo>
                <a:lnTo>
                  <a:pt x="33540" y="1555241"/>
                </a:lnTo>
                <a:lnTo>
                  <a:pt x="42684" y="1555241"/>
                </a:lnTo>
                <a:close/>
              </a:path>
              <a:path w="76200" h="1631950">
                <a:moveTo>
                  <a:pt x="42684" y="1622272"/>
                </a:moveTo>
                <a:lnTo>
                  <a:pt x="42684" y="1568195"/>
                </a:lnTo>
                <a:lnTo>
                  <a:pt x="41922" y="1571243"/>
                </a:lnTo>
                <a:lnTo>
                  <a:pt x="38100" y="1572767"/>
                </a:lnTo>
                <a:lnTo>
                  <a:pt x="35064" y="1571243"/>
                </a:lnTo>
                <a:lnTo>
                  <a:pt x="33540" y="1568195"/>
                </a:lnTo>
                <a:lnTo>
                  <a:pt x="33540" y="1622323"/>
                </a:lnTo>
                <a:lnTo>
                  <a:pt x="38100" y="1631441"/>
                </a:lnTo>
                <a:lnTo>
                  <a:pt x="42684" y="16222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40" name="object 40"/>
          <p:cNvSpPr txBox="1"/>
          <p:nvPr/>
        </p:nvSpPr>
        <p:spPr>
          <a:xfrm>
            <a:off x="4885139" y="4394464"/>
            <a:ext cx="1337883" cy="218412"/>
          </a:xfrm>
          <a:prstGeom prst="rect">
            <a:avLst/>
          </a:prstGeom>
          <a:solidFill>
            <a:srgbClr val="AFBF39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58936">
              <a:lnSpc>
                <a:spcPts val="1667"/>
              </a:lnSpc>
            </a:pPr>
            <a:r>
              <a:rPr sz="1403" spc="-10" dirty="0">
                <a:latin typeface="Arial"/>
                <a:cs typeface="Arial"/>
              </a:rPr>
              <a:t>recvfrom()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5523353" y="4631122"/>
            <a:ext cx="76341" cy="340991"/>
          </a:xfrm>
          <a:custGeom>
            <a:avLst/>
            <a:gdLst/>
            <a:ahLst/>
            <a:cxnLst/>
            <a:rect l="l" t="t" r="r" b="b"/>
            <a:pathLst>
              <a:path w="76200" h="340360">
                <a:moveTo>
                  <a:pt x="76200" y="263651"/>
                </a:moveTo>
                <a:lnTo>
                  <a:pt x="0" y="263651"/>
                </a:lnTo>
                <a:lnTo>
                  <a:pt x="33515" y="330682"/>
                </a:lnTo>
                <a:lnTo>
                  <a:pt x="33515" y="275843"/>
                </a:lnTo>
                <a:lnTo>
                  <a:pt x="34289" y="279653"/>
                </a:lnTo>
                <a:lnTo>
                  <a:pt x="38100" y="281177"/>
                </a:lnTo>
                <a:lnTo>
                  <a:pt x="41135" y="279653"/>
                </a:lnTo>
                <a:lnTo>
                  <a:pt x="42659" y="275843"/>
                </a:lnTo>
                <a:lnTo>
                  <a:pt x="42659" y="330733"/>
                </a:lnTo>
                <a:lnTo>
                  <a:pt x="76200" y="263651"/>
                </a:lnTo>
                <a:close/>
              </a:path>
              <a:path w="76200" h="340360">
                <a:moveTo>
                  <a:pt x="42659" y="263651"/>
                </a:moveTo>
                <a:lnTo>
                  <a:pt x="42659" y="4571"/>
                </a:lnTo>
                <a:lnTo>
                  <a:pt x="41135" y="1524"/>
                </a:lnTo>
                <a:lnTo>
                  <a:pt x="38100" y="0"/>
                </a:lnTo>
                <a:lnTo>
                  <a:pt x="34289" y="1524"/>
                </a:lnTo>
                <a:lnTo>
                  <a:pt x="33515" y="4571"/>
                </a:lnTo>
                <a:lnTo>
                  <a:pt x="33515" y="263651"/>
                </a:lnTo>
                <a:lnTo>
                  <a:pt x="42659" y="263651"/>
                </a:lnTo>
                <a:close/>
              </a:path>
              <a:path w="76200" h="340360">
                <a:moveTo>
                  <a:pt x="42659" y="330733"/>
                </a:moveTo>
                <a:lnTo>
                  <a:pt x="42659" y="275843"/>
                </a:lnTo>
                <a:lnTo>
                  <a:pt x="41135" y="279653"/>
                </a:lnTo>
                <a:lnTo>
                  <a:pt x="38100" y="281177"/>
                </a:lnTo>
                <a:lnTo>
                  <a:pt x="34289" y="279653"/>
                </a:lnTo>
                <a:lnTo>
                  <a:pt x="33515" y="275843"/>
                </a:lnTo>
                <a:lnTo>
                  <a:pt x="33515" y="330682"/>
                </a:lnTo>
                <a:lnTo>
                  <a:pt x="38100" y="339851"/>
                </a:lnTo>
                <a:lnTo>
                  <a:pt x="42659" y="3307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42" name="object 42"/>
          <p:cNvSpPr txBox="1"/>
          <p:nvPr/>
        </p:nvSpPr>
        <p:spPr>
          <a:xfrm>
            <a:off x="4888956" y="5001377"/>
            <a:ext cx="1337883" cy="218412"/>
          </a:xfrm>
          <a:prstGeom prst="rect">
            <a:avLst/>
          </a:prstGeom>
          <a:solidFill>
            <a:srgbClr val="AFBF39"/>
          </a:solidFill>
          <a:ln w="952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38462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sendto()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5526395" y="5238799"/>
            <a:ext cx="76341" cy="540751"/>
          </a:xfrm>
          <a:custGeom>
            <a:avLst/>
            <a:gdLst/>
            <a:ahLst/>
            <a:cxnLst/>
            <a:rect l="l" t="t" r="r" b="b"/>
            <a:pathLst>
              <a:path w="76200" h="539750">
                <a:moveTo>
                  <a:pt x="76200" y="463296"/>
                </a:moveTo>
                <a:lnTo>
                  <a:pt x="0" y="463296"/>
                </a:lnTo>
                <a:lnTo>
                  <a:pt x="33540" y="530377"/>
                </a:lnTo>
                <a:lnTo>
                  <a:pt x="33540" y="476250"/>
                </a:lnTo>
                <a:lnTo>
                  <a:pt x="35064" y="479298"/>
                </a:lnTo>
                <a:lnTo>
                  <a:pt x="38100" y="480822"/>
                </a:lnTo>
                <a:lnTo>
                  <a:pt x="41148" y="479298"/>
                </a:lnTo>
                <a:lnTo>
                  <a:pt x="42672" y="476250"/>
                </a:lnTo>
                <a:lnTo>
                  <a:pt x="42672" y="530351"/>
                </a:lnTo>
                <a:lnTo>
                  <a:pt x="76200" y="463296"/>
                </a:lnTo>
                <a:close/>
              </a:path>
              <a:path w="76200" h="539750">
                <a:moveTo>
                  <a:pt x="42672" y="463296"/>
                </a:moveTo>
                <a:lnTo>
                  <a:pt x="42671" y="4572"/>
                </a:lnTo>
                <a:lnTo>
                  <a:pt x="41147" y="1524"/>
                </a:lnTo>
                <a:lnTo>
                  <a:pt x="38099" y="0"/>
                </a:lnTo>
                <a:lnTo>
                  <a:pt x="35064" y="1524"/>
                </a:lnTo>
                <a:lnTo>
                  <a:pt x="33540" y="4572"/>
                </a:lnTo>
                <a:lnTo>
                  <a:pt x="33540" y="463296"/>
                </a:lnTo>
                <a:lnTo>
                  <a:pt x="42672" y="463296"/>
                </a:lnTo>
                <a:close/>
              </a:path>
              <a:path w="76200" h="539750">
                <a:moveTo>
                  <a:pt x="42672" y="530351"/>
                </a:moveTo>
                <a:lnTo>
                  <a:pt x="42672" y="476250"/>
                </a:lnTo>
                <a:lnTo>
                  <a:pt x="41148" y="479298"/>
                </a:lnTo>
                <a:lnTo>
                  <a:pt x="38100" y="480822"/>
                </a:lnTo>
                <a:lnTo>
                  <a:pt x="35064" y="479298"/>
                </a:lnTo>
                <a:lnTo>
                  <a:pt x="33540" y="476250"/>
                </a:lnTo>
                <a:lnTo>
                  <a:pt x="33540" y="530377"/>
                </a:lnTo>
                <a:lnTo>
                  <a:pt x="38100" y="539496"/>
                </a:lnTo>
                <a:lnTo>
                  <a:pt x="42672" y="5303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44" name="object 44"/>
          <p:cNvSpPr txBox="1"/>
          <p:nvPr/>
        </p:nvSpPr>
        <p:spPr>
          <a:xfrm>
            <a:off x="4893537" y="5809832"/>
            <a:ext cx="1337883" cy="218412"/>
          </a:xfrm>
          <a:prstGeom prst="rect">
            <a:avLst/>
          </a:prstGeom>
          <a:solidFill>
            <a:srgbClr val="AFBF39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96993">
              <a:lnSpc>
                <a:spcPts val="1667"/>
              </a:lnSpc>
            </a:pPr>
            <a:r>
              <a:rPr sz="1403" spc="-10" dirty="0">
                <a:latin typeface="Arial"/>
                <a:cs typeface="Arial"/>
              </a:rPr>
              <a:t>close()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232733" y="1570087"/>
            <a:ext cx="659081" cy="2551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603" b="1" spc="-5" dirty="0">
                <a:latin typeface="Arial"/>
                <a:cs typeface="Arial"/>
              </a:rPr>
              <a:t>Server</a:t>
            </a:r>
            <a:endParaRPr sz="1603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533409" y="1879779"/>
            <a:ext cx="1337883" cy="218412"/>
          </a:xfrm>
          <a:prstGeom prst="rect">
            <a:avLst/>
          </a:prstGeom>
          <a:solidFill>
            <a:srgbClr val="CA6800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48641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socket()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8171635" y="2706557"/>
            <a:ext cx="76341" cy="1635614"/>
          </a:xfrm>
          <a:custGeom>
            <a:avLst/>
            <a:gdLst/>
            <a:ahLst/>
            <a:cxnLst/>
            <a:rect l="l" t="t" r="r" b="b"/>
            <a:pathLst>
              <a:path w="76200" h="1632585">
                <a:moveTo>
                  <a:pt x="76200" y="1556004"/>
                </a:moveTo>
                <a:lnTo>
                  <a:pt x="0" y="1556004"/>
                </a:lnTo>
                <a:lnTo>
                  <a:pt x="32753" y="1621510"/>
                </a:lnTo>
                <a:lnTo>
                  <a:pt x="32753" y="1568196"/>
                </a:lnTo>
                <a:lnTo>
                  <a:pt x="34277" y="1572006"/>
                </a:lnTo>
                <a:lnTo>
                  <a:pt x="38100" y="1573530"/>
                </a:lnTo>
                <a:lnTo>
                  <a:pt x="41148" y="1572006"/>
                </a:lnTo>
                <a:lnTo>
                  <a:pt x="42672" y="1568196"/>
                </a:lnTo>
                <a:lnTo>
                  <a:pt x="42672" y="1623060"/>
                </a:lnTo>
                <a:lnTo>
                  <a:pt x="76200" y="1556004"/>
                </a:lnTo>
                <a:close/>
              </a:path>
              <a:path w="76200" h="1632585">
                <a:moveTo>
                  <a:pt x="42672" y="1556004"/>
                </a:moveTo>
                <a:lnTo>
                  <a:pt x="42672" y="4572"/>
                </a:lnTo>
                <a:lnTo>
                  <a:pt x="41148" y="1524"/>
                </a:lnTo>
                <a:lnTo>
                  <a:pt x="38100" y="0"/>
                </a:lnTo>
                <a:lnTo>
                  <a:pt x="34277" y="1524"/>
                </a:lnTo>
                <a:lnTo>
                  <a:pt x="32753" y="4572"/>
                </a:lnTo>
                <a:lnTo>
                  <a:pt x="32753" y="1556004"/>
                </a:lnTo>
                <a:lnTo>
                  <a:pt x="42672" y="1556004"/>
                </a:lnTo>
                <a:close/>
              </a:path>
              <a:path w="76200" h="1632585">
                <a:moveTo>
                  <a:pt x="42672" y="1623060"/>
                </a:moveTo>
                <a:lnTo>
                  <a:pt x="42672" y="1568196"/>
                </a:lnTo>
                <a:lnTo>
                  <a:pt x="41148" y="1572006"/>
                </a:lnTo>
                <a:lnTo>
                  <a:pt x="38100" y="1573530"/>
                </a:lnTo>
                <a:lnTo>
                  <a:pt x="34277" y="1572006"/>
                </a:lnTo>
                <a:lnTo>
                  <a:pt x="32753" y="1568196"/>
                </a:lnTo>
                <a:lnTo>
                  <a:pt x="32753" y="1621510"/>
                </a:lnTo>
                <a:lnTo>
                  <a:pt x="38100" y="1632204"/>
                </a:lnTo>
                <a:lnTo>
                  <a:pt x="42672" y="16230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48" name="object 48"/>
          <p:cNvSpPr txBox="1"/>
          <p:nvPr/>
        </p:nvSpPr>
        <p:spPr>
          <a:xfrm>
            <a:off x="7531883" y="4402098"/>
            <a:ext cx="1337883" cy="218412"/>
          </a:xfrm>
          <a:prstGeom prst="rect">
            <a:avLst/>
          </a:prstGeom>
          <a:solidFill>
            <a:srgbClr val="CA6800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38462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sendto()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8169332" y="4638756"/>
            <a:ext cx="76341" cy="340991"/>
          </a:xfrm>
          <a:custGeom>
            <a:avLst/>
            <a:gdLst/>
            <a:ahLst/>
            <a:cxnLst/>
            <a:rect l="l" t="t" r="r" b="b"/>
            <a:pathLst>
              <a:path w="76200" h="340360">
                <a:moveTo>
                  <a:pt x="76200" y="263651"/>
                </a:moveTo>
                <a:lnTo>
                  <a:pt x="0" y="263651"/>
                </a:lnTo>
                <a:lnTo>
                  <a:pt x="33527" y="330707"/>
                </a:lnTo>
                <a:lnTo>
                  <a:pt x="33527" y="276606"/>
                </a:lnTo>
                <a:lnTo>
                  <a:pt x="35051" y="279654"/>
                </a:lnTo>
                <a:lnTo>
                  <a:pt x="38100" y="281178"/>
                </a:lnTo>
                <a:lnTo>
                  <a:pt x="41922" y="279654"/>
                </a:lnTo>
                <a:lnTo>
                  <a:pt x="43446" y="276606"/>
                </a:lnTo>
                <a:lnTo>
                  <a:pt x="43446" y="329158"/>
                </a:lnTo>
                <a:lnTo>
                  <a:pt x="76200" y="263651"/>
                </a:lnTo>
                <a:close/>
              </a:path>
              <a:path w="76200" h="340360">
                <a:moveTo>
                  <a:pt x="43446" y="263651"/>
                </a:moveTo>
                <a:lnTo>
                  <a:pt x="43446" y="5334"/>
                </a:lnTo>
                <a:lnTo>
                  <a:pt x="41922" y="1524"/>
                </a:lnTo>
                <a:lnTo>
                  <a:pt x="38100" y="0"/>
                </a:lnTo>
                <a:lnTo>
                  <a:pt x="35051" y="1524"/>
                </a:lnTo>
                <a:lnTo>
                  <a:pt x="33527" y="5334"/>
                </a:lnTo>
                <a:lnTo>
                  <a:pt x="33527" y="263651"/>
                </a:lnTo>
                <a:lnTo>
                  <a:pt x="43446" y="263651"/>
                </a:lnTo>
                <a:close/>
              </a:path>
              <a:path w="76200" h="340360">
                <a:moveTo>
                  <a:pt x="43446" y="329158"/>
                </a:moveTo>
                <a:lnTo>
                  <a:pt x="43446" y="276606"/>
                </a:lnTo>
                <a:lnTo>
                  <a:pt x="41922" y="279654"/>
                </a:lnTo>
                <a:lnTo>
                  <a:pt x="38100" y="281178"/>
                </a:lnTo>
                <a:lnTo>
                  <a:pt x="35051" y="279654"/>
                </a:lnTo>
                <a:lnTo>
                  <a:pt x="33527" y="276606"/>
                </a:lnTo>
                <a:lnTo>
                  <a:pt x="33527" y="330707"/>
                </a:lnTo>
                <a:lnTo>
                  <a:pt x="38100" y="339851"/>
                </a:lnTo>
                <a:lnTo>
                  <a:pt x="43446" y="3291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50" name="object 50"/>
          <p:cNvSpPr txBox="1"/>
          <p:nvPr/>
        </p:nvSpPr>
        <p:spPr>
          <a:xfrm>
            <a:off x="7534935" y="5009775"/>
            <a:ext cx="1337883" cy="218412"/>
          </a:xfrm>
          <a:prstGeom prst="rect">
            <a:avLst/>
          </a:prstGeom>
          <a:solidFill>
            <a:srgbClr val="CA6800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58936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recvfrom()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8173162" y="5246433"/>
            <a:ext cx="76341" cy="541388"/>
          </a:xfrm>
          <a:custGeom>
            <a:avLst/>
            <a:gdLst/>
            <a:ahLst/>
            <a:cxnLst/>
            <a:rect l="l" t="t" r="r" b="b"/>
            <a:pathLst>
              <a:path w="76200" h="540385">
                <a:moveTo>
                  <a:pt x="76200" y="464058"/>
                </a:moveTo>
                <a:lnTo>
                  <a:pt x="0" y="464058"/>
                </a:lnTo>
                <a:lnTo>
                  <a:pt x="32753" y="529564"/>
                </a:lnTo>
                <a:lnTo>
                  <a:pt x="32753" y="476250"/>
                </a:lnTo>
                <a:lnTo>
                  <a:pt x="34277" y="480060"/>
                </a:lnTo>
                <a:lnTo>
                  <a:pt x="38100" y="480822"/>
                </a:lnTo>
                <a:lnTo>
                  <a:pt x="41148" y="480060"/>
                </a:lnTo>
                <a:lnTo>
                  <a:pt x="42672" y="476250"/>
                </a:lnTo>
                <a:lnTo>
                  <a:pt x="42672" y="531113"/>
                </a:lnTo>
                <a:lnTo>
                  <a:pt x="76200" y="464058"/>
                </a:lnTo>
                <a:close/>
              </a:path>
              <a:path w="76200" h="540385">
                <a:moveTo>
                  <a:pt x="42672" y="464058"/>
                </a:moveTo>
                <a:lnTo>
                  <a:pt x="42672" y="4572"/>
                </a:lnTo>
                <a:lnTo>
                  <a:pt x="41148" y="1524"/>
                </a:lnTo>
                <a:lnTo>
                  <a:pt x="38100" y="0"/>
                </a:lnTo>
                <a:lnTo>
                  <a:pt x="34277" y="1524"/>
                </a:lnTo>
                <a:lnTo>
                  <a:pt x="32753" y="4572"/>
                </a:lnTo>
                <a:lnTo>
                  <a:pt x="32753" y="464058"/>
                </a:lnTo>
                <a:lnTo>
                  <a:pt x="42672" y="464058"/>
                </a:lnTo>
                <a:close/>
              </a:path>
              <a:path w="76200" h="540385">
                <a:moveTo>
                  <a:pt x="42672" y="531113"/>
                </a:moveTo>
                <a:lnTo>
                  <a:pt x="42672" y="476250"/>
                </a:lnTo>
                <a:lnTo>
                  <a:pt x="41148" y="480060"/>
                </a:lnTo>
                <a:lnTo>
                  <a:pt x="38100" y="480822"/>
                </a:lnTo>
                <a:lnTo>
                  <a:pt x="34277" y="480060"/>
                </a:lnTo>
                <a:lnTo>
                  <a:pt x="32753" y="476250"/>
                </a:lnTo>
                <a:lnTo>
                  <a:pt x="32753" y="529564"/>
                </a:lnTo>
                <a:lnTo>
                  <a:pt x="38100" y="540258"/>
                </a:lnTo>
                <a:lnTo>
                  <a:pt x="42672" y="5311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52" name="object 52"/>
          <p:cNvSpPr txBox="1"/>
          <p:nvPr/>
        </p:nvSpPr>
        <p:spPr>
          <a:xfrm>
            <a:off x="7539528" y="5817467"/>
            <a:ext cx="1338519" cy="218412"/>
          </a:xfrm>
          <a:prstGeom prst="rect">
            <a:avLst/>
          </a:prstGeom>
          <a:solidFill>
            <a:srgbClr val="CA6800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98265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close()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903156" y="1576196"/>
            <a:ext cx="591009" cy="2551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603" b="1" spc="-5" dirty="0">
                <a:latin typeface="Arial"/>
                <a:cs typeface="Arial"/>
              </a:rPr>
              <a:t>Client</a:t>
            </a:r>
            <a:endParaRPr sz="1603">
              <a:latin typeface="Arial"/>
              <a:cs typeface="Arial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6224930" y="4454773"/>
            <a:ext cx="1320070" cy="76341"/>
          </a:xfrm>
          <a:custGeom>
            <a:avLst/>
            <a:gdLst/>
            <a:ahLst/>
            <a:cxnLst/>
            <a:rect l="l" t="t" r="r" b="b"/>
            <a:pathLst>
              <a:path w="1317625" h="76200">
                <a:moveTo>
                  <a:pt x="76200" y="32765"/>
                </a:moveTo>
                <a:lnTo>
                  <a:pt x="76200" y="0"/>
                </a:lnTo>
                <a:lnTo>
                  <a:pt x="0" y="38100"/>
                </a:lnTo>
                <a:lnTo>
                  <a:pt x="58674" y="67437"/>
                </a:lnTo>
                <a:lnTo>
                  <a:pt x="58674" y="38100"/>
                </a:lnTo>
                <a:lnTo>
                  <a:pt x="59436" y="34289"/>
                </a:lnTo>
                <a:lnTo>
                  <a:pt x="63246" y="32765"/>
                </a:lnTo>
                <a:lnTo>
                  <a:pt x="76200" y="32765"/>
                </a:lnTo>
                <a:close/>
              </a:path>
              <a:path w="1317625" h="76200">
                <a:moveTo>
                  <a:pt x="1317498" y="38100"/>
                </a:moveTo>
                <a:lnTo>
                  <a:pt x="1315974" y="34289"/>
                </a:lnTo>
                <a:lnTo>
                  <a:pt x="1312164" y="32765"/>
                </a:lnTo>
                <a:lnTo>
                  <a:pt x="63246" y="32765"/>
                </a:lnTo>
                <a:lnTo>
                  <a:pt x="59436" y="34289"/>
                </a:lnTo>
                <a:lnTo>
                  <a:pt x="58674" y="38100"/>
                </a:lnTo>
                <a:lnTo>
                  <a:pt x="59436" y="41148"/>
                </a:lnTo>
                <a:lnTo>
                  <a:pt x="63246" y="42672"/>
                </a:lnTo>
                <a:lnTo>
                  <a:pt x="1312164" y="42672"/>
                </a:lnTo>
                <a:lnTo>
                  <a:pt x="1315974" y="41148"/>
                </a:lnTo>
                <a:lnTo>
                  <a:pt x="1317498" y="38100"/>
                </a:lnTo>
                <a:close/>
              </a:path>
              <a:path w="1317625" h="76200">
                <a:moveTo>
                  <a:pt x="76200" y="76200"/>
                </a:moveTo>
                <a:lnTo>
                  <a:pt x="76200" y="42672"/>
                </a:lnTo>
                <a:lnTo>
                  <a:pt x="63246" y="42672"/>
                </a:lnTo>
                <a:lnTo>
                  <a:pt x="59436" y="41148"/>
                </a:lnTo>
                <a:lnTo>
                  <a:pt x="58674" y="38100"/>
                </a:lnTo>
                <a:lnTo>
                  <a:pt x="58674" y="67437"/>
                </a:lnTo>
                <a:lnTo>
                  <a:pt x="7620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55" name="object 55"/>
          <p:cNvSpPr/>
          <p:nvPr/>
        </p:nvSpPr>
        <p:spPr>
          <a:xfrm>
            <a:off x="6213467" y="5081536"/>
            <a:ext cx="1320070" cy="76341"/>
          </a:xfrm>
          <a:custGeom>
            <a:avLst/>
            <a:gdLst/>
            <a:ahLst/>
            <a:cxnLst/>
            <a:rect l="l" t="t" r="r" b="b"/>
            <a:pathLst>
              <a:path w="1317625" h="76200">
                <a:moveTo>
                  <a:pt x="1266456" y="38100"/>
                </a:moveTo>
                <a:lnTo>
                  <a:pt x="1262934" y="32765"/>
                </a:lnTo>
                <a:lnTo>
                  <a:pt x="4572" y="32765"/>
                </a:lnTo>
                <a:lnTo>
                  <a:pt x="1524" y="34289"/>
                </a:lnTo>
                <a:lnTo>
                  <a:pt x="0" y="38100"/>
                </a:lnTo>
                <a:lnTo>
                  <a:pt x="1524" y="41148"/>
                </a:lnTo>
                <a:lnTo>
                  <a:pt x="4572" y="42672"/>
                </a:lnTo>
                <a:lnTo>
                  <a:pt x="1263437" y="42672"/>
                </a:lnTo>
                <a:lnTo>
                  <a:pt x="1266456" y="38100"/>
                </a:lnTo>
                <a:close/>
              </a:path>
              <a:path w="1317625" h="76200">
                <a:moveTo>
                  <a:pt x="1317498" y="38100"/>
                </a:moveTo>
                <a:lnTo>
                  <a:pt x="1241298" y="0"/>
                </a:lnTo>
                <a:lnTo>
                  <a:pt x="1262934" y="32765"/>
                </a:lnTo>
                <a:lnTo>
                  <a:pt x="1266456" y="32765"/>
                </a:lnTo>
                <a:lnTo>
                  <a:pt x="1270266" y="34289"/>
                </a:lnTo>
                <a:lnTo>
                  <a:pt x="1271790" y="38100"/>
                </a:lnTo>
                <a:lnTo>
                  <a:pt x="1271790" y="60953"/>
                </a:lnTo>
                <a:lnTo>
                  <a:pt x="1317498" y="38100"/>
                </a:lnTo>
                <a:close/>
              </a:path>
              <a:path w="1317625" h="76200">
                <a:moveTo>
                  <a:pt x="1271790" y="60953"/>
                </a:moveTo>
                <a:lnTo>
                  <a:pt x="1271790" y="38100"/>
                </a:lnTo>
                <a:lnTo>
                  <a:pt x="1270266" y="41148"/>
                </a:lnTo>
                <a:lnTo>
                  <a:pt x="1266456" y="42672"/>
                </a:lnTo>
                <a:lnTo>
                  <a:pt x="1263437" y="42672"/>
                </a:lnTo>
                <a:lnTo>
                  <a:pt x="1241298" y="76200"/>
                </a:lnTo>
                <a:lnTo>
                  <a:pt x="1271790" y="60953"/>
                </a:lnTo>
                <a:close/>
              </a:path>
              <a:path w="1317625" h="76200">
                <a:moveTo>
                  <a:pt x="1271790" y="38100"/>
                </a:moveTo>
                <a:lnTo>
                  <a:pt x="1270266" y="34289"/>
                </a:lnTo>
                <a:lnTo>
                  <a:pt x="1266456" y="32765"/>
                </a:lnTo>
                <a:lnTo>
                  <a:pt x="1262934" y="32765"/>
                </a:lnTo>
                <a:lnTo>
                  <a:pt x="1266456" y="38100"/>
                </a:lnTo>
                <a:lnTo>
                  <a:pt x="1266456" y="42672"/>
                </a:lnTo>
                <a:lnTo>
                  <a:pt x="1270266" y="41148"/>
                </a:lnTo>
                <a:lnTo>
                  <a:pt x="1271790" y="38100"/>
                </a:lnTo>
                <a:close/>
              </a:path>
              <a:path w="1317625" h="76200">
                <a:moveTo>
                  <a:pt x="1266456" y="42672"/>
                </a:moveTo>
                <a:lnTo>
                  <a:pt x="1266456" y="38100"/>
                </a:lnTo>
                <a:lnTo>
                  <a:pt x="1263437" y="42672"/>
                </a:lnTo>
                <a:lnTo>
                  <a:pt x="1266456" y="426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56" name="object 56"/>
          <p:cNvSpPr/>
          <p:nvPr/>
        </p:nvSpPr>
        <p:spPr>
          <a:xfrm>
            <a:off x="4605730" y="4483019"/>
            <a:ext cx="219481" cy="666715"/>
          </a:xfrm>
          <a:custGeom>
            <a:avLst/>
            <a:gdLst/>
            <a:ahLst/>
            <a:cxnLst/>
            <a:rect l="l" t="t" r="r" b="b"/>
            <a:pathLst>
              <a:path w="219075" h="665479">
                <a:moveTo>
                  <a:pt x="168344" y="39486"/>
                </a:moveTo>
                <a:lnTo>
                  <a:pt x="167639" y="34290"/>
                </a:lnTo>
                <a:lnTo>
                  <a:pt x="161938" y="32815"/>
                </a:lnTo>
                <a:lnTo>
                  <a:pt x="145541" y="47244"/>
                </a:lnTo>
                <a:lnTo>
                  <a:pt x="110489" y="82296"/>
                </a:lnTo>
                <a:lnTo>
                  <a:pt x="77724" y="117348"/>
                </a:lnTo>
                <a:lnTo>
                  <a:pt x="49444" y="153066"/>
                </a:lnTo>
                <a:lnTo>
                  <a:pt x="16859" y="209638"/>
                </a:lnTo>
                <a:lnTo>
                  <a:pt x="481" y="270774"/>
                </a:lnTo>
                <a:lnTo>
                  <a:pt x="0" y="302514"/>
                </a:lnTo>
                <a:lnTo>
                  <a:pt x="7214" y="344435"/>
                </a:lnTo>
                <a:lnTo>
                  <a:pt x="9143" y="350051"/>
                </a:lnTo>
                <a:lnTo>
                  <a:pt x="9143" y="301752"/>
                </a:lnTo>
                <a:lnTo>
                  <a:pt x="10822" y="264344"/>
                </a:lnTo>
                <a:lnTo>
                  <a:pt x="31925" y="200017"/>
                </a:lnTo>
                <a:lnTo>
                  <a:pt x="66236" y="146265"/>
                </a:lnTo>
                <a:lnTo>
                  <a:pt x="98396" y="107973"/>
                </a:lnTo>
                <a:lnTo>
                  <a:pt x="134112" y="71628"/>
                </a:lnTo>
                <a:lnTo>
                  <a:pt x="152400" y="54102"/>
                </a:lnTo>
                <a:lnTo>
                  <a:pt x="168344" y="39486"/>
                </a:lnTo>
                <a:close/>
              </a:path>
              <a:path w="219075" h="665479">
                <a:moveTo>
                  <a:pt x="218693" y="661416"/>
                </a:moveTo>
                <a:lnTo>
                  <a:pt x="217931" y="657606"/>
                </a:lnTo>
                <a:lnTo>
                  <a:pt x="198119" y="633222"/>
                </a:lnTo>
                <a:lnTo>
                  <a:pt x="160019" y="584454"/>
                </a:lnTo>
                <a:lnTo>
                  <a:pt x="135155" y="553062"/>
                </a:lnTo>
                <a:lnTo>
                  <a:pt x="111294" y="520879"/>
                </a:lnTo>
                <a:lnTo>
                  <a:pt x="88555" y="487908"/>
                </a:lnTo>
                <a:lnTo>
                  <a:pt x="67055" y="454152"/>
                </a:lnTo>
                <a:lnTo>
                  <a:pt x="46750" y="417832"/>
                </a:lnTo>
                <a:lnTo>
                  <a:pt x="29532" y="381061"/>
                </a:lnTo>
                <a:lnTo>
                  <a:pt x="16597" y="342736"/>
                </a:lnTo>
                <a:lnTo>
                  <a:pt x="9143" y="301752"/>
                </a:lnTo>
                <a:lnTo>
                  <a:pt x="9143" y="350051"/>
                </a:lnTo>
                <a:lnTo>
                  <a:pt x="21986" y="387434"/>
                </a:lnTo>
                <a:lnTo>
                  <a:pt x="42807" y="430857"/>
                </a:lnTo>
                <a:lnTo>
                  <a:pt x="68169" y="474050"/>
                </a:lnTo>
                <a:lnTo>
                  <a:pt x="96563" y="516361"/>
                </a:lnTo>
                <a:lnTo>
                  <a:pt x="126483" y="557134"/>
                </a:lnTo>
                <a:lnTo>
                  <a:pt x="156420" y="595718"/>
                </a:lnTo>
                <a:lnTo>
                  <a:pt x="210312" y="663702"/>
                </a:lnTo>
                <a:lnTo>
                  <a:pt x="213360" y="665226"/>
                </a:lnTo>
                <a:lnTo>
                  <a:pt x="217169" y="664464"/>
                </a:lnTo>
                <a:lnTo>
                  <a:pt x="218693" y="661416"/>
                </a:lnTo>
                <a:close/>
              </a:path>
              <a:path w="219075" h="665479">
                <a:moveTo>
                  <a:pt x="204977" y="0"/>
                </a:moveTo>
                <a:lnTo>
                  <a:pt x="123443" y="22860"/>
                </a:lnTo>
                <a:lnTo>
                  <a:pt x="161938" y="32815"/>
                </a:lnTo>
                <a:lnTo>
                  <a:pt x="164591" y="30480"/>
                </a:lnTo>
                <a:lnTo>
                  <a:pt x="167639" y="28956"/>
                </a:lnTo>
                <a:lnTo>
                  <a:pt x="170687" y="30480"/>
                </a:lnTo>
                <a:lnTo>
                  <a:pt x="172212" y="34290"/>
                </a:lnTo>
                <a:lnTo>
                  <a:pt x="172212" y="68008"/>
                </a:lnTo>
                <a:lnTo>
                  <a:pt x="173736" y="79248"/>
                </a:lnTo>
                <a:lnTo>
                  <a:pt x="204977" y="0"/>
                </a:lnTo>
                <a:close/>
              </a:path>
              <a:path w="219075" h="665479">
                <a:moveTo>
                  <a:pt x="172212" y="34290"/>
                </a:moveTo>
                <a:lnTo>
                  <a:pt x="170687" y="30480"/>
                </a:lnTo>
                <a:lnTo>
                  <a:pt x="167639" y="28956"/>
                </a:lnTo>
                <a:lnTo>
                  <a:pt x="164591" y="30480"/>
                </a:lnTo>
                <a:lnTo>
                  <a:pt x="161938" y="32815"/>
                </a:lnTo>
                <a:lnTo>
                  <a:pt x="167639" y="34290"/>
                </a:lnTo>
                <a:lnTo>
                  <a:pt x="168344" y="39486"/>
                </a:lnTo>
                <a:lnTo>
                  <a:pt x="170687" y="37337"/>
                </a:lnTo>
                <a:lnTo>
                  <a:pt x="172212" y="34290"/>
                </a:lnTo>
                <a:close/>
              </a:path>
              <a:path w="219075" h="665479">
                <a:moveTo>
                  <a:pt x="172212" y="68008"/>
                </a:moveTo>
                <a:lnTo>
                  <a:pt x="172212" y="34290"/>
                </a:lnTo>
                <a:lnTo>
                  <a:pt x="170687" y="37337"/>
                </a:lnTo>
                <a:lnTo>
                  <a:pt x="168344" y="39486"/>
                </a:lnTo>
                <a:lnTo>
                  <a:pt x="172212" y="680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57" name="object 57"/>
          <p:cNvSpPr/>
          <p:nvPr/>
        </p:nvSpPr>
        <p:spPr>
          <a:xfrm>
            <a:off x="8891521" y="4499051"/>
            <a:ext cx="236658" cy="666715"/>
          </a:xfrm>
          <a:custGeom>
            <a:avLst/>
            <a:gdLst/>
            <a:ahLst/>
            <a:cxnLst/>
            <a:rect l="l" t="t" r="r" b="b"/>
            <a:pathLst>
              <a:path w="236220" h="665479">
                <a:moveTo>
                  <a:pt x="79248" y="32003"/>
                </a:moveTo>
                <a:lnTo>
                  <a:pt x="0" y="0"/>
                </a:lnTo>
                <a:lnTo>
                  <a:pt x="22098" y="82295"/>
                </a:lnTo>
                <a:lnTo>
                  <a:pt x="28968" y="57415"/>
                </a:lnTo>
                <a:lnTo>
                  <a:pt x="28968" y="38100"/>
                </a:lnTo>
                <a:lnTo>
                  <a:pt x="30492" y="34289"/>
                </a:lnTo>
                <a:lnTo>
                  <a:pt x="34302" y="33527"/>
                </a:lnTo>
                <a:lnTo>
                  <a:pt x="37350" y="35051"/>
                </a:lnTo>
                <a:lnTo>
                  <a:pt x="39400" y="37408"/>
                </a:lnTo>
                <a:lnTo>
                  <a:pt x="79248" y="32003"/>
                </a:lnTo>
                <a:close/>
              </a:path>
              <a:path w="236220" h="665479">
                <a:moveTo>
                  <a:pt x="227075" y="427697"/>
                </a:moveTo>
                <a:lnTo>
                  <a:pt x="227075" y="369569"/>
                </a:lnTo>
                <a:lnTo>
                  <a:pt x="223702" y="405332"/>
                </a:lnTo>
                <a:lnTo>
                  <a:pt x="212450" y="439821"/>
                </a:lnTo>
                <a:lnTo>
                  <a:pt x="174498" y="501395"/>
                </a:lnTo>
                <a:lnTo>
                  <a:pt x="143122" y="538110"/>
                </a:lnTo>
                <a:lnTo>
                  <a:pt x="89153" y="589026"/>
                </a:lnTo>
                <a:lnTo>
                  <a:pt x="48780" y="623315"/>
                </a:lnTo>
                <a:lnTo>
                  <a:pt x="6870" y="656843"/>
                </a:lnTo>
                <a:lnTo>
                  <a:pt x="5346" y="659891"/>
                </a:lnTo>
                <a:lnTo>
                  <a:pt x="6108" y="663701"/>
                </a:lnTo>
                <a:lnTo>
                  <a:pt x="9156" y="665226"/>
                </a:lnTo>
                <a:lnTo>
                  <a:pt x="12953" y="664463"/>
                </a:lnTo>
                <a:lnTo>
                  <a:pt x="75450" y="613409"/>
                </a:lnTo>
                <a:lnTo>
                  <a:pt x="116436" y="577275"/>
                </a:lnTo>
                <a:lnTo>
                  <a:pt x="156400" y="537558"/>
                </a:lnTo>
                <a:lnTo>
                  <a:pt x="196445" y="488125"/>
                </a:lnTo>
                <a:lnTo>
                  <a:pt x="214572" y="457490"/>
                </a:lnTo>
                <a:lnTo>
                  <a:pt x="227075" y="427697"/>
                </a:lnTo>
                <a:close/>
              </a:path>
              <a:path w="236220" h="665479">
                <a:moveTo>
                  <a:pt x="39400" y="37408"/>
                </a:moveTo>
                <a:lnTo>
                  <a:pt x="37350" y="35051"/>
                </a:lnTo>
                <a:lnTo>
                  <a:pt x="34302" y="33527"/>
                </a:lnTo>
                <a:lnTo>
                  <a:pt x="30492" y="34289"/>
                </a:lnTo>
                <a:lnTo>
                  <a:pt x="28968" y="38100"/>
                </a:lnTo>
                <a:lnTo>
                  <a:pt x="30492" y="41147"/>
                </a:lnTo>
                <a:lnTo>
                  <a:pt x="32736" y="43769"/>
                </a:lnTo>
                <a:lnTo>
                  <a:pt x="34302" y="38100"/>
                </a:lnTo>
                <a:lnTo>
                  <a:pt x="39400" y="37408"/>
                </a:lnTo>
                <a:close/>
              </a:path>
              <a:path w="236220" h="665479">
                <a:moveTo>
                  <a:pt x="32736" y="43769"/>
                </a:moveTo>
                <a:lnTo>
                  <a:pt x="30492" y="41147"/>
                </a:lnTo>
                <a:lnTo>
                  <a:pt x="28968" y="38100"/>
                </a:lnTo>
                <a:lnTo>
                  <a:pt x="28968" y="57415"/>
                </a:lnTo>
                <a:lnTo>
                  <a:pt x="32736" y="43769"/>
                </a:lnTo>
                <a:close/>
              </a:path>
              <a:path w="236220" h="665479">
                <a:moveTo>
                  <a:pt x="236232" y="390143"/>
                </a:moveTo>
                <a:lnTo>
                  <a:pt x="235599" y="348397"/>
                </a:lnTo>
                <a:lnTo>
                  <a:pt x="225243" y="305446"/>
                </a:lnTo>
                <a:lnTo>
                  <a:pt x="207031" y="262051"/>
                </a:lnTo>
                <a:lnTo>
                  <a:pt x="182829" y="218976"/>
                </a:lnTo>
                <a:lnTo>
                  <a:pt x="154507" y="176981"/>
                </a:lnTo>
                <a:lnTo>
                  <a:pt x="123930" y="136829"/>
                </a:lnTo>
                <a:lnTo>
                  <a:pt x="92967" y="99282"/>
                </a:lnTo>
                <a:lnTo>
                  <a:pt x="39400" y="37408"/>
                </a:lnTo>
                <a:lnTo>
                  <a:pt x="34302" y="38100"/>
                </a:lnTo>
                <a:lnTo>
                  <a:pt x="32736" y="43769"/>
                </a:lnTo>
                <a:lnTo>
                  <a:pt x="39624" y="51815"/>
                </a:lnTo>
                <a:lnTo>
                  <a:pt x="60972" y="76200"/>
                </a:lnTo>
                <a:lnTo>
                  <a:pt x="101358" y="124205"/>
                </a:lnTo>
                <a:lnTo>
                  <a:pt x="135724" y="167836"/>
                </a:lnTo>
                <a:lnTo>
                  <a:pt x="164398" y="208381"/>
                </a:lnTo>
                <a:lnTo>
                  <a:pt x="196179" y="262136"/>
                </a:lnTo>
                <a:lnTo>
                  <a:pt x="223019" y="332473"/>
                </a:lnTo>
                <a:lnTo>
                  <a:pt x="227075" y="369569"/>
                </a:lnTo>
                <a:lnTo>
                  <a:pt x="227075" y="427697"/>
                </a:lnTo>
                <a:lnTo>
                  <a:pt x="228290" y="424804"/>
                </a:lnTo>
                <a:lnTo>
                  <a:pt x="236232" y="3901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58" name="object 58"/>
          <p:cNvSpPr txBox="1"/>
          <p:nvPr/>
        </p:nvSpPr>
        <p:spPr>
          <a:xfrm>
            <a:off x="6251141" y="1179729"/>
            <a:ext cx="1120310" cy="5604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 marR="5090" indent="19086"/>
            <a:r>
              <a:rPr sz="1803" b="1" spc="-5" dirty="0">
                <a:latin typeface="Arial"/>
                <a:cs typeface="Arial"/>
              </a:rPr>
              <a:t>Datagram  (e.g.</a:t>
            </a:r>
            <a:r>
              <a:rPr sz="1803" b="1" spc="-90" dirty="0">
                <a:latin typeface="Arial"/>
                <a:cs typeface="Arial"/>
              </a:rPr>
              <a:t> </a:t>
            </a:r>
            <a:r>
              <a:rPr sz="1803" b="1" spc="-5" dirty="0">
                <a:latin typeface="Arial"/>
                <a:cs typeface="Arial"/>
              </a:rPr>
              <a:t>UDP)</a:t>
            </a:r>
            <a:endParaRPr sz="1803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539528" y="2456920"/>
            <a:ext cx="1338519" cy="218412"/>
          </a:xfrm>
          <a:prstGeom prst="rect">
            <a:avLst/>
          </a:prstGeom>
          <a:solidFill>
            <a:srgbClr val="CA6800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37710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bind()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8161699" y="2113384"/>
            <a:ext cx="76341" cy="340991"/>
          </a:xfrm>
          <a:custGeom>
            <a:avLst/>
            <a:gdLst/>
            <a:ahLst/>
            <a:cxnLst/>
            <a:rect l="l" t="t" r="r" b="b"/>
            <a:pathLst>
              <a:path w="76200" h="340360">
                <a:moveTo>
                  <a:pt x="76200" y="263652"/>
                </a:moveTo>
                <a:lnTo>
                  <a:pt x="0" y="263652"/>
                </a:lnTo>
                <a:lnTo>
                  <a:pt x="33540" y="330733"/>
                </a:lnTo>
                <a:lnTo>
                  <a:pt x="33540" y="276606"/>
                </a:lnTo>
                <a:lnTo>
                  <a:pt x="35064" y="279654"/>
                </a:lnTo>
                <a:lnTo>
                  <a:pt x="38100" y="281178"/>
                </a:lnTo>
                <a:lnTo>
                  <a:pt x="41922" y="279654"/>
                </a:lnTo>
                <a:lnTo>
                  <a:pt x="42672" y="276606"/>
                </a:lnTo>
                <a:lnTo>
                  <a:pt x="42672" y="330708"/>
                </a:lnTo>
                <a:lnTo>
                  <a:pt x="76200" y="263652"/>
                </a:lnTo>
                <a:close/>
              </a:path>
              <a:path w="76200" h="340360">
                <a:moveTo>
                  <a:pt x="42672" y="263652"/>
                </a:moveTo>
                <a:lnTo>
                  <a:pt x="42672" y="4572"/>
                </a:lnTo>
                <a:lnTo>
                  <a:pt x="41922" y="1524"/>
                </a:lnTo>
                <a:lnTo>
                  <a:pt x="38100" y="0"/>
                </a:lnTo>
                <a:lnTo>
                  <a:pt x="35064" y="1524"/>
                </a:lnTo>
                <a:lnTo>
                  <a:pt x="33540" y="4572"/>
                </a:lnTo>
                <a:lnTo>
                  <a:pt x="33540" y="263652"/>
                </a:lnTo>
                <a:lnTo>
                  <a:pt x="42672" y="263652"/>
                </a:lnTo>
                <a:close/>
              </a:path>
              <a:path w="76200" h="340360">
                <a:moveTo>
                  <a:pt x="42672" y="330708"/>
                </a:moveTo>
                <a:lnTo>
                  <a:pt x="42672" y="276606"/>
                </a:lnTo>
                <a:lnTo>
                  <a:pt x="41922" y="279654"/>
                </a:lnTo>
                <a:lnTo>
                  <a:pt x="38100" y="281178"/>
                </a:lnTo>
                <a:lnTo>
                  <a:pt x="35064" y="279654"/>
                </a:lnTo>
                <a:lnTo>
                  <a:pt x="33540" y="276606"/>
                </a:lnTo>
                <a:lnTo>
                  <a:pt x="33540" y="330733"/>
                </a:lnTo>
                <a:lnTo>
                  <a:pt x="38100" y="339852"/>
                </a:lnTo>
                <a:lnTo>
                  <a:pt x="42672" y="3307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61" name="object 61"/>
          <p:cNvSpPr txBox="1">
            <a:spLocks noGrp="1"/>
          </p:cNvSpPr>
          <p:nvPr>
            <p:ph type="ftr" sz="quarter" idx="5"/>
          </p:nvPr>
        </p:nvSpPr>
        <p:spPr>
          <a:xfrm>
            <a:off x="3134238" y="6473957"/>
            <a:ext cx="2900972" cy="15417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24">
              <a:lnSpc>
                <a:spcPts val="1212"/>
              </a:lnSpc>
            </a:pPr>
            <a:r>
              <a:rPr dirty="0"/>
              <a:t>CS556 - </a:t>
            </a:r>
            <a:r>
              <a:rPr spc="-5" dirty="0"/>
              <a:t>Distributed</a:t>
            </a:r>
            <a:r>
              <a:rPr spc="-60" dirty="0"/>
              <a:t> </a:t>
            </a:r>
            <a:r>
              <a:rPr dirty="0"/>
              <a:t>Systems</a:t>
            </a:r>
          </a:p>
        </p:txBody>
      </p:sp>
      <p:sp>
        <p:nvSpPr>
          <p:cNvPr id="62" name="object 62"/>
          <p:cNvSpPr txBox="1">
            <a:spLocks noGrp="1"/>
          </p:cNvSpPr>
          <p:nvPr>
            <p:ph type="dt" sz="half" idx="6"/>
          </p:nvPr>
        </p:nvSpPr>
        <p:spPr>
          <a:xfrm>
            <a:off x="462290" y="6473957"/>
            <a:ext cx="2137558" cy="15417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24">
              <a:lnSpc>
                <a:spcPts val="1212"/>
              </a:lnSpc>
            </a:pPr>
            <a:r>
              <a:rPr spc="-5" dirty="0"/>
              <a:t>Tutorial </a:t>
            </a:r>
            <a:r>
              <a:rPr dirty="0"/>
              <a:t>by Eleftherios</a:t>
            </a:r>
            <a:r>
              <a:rPr spc="-75" dirty="0"/>
              <a:t> </a:t>
            </a:r>
            <a:r>
              <a:rPr dirty="0"/>
              <a:t>Kosmas</a:t>
            </a:r>
          </a:p>
        </p:txBody>
      </p:sp>
      <p:sp>
        <p:nvSpPr>
          <p:cNvPr id="63" name="object 63"/>
          <p:cNvSpPr txBox="1">
            <a:spLocks noGrp="1"/>
          </p:cNvSpPr>
          <p:nvPr>
            <p:ph type="sldNum" sz="quarter" idx="7"/>
          </p:nvPr>
        </p:nvSpPr>
        <p:spPr>
          <a:xfrm>
            <a:off x="6569599" y="6473957"/>
            <a:ext cx="2137558" cy="15417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25448">
              <a:lnSpc>
                <a:spcPts val="1212"/>
              </a:lnSpc>
            </a:pPr>
            <a:fld id="{81D60167-4931-47E6-BA6A-407CBD079E47}" type="slidenum">
              <a:rPr dirty="0"/>
              <a:pPr marL="25448">
                <a:lnSpc>
                  <a:spcPts val="1212"/>
                </a:lnSpc>
              </a:pPr>
              <a:t>33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315868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5676" y="1295767"/>
            <a:ext cx="7739107" cy="337811"/>
          </a:xfrm>
          <a:custGeom>
            <a:avLst/>
            <a:gdLst/>
            <a:ahLst/>
            <a:cxnLst/>
            <a:rect l="l" t="t" r="r" b="b"/>
            <a:pathLst>
              <a:path w="7724775" h="337185">
                <a:moveTo>
                  <a:pt x="7724381" y="280416"/>
                </a:moveTo>
                <a:lnTo>
                  <a:pt x="7724381" y="56388"/>
                </a:lnTo>
                <a:lnTo>
                  <a:pt x="7719975" y="34397"/>
                </a:lnTo>
                <a:lnTo>
                  <a:pt x="7707998" y="16478"/>
                </a:lnTo>
                <a:lnTo>
                  <a:pt x="7690305" y="4417"/>
                </a:lnTo>
                <a:lnTo>
                  <a:pt x="7668755" y="0"/>
                </a:lnTo>
                <a:lnTo>
                  <a:pt x="55625" y="0"/>
                </a:lnTo>
                <a:lnTo>
                  <a:pt x="34075" y="4417"/>
                </a:lnTo>
                <a:lnTo>
                  <a:pt x="16383" y="16478"/>
                </a:lnTo>
                <a:lnTo>
                  <a:pt x="4405" y="34397"/>
                </a:lnTo>
                <a:lnTo>
                  <a:pt x="0" y="56388"/>
                </a:lnTo>
                <a:lnTo>
                  <a:pt x="0" y="280416"/>
                </a:lnTo>
                <a:lnTo>
                  <a:pt x="4405" y="302406"/>
                </a:lnTo>
                <a:lnTo>
                  <a:pt x="16382" y="320325"/>
                </a:lnTo>
                <a:lnTo>
                  <a:pt x="34075" y="332386"/>
                </a:lnTo>
                <a:lnTo>
                  <a:pt x="55625" y="336804"/>
                </a:lnTo>
                <a:lnTo>
                  <a:pt x="7668755" y="336804"/>
                </a:lnTo>
                <a:lnTo>
                  <a:pt x="7690305" y="332386"/>
                </a:lnTo>
                <a:lnTo>
                  <a:pt x="7707998" y="320325"/>
                </a:lnTo>
                <a:lnTo>
                  <a:pt x="7719975" y="302406"/>
                </a:lnTo>
                <a:lnTo>
                  <a:pt x="7724381" y="280416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" name="object 3"/>
          <p:cNvSpPr/>
          <p:nvPr/>
        </p:nvSpPr>
        <p:spPr>
          <a:xfrm>
            <a:off x="675676" y="1295767"/>
            <a:ext cx="7739107" cy="337811"/>
          </a:xfrm>
          <a:custGeom>
            <a:avLst/>
            <a:gdLst/>
            <a:ahLst/>
            <a:cxnLst/>
            <a:rect l="l" t="t" r="r" b="b"/>
            <a:pathLst>
              <a:path w="7724775" h="337185">
                <a:moveTo>
                  <a:pt x="55625" y="0"/>
                </a:moveTo>
                <a:lnTo>
                  <a:pt x="34075" y="4417"/>
                </a:lnTo>
                <a:lnTo>
                  <a:pt x="16383" y="16478"/>
                </a:lnTo>
                <a:lnTo>
                  <a:pt x="4405" y="34397"/>
                </a:lnTo>
                <a:lnTo>
                  <a:pt x="0" y="56388"/>
                </a:lnTo>
                <a:lnTo>
                  <a:pt x="0" y="280416"/>
                </a:lnTo>
                <a:lnTo>
                  <a:pt x="4405" y="302406"/>
                </a:lnTo>
                <a:lnTo>
                  <a:pt x="16382" y="320325"/>
                </a:lnTo>
                <a:lnTo>
                  <a:pt x="34075" y="332386"/>
                </a:lnTo>
                <a:lnTo>
                  <a:pt x="55625" y="336804"/>
                </a:lnTo>
                <a:lnTo>
                  <a:pt x="7668755" y="336804"/>
                </a:lnTo>
                <a:lnTo>
                  <a:pt x="7690305" y="332386"/>
                </a:lnTo>
                <a:lnTo>
                  <a:pt x="7707998" y="320325"/>
                </a:lnTo>
                <a:lnTo>
                  <a:pt x="7719975" y="302406"/>
                </a:lnTo>
                <a:lnTo>
                  <a:pt x="7724381" y="280416"/>
                </a:lnTo>
                <a:lnTo>
                  <a:pt x="7724381" y="56388"/>
                </a:lnTo>
                <a:lnTo>
                  <a:pt x="7719975" y="34397"/>
                </a:lnTo>
                <a:lnTo>
                  <a:pt x="7707998" y="16478"/>
                </a:lnTo>
                <a:lnTo>
                  <a:pt x="7690305" y="4417"/>
                </a:lnTo>
                <a:lnTo>
                  <a:pt x="7668755" y="0"/>
                </a:lnTo>
                <a:lnTo>
                  <a:pt x="5562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62290" y="169344"/>
            <a:ext cx="8244868" cy="1356729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288202"/>
            <a:r>
              <a:rPr spc="-5" dirty="0"/>
              <a:t>Exchanging </a:t>
            </a:r>
            <a:r>
              <a:rPr dirty="0"/>
              <a:t>data with stream</a:t>
            </a:r>
            <a:r>
              <a:rPr spc="-95" dirty="0"/>
              <a:t> </a:t>
            </a:r>
            <a:r>
              <a:rPr dirty="0"/>
              <a:t>socket</a:t>
            </a:r>
          </a:p>
        </p:txBody>
      </p:sp>
      <p:sp>
        <p:nvSpPr>
          <p:cNvPr id="5" name="object 5"/>
          <p:cNvSpPr/>
          <p:nvPr/>
        </p:nvSpPr>
        <p:spPr>
          <a:xfrm>
            <a:off x="678730" y="3366908"/>
            <a:ext cx="8393098" cy="337174"/>
          </a:xfrm>
          <a:custGeom>
            <a:avLst/>
            <a:gdLst/>
            <a:ahLst/>
            <a:cxnLst/>
            <a:rect l="l" t="t" r="r" b="b"/>
            <a:pathLst>
              <a:path w="8377555" h="336550">
                <a:moveTo>
                  <a:pt x="8377428" y="280415"/>
                </a:moveTo>
                <a:lnTo>
                  <a:pt x="8377428" y="55625"/>
                </a:lnTo>
                <a:lnTo>
                  <a:pt x="8373010" y="34075"/>
                </a:lnTo>
                <a:lnTo>
                  <a:pt x="8360949" y="16383"/>
                </a:lnTo>
                <a:lnTo>
                  <a:pt x="8343030" y="4405"/>
                </a:lnTo>
                <a:lnTo>
                  <a:pt x="8321040" y="0"/>
                </a:lnTo>
                <a:lnTo>
                  <a:pt x="56387" y="0"/>
                </a:lnTo>
                <a:lnTo>
                  <a:pt x="34397" y="4405"/>
                </a:lnTo>
                <a:lnTo>
                  <a:pt x="16478" y="16383"/>
                </a:lnTo>
                <a:lnTo>
                  <a:pt x="4417" y="34075"/>
                </a:lnTo>
                <a:lnTo>
                  <a:pt x="0" y="55626"/>
                </a:lnTo>
                <a:lnTo>
                  <a:pt x="0" y="280416"/>
                </a:lnTo>
                <a:lnTo>
                  <a:pt x="4417" y="301966"/>
                </a:lnTo>
                <a:lnTo>
                  <a:pt x="16478" y="319659"/>
                </a:lnTo>
                <a:lnTo>
                  <a:pt x="34397" y="331636"/>
                </a:lnTo>
                <a:lnTo>
                  <a:pt x="56387" y="336042"/>
                </a:lnTo>
                <a:lnTo>
                  <a:pt x="8321040" y="336041"/>
                </a:lnTo>
                <a:lnTo>
                  <a:pt x="8343030" y="331636"/>
                </a:lnTo>
                <a:lnTo>
                  <a:pt x="8360949" y="319658"/>
                </a:lnTo>
                <a:lnTo>
                  <a:pt x="8373010" y="301966"/>
                </a:lnTo>
                <a:lnTo>
                  <a:pt x="8377428" y="280415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6" name="object 6"/>
          <p:cNvSpPr txBox="1"/>
          <p:nvPr/>
        </p:nvSpPr>
        <p:spPr>
          <a:xfrm>
            <a:off x="406440" y="1256324"/>
            <a:ext cx="8627211" cy="49785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6276" indent="-343552">
              <a:buClr>
                <a:srgbClr val="9A6500"/>
              </a:buClr>
              <a:buSzPct val="63636"/>
              <a:buFont typeface="Segoe UI Symbol"/>
              <a:buChar char="■"/>
              <a:tabLst>
                <a:tab pos="355639" algn="l"/>
                <a:tab pos="356276" algn="l"/>
              </a:tabLst>
            </a:pPr>
            <a:r>
              <a:rPr sz="2204" b="1" dirty="0">
                <a:latin typeface="Courier New"/>
                <a:cs typeface="Courier New"/>
              </a:rPr>
              <a:t>int count = send(</a:t>
            </a:r>
            <a:r>
              <a:rPr sz="2204" b="1" dirty="0">
                <a:solidFill>
                  <a:srgbClr val="9A6500"/>
                </a:solidFill>
                <a:latin typeface="Courier New"/>
                <a:cs typeface="Courier New"/>
              </a:rPr>
              <a:t>sockid</a:t>
            </a:r>
            <a:r>
              <a:rPr sz="2204" b="1" dirty="0">
                <a:latin typeface="Courier New"/>
                <a:cs typeface="Courier New"/>
              </a:rPr>
              <a:t>, </a:t>
            </a:r>
            <a:r>
              <a:rPr sz="2204" b="1" dirty="0">
                <a:solidFill>
                  <a:srgbClr val="CC9A00"/>
                </a:solidFill>
                <a:latin typeface="Courier New"/>
                <a:cs typeface="Courier New"/>
              </a:rPr>
              <a:t>msg</a:t>
            </a:r>
            <a:r>
              <a:rPr sz="2204" b="1" dirty="0">
                <a:latin typeface="Courier New"/>
                <a:cs typeface="Courier New"/>
              </a:rPr>
              <a:t>, </a:t>
            </a:r>
            <a:r>
              <a:rPr sz="2204" b="1" dirty="0">
                <a:solidFill>
                  <a:srgbClr val="A50021"/>
                </a:solidFill>
                <a:latin typeface="Courier New"/>
                <a:cs typeface="Courier New"/>
              </a:rPr>
              <a:t>msgLen</a:t>
            </a:r>
            <a:r>
              <a:rPr sz="2204" b="1" dirty="0">
                <a:latin typeface="Courier New"/>
                <a:cs typeface="Courier New"/>
              </a:rPr>
              <a:t>,</a:t>
            </a:r>
            <a:r>
              <a:rPr sz="2204" b="1" spc="-20" dirty="0">
                <a:latin typeface="Courier New"/>
                <a:cs typeface="Courier New"/>
              </a:rPr>
              <a:t> </a:t>
            </a:r>
            <a:r>
              <a:rPr sz="2204" b="1" dirty="0">
                <a:solidFill>
                  <a:srgbClr val="CA6800"/>
                </a:solidFill>
                <a:latin typeface="Courier New"/>
                <a:cs typeface="Courier New"/>
              </a:rPr>
              <a:t>flags</a:t>
            </a:r>
            <a:r>
              <a:rPr sz="2204" b="1" dirty="0">
                <a:latin typeface="Courier New"/>
                <a:cs typeface="Courier New"/>
              </a:rPr>
              <a:t>);</a:t>
            </a:r>
            <a:endParaRPr sz="2204">
              <a:latin typeface="Courier New"/>
              <a:cs typeface="Courier New"/>
            </a:endParaRPr>
          </a:p>
          <a:p>
            <a:pPr marL="357548">
              <a:spcBef>
                <a:spcPts val="571"/>
              </a:spcBef>
            </a:pPr>
            <a:r>
              <a:rPr sz="1202" spc="160" dirty="0">
                <a:solidFill>
                  <a:srgbClr val="9A6500"/>
                </a:solidFill>
                <a:latin typeface="Segoe UI Symbol"/>
                <a:cs typeface="Segoe UI Symbol"/>
              </a:rPr>
              <a:t>Q  </a:t>
            </a:r>
            <a:r>
              <a:rPr sz="2004" spc="-5" dirty="0">
                <a:solidFill>
                  <a:srgbClr val="CC9A00"/>
                </a:solidFill>
                <a:latin typeface="Sylfaen"/>
                <a:cs typeface="Sylfaen"/>
              </a:rPr>
              <a:t>msg</a:t>
            </a:r>
            <a:r>
              <a:rPr sz="2004" spc="-5" dirty="0">
                <a:latin typeface="Sylfaen"/>
                <a:cs typeface="Sylfaen"/>
              </a:rPr>
              <a:t>: const void[], message to be</a:t>
            </a:r>
            <a:r>
              <a:rPr sz="2004" spc="-60" dirty="0">
                <a:latin typeface="Sylfaen"/>
                <a:cs typeface="Sylfaen"/>
              </a:rPr>
              <a:t> </a:t>
            </a:r>
            <a:r>
              <a:rPr sz="2004" spc="-10" dirty="0">
                <a:latin typeface="Sylfaen"/>
                <a:cs typeface="Sylfaen"/>
              </a:rPr>
              <a:t>transmitted</a:t>
            </a:r>
            <a:endParaRPr sz="2004">
              <a:latin typeface="Sylfaen"/>
              <a:cs typeface="Sylfaen"/>
            </a:endParaRPr>
          </a:p>
          <a:p>
            <a:pPr marL="357548">
              <a:spcBef>
                <a:spcPts val="476"/>
              </a:spcBef>
            </a:pPr>
            <a:r>
              <a:rPr sz="1202" spc="160" dirty="0">
                <a:solidFill>
                  <a:srgbClr val="9A6500"/>
                </a:solidFill>
                <a:latin typeface="Segoe UI Symbol"/>
                <a:cs typeface="Segoe UI Symbol"/>
              </a:rPr>
              <a:t>Q  </a:t>
            </a:r>
            <a:r>
              <a:rPr sz="2004" spc="-5" dirty="0">
                <a:solidFill>
                  <a:srgbClr val="A50021"/>
                </a:solidFill>
                <a:latin typeface="Sylfaen"/>
                <a:cs typeface="Sylfaen"/>
              </a:rPr>
              <a:t>msgLen</a:t>
            </a:r>
            <a:r>
              <a:rPr sz="2004" spc="-5" dirty="0">
                <a:latin typeface="Sylfaen"/>
                <a:cs typeface="Sylfaen"/>
              </a:rPr>
              <a:t>: </a:t>
            </a:r>
            <a:r>
              <a:rPr sz="2004" spc="-10" dirty="0">
                <a:latin typeface="Sylfaen"/>
                <a:cs typeface="Sylfaen"/>
              </a:rPr>
              <a:t>integer, </a:t>
            </a:r>
            <a:r>
              <a:rPr sz="2004" spc="-5" dirty="0">
                <a:latin typeface="Sylfaen"/>
                <a:cs typeface="Sylfaen"/>
              </a:rPr>
              <a:t>length of message (in bytes) to</a:t>
            </a:r>
            <a:r>
              <a:rPr sz="2004" spc="-30" dirty="0">
                <a:latin typeface="Sylfaen"/>
                <a:cs typeface="Sylfaen"/>
              </a:rPr>
              <a:t> </a:t>
            </a:r>
            <a:r>
              <a:rPr sz="2004" spc="-5" dirty="0">
                <a:latin typeface="Sylfaen"/>
                <a:cs typeface="Sylfaen"/>
              </a:rPr>
              <a:t>transmit</a:t>
            </a:r>
            <a:endParaRPr sz="2004">
              <a:latin typeface="Sylfaen"/>
              <a:cs typeface="Sylfaen"/>
            </a:endParaRPr>
          </a:p>
          <a:p>
            <a:pPr marL="357548">
              <a:spcBef>
                <a:spcPts val="471"/>
              </a:spcBef>
            </a:pPr>
            <a:r>
              <a:rPr sz="1202" spc="160" dirty="0">
                <a:solidFill>
                  <a:srgbClr val="9A6500"/>
                </a:solidFill>
                <a:latin typeface="Segoe UI Symbol"/>
                <a:cs typeface="Segoe UI Symbol"/>
              </a:rPr>
              <a:t>Q  </a:t>
            </a:r>
            <a:r>
              <a:rPr sz="2004" spc="-5" dirty="0">
                <a:solidFill>
                  <a:srgbClr val="CA6800"/>
                </a:solidFill>
                <a:latin typeface="Sylfaen"/>
                <a:cs typeface="Sylfaen"/>
              </a:rPr>
              <a:t>flags</a:t>
            </a:r>
            <a:r>
              <a:rPr sz="2004" spc="-5" dirty="0">
                <a:latin typeface="Sylfaen"/>
                <a:cs typeface="Sylfaen"/>
              </a:rPr>
              <a:t>: integer, special options, usually just</a:t>
            </a:r>
            <a:r>
              <a:rPr sz="2004" spc="-15" dirty="0">
                <a:latin typeface="Sylfaen"/>
                <a:cs typeface="Sylfaen"/>
              </a:rPr>
              <a:t> </a:t>
            </a:r>
            <a:r>
              <a:rPr sz="2004" spc="-5" dirty="0">
                <a:latin typeface="Sylfaen"/>
                <a:cs typeface="Sylfaen"/>
              </a:rPr>
              <a:t>0</a:t>
            </a:r>
            <a:endParaRPr sz="2004">
              <a:latin typeface="Sylfaen"/>
              <a:cs typeface="Sylfaen"/>
            </a:endParaRPr>
          </a:p>
          <a:p>
            <a:pPr marL="357548">
              <a:spcBef>
                <a:spcPts val="471"/>
              </a:spcBef>
            </a:pPr>
            <a:r>
              <a:rPr sz="1202" spc="160" dirty="0">
                <a:solidFill>
                  <a:srgbClr val="9A6500"/>
                </a:solidFill>
                <a:latin typeface="Segoe UI Symbol"/>
                <a:cs typeface="Segoe UI Symbol"/>
              </a:rPr>
              <a:t>Q  </a:t>
            </a:r>
            <a:r>
              <a:rPr sz="2004" spc="-5" dirty="0">
                <a:latin typeface="Sylfaen"/>
                <a:cs typeface="Sylfaen"/>
              </a:rPr>
              <a:t>count: # bytes transmitted (-1 if</a:t>
            </a:r>
            <a:r>
              <a:rPr sz="2004" spc="-35" dirty="0">
                <a:latin typeface="Sylfaen"/>
                <a:cs typeface="Sylfaen"/>
              </a:rPr>
              <a:t> </a:t>
            </a:r>
            <a:r>
              <a:rPr sz="2004" spc="-5" dirty="0">
                <a:latin typeface="Sylfaen"/>
                <a:cs typeface="Sylfaen"/>
              </a:rPr>
              <a:t>error)</a:t>
            </a:r>
            <a:endParaRPr sz="2004">
              <a:latin typeface="Sylfaen"/>
              <a:cs typeface="Sylfaen"/>
            </a:endParaRPr>
          </a:p>
          <a:p>
            <a:pPr>
              <a:spcBef>
                <a:spcPts val="45"/>
              </a:spcBef>
            </a:pPr>
            <a:endParaRPr sz="1904">
              <a:latin typeface="Times New Roman"/>
              <a:cs typeface="Times New Roman"/>
            </a:endParaRPr>
          </a:p>
          <a:p>
            <a:pPr marL="356276" indent="-343552">
              <a:buClr>
                <a:srgbClr val="9A6500"/>
              </a:buClr>
              <a:buSzPct val="63636"/>
              <a:buFont typeface="Segoe UI Symbol"/>
              <a:buChar char="■"/>
              <a:tabLst>
                <a:tab pos="355639" algn="l"/>
                <a:tab pos="356276" algn="l"/>
              </a:tabLst>
            </a:pPr>
            <a:r>
              <a:rPr sz="2204" b="1" u="sng" dirty="0">
                <a:latin typeface="Courier New"/>
                <a:cs typeface="Courier New"/>
              </a:rPr>
              <a:t>int count = recv(</a:t>
            </a:r>
            <a:r>
              <a:rPr sz="2204" b="1" u="sng" dirty="0">
                <a:solidFill>
                  <a:srgbClr val="9A6500"/>
                </a:solidFill>
                <a:latin typeface="Courier New"/>
                <a:cs typeface="Courier New"/>
              </a:rPr>
              <a:t>sockid</a:t>
            </a:r>
            <a:r>
              <a:rPr sz="2204" b="1" u="sng" dirty="0">
                <a:latin typeface="Courier New"/>
                <a:cs typeface="Courier New"/>
              </a:rPr>
              <a:t>, </a:t>
            </a:r>
            <a:r>
              <a:rPr sz="2204" b="1" u="sng" dirty="0">
                <a:solidFill>
                  <a:srgbClr val="CC9A00"/>
                </a:solidFill>
                <a:latin typeface="Courier New"/>
                <a:cs typeface="Courier New"/>
              </a:rPr>
              <a:t>recvBuf</a:t>
            </a:r>
            <a:r>
              <a:rPr sz="2204" b="1" u="sng" dirty="0">
                <a:latin typeface="Courier New"/>
                <a:cs typeface="Courier New"/>
              </a:rPr>
              <a:t>, </a:t>
            </a:r>
            <a:r>
              <a:rPr sz="2204" b="1" u="sng" dirty="0">
                <a:solidFill>
                  <a:srgbClr val="A50021"/>
                </a:solidFill>
                <a:latin typeface="Courier New"/>
                <a:cs typeface="Courier New"/>
              </a:rPr>
              <a:t>bufLen</a:t>
            </a:r>
            <a:r>
              <a:rPr sz="2204" b="1" u="sng" dirty="0">
                <a:latin typeface="Courier New"/>
                <a:cs typeface="Courier New"/>
              </a:rPr>
              <a:t>,</a:t>
            </a:r>
            <a:r>
              <a:rPr sz="2204" b="1" u="sng" spc="-10" dirty="0">
                <a:latin typeface="Courier New"/>
                <a:cs typeface="Courier New"/>
              </a:rPr>
              <a:t> </a:t>
            </a:r>
            <a:r>
              <a:rPr sz="2204" b="1" u="sng" dirty="0">
                <a:solidFill>
                  <a:srgbClr val="CA6800"/>
                </a:solidFill>
                <a:latin typeface="Courier New"/>
                <a:cs typeface="Courier New"/>
              </a:rPr>
              <a:t>flags</a:t>
            </a:r>
            <a:r>
              <a:rPr sz="2204" b="1" u="sng" dirty="0">
                <a:latin typeface="Courier New"/>
                <a:cs typeface="Courier New"/>
              </a:rPr>
              <a:t>);</a:t>
            </a:r>
            <a:endParaRPr sz="2204">
              <a:latin typeface="Courier New"/>
              <a:cs typeface="Courier New"/>
            </a:endParaRPr>
          </a:p>
          <a:p>
            <a:pPr marL="357548">
              <a:spcBef>
                <a:spcPts val="491"/>
              </a:spcBef>
            </a:pPr>
            <a:r>
              <a:rPr sz="1202" spc="160" dirty="0">
                <a:solidFill>
                  <a:srgbClr val="9A6500"/>
                </a:solidFill>
                <a:latin typeface="Segoe UI Symbol"/>
                <a:cs typeface="Segoe UI Symbol"/>
              </a:rPr>
              <a:t>Q  </a:t>
            </a:r>
            <a:r>
              <a:rPr sz="2004" spc="-10" dirty="0">
                <a:solidFill>
                  <a:srgbClr val="CC9A00"/>
                </a:solidFill>
                <a:latin typeface="Sylfaen"/>
                <a:cs typeface="Sylfaen"/>
              </a:rPr>
              <a:t>recvBuf</a:t>
            </a:r>
            <a:r>
              <a:rPr sz="2004" spc="-10" dirty="0">
                <a:latin typeface="Sylfaen"/>
                <a:cs typeface="Sylfaen"/>
              </a:rPr>
              <a:t>: </a:t>
            </a:r>
            <a:r>
              <a:rPr sz="2004" spc="-5" dirty="0">
                <a:latin typeface="Sylfaen"/>
                <a:cs typeface="Sylfaen"/>
              </a:rPr>
              <a:t>void[], stores received</a:t>
            </a:r>
            <a:r>
              <a:rPr sz="2004" spc="-70" dirty="0">
                <a:latin typeface="Sylfaen"/>
                <a:cs typeface="Sylfaen"/>
              </a:rPr>
              <a:t> </a:t>
            </a:r>
            <a:r>
              <a:rPr sz="2004" spc="-10" dirty="0">
                <a:latin typeface="Sylfaen"/>
                <a:cs typeface="Sylfaen"/>
              </a:rPr>
              <a:t>bytes</a:t>
            </a:r>
            <a:endParaRPr sz="2004">
              <a:latin typeface="Sylfaen"/>
              <a:cs typeface="Sylfaen"/>
            </a:endParaRPr>
          </a:p>
          <a:p>
            <a:pPr marL="357548">
              <a:spcBef>
                <a:spcPts val="476"/>
              </a:spcBef>
            </a:pPr>
            <a:r>
              <a:rPr sz="1202" spc="160" dirty="0">
                <a:solidFill>
                  <a:srgbClr val="9A6500"/>
                </a:solidFill>
                <a:latin typeface="Segoe UI Symbol"/>
                <a:cs typeface="Segoe UI Symbol"/>
              </a:rPr>
              <a:t>Q  </a:t>
            </a:r>
            <a:r>
              <a:rPr sz="2004" spc="-5" dirty="0">
                <a:solidFill>
                  <a:srgbClr val="A50021"/>
                </a:solidFill>
                <a:latin typeface="Sylfaen"/>
                <a:cs typeface="Sylfaen"/>
              </a:rPr>
              <a:t>bufLen</a:t>
            </a:r>
            <a:r>
              <a:rPr sz="2004" spc="-5" dirty="0">
                <a:latin typeface="Sylfaen"/>
                <a:cs typeface="Sylfaen"/>
              </a:rPr>
              <a:t>: # bytes</a:t>
            </a:r>
            <a:r>
              <a:rPr sz="2004" spc="-125" dirty="0">
                <a:latin typeface="Sylfaen"/>
                <a:cs typeface="Sylfaen"/>
              </a:rPr>
              <a:t> </a:t>
            </a:r>
            <a:r>
              <a:rPr sz="2004" spc="-5" dirty="0">
                <a:latin typeface="Sylfaen"/>
                <a:cs typeface="Sylfaen"/>
              </a:rPr>
              <a:t>received</a:t>
            </a:r>
            <a:endParaRPr sz="2004">
              <a:latin typeface="Sylfaen"/>
              <a:cs typeface="Sylfaen"/>
            </a:endParaRPr>
          </a:p>
          <a:p>
            <a:pPr marL="357548">
              <a:spcBef>
                <a:spcPts val="471"/>
              </a:spcBef>
            </a:pPr>
            <a:r>
              <a:rPr sz="1202" spc="160" dirty="0">
                <a:solidFill>
                  <a:srgbClr val="9A6500"/>
                </a:solidFill>
                <a:latin typeface="Segoe UI Symbol"/>
                <a:cs typeface="Segoe UI Symbol"/>
              </a:rPr>
              <a:t>Q  </a:t>
            </a:r>
            <a:r>
              <a:rPr sz="2004" spc="-5" dirty="0">
                <a:solidFill>
                  <a:srgbClr val="CA6800"/>
                </a:solidFill>
                <a:latin typeface="Sylfaen"/>
                <a:cs typeface="Sylfaen"/>
              </a:rPr>
              <a:t>flags</a:t>
            </a:r>
            <a:r>
              <a:rPr sz="2004" spc="-5" dirty="0">
                <a:latin typeface="Sylfaen"/>
                <a:cs typeface="Sylfaen"/>
              </a:rPr>
              <a:t>: integer, special options, usually just</a:t>
            </a:r>
            <a:r>
              <a:rPr sz="2004" spc="-15" dirty="0">
                <a:latin typeface="Sylfaen"/>
                <a:cs typeface="Sylfaen"/>
              </a:rPr>
              <a:t> </a:t>
            </a:r>
            <a:r>
              <a:rPr sz="2004" spc="-5" dirty="0">
                <a:latin typeface="Sylfaen"/>
                <a:cs typeface="Sylfaen"/>
              </a:rPr>
              <a:t>0</a:t>
            </a:r>
            <a:endParaRPr sz="2004">
              <a:latin typeface="Sylfaen"/>
              <a:cs typeface="Sylfaen"/>
            </a:endParaRPr>
          </a:p>
          <a:p>
            <a:pPr marL="357548">
              <a:spcBef>
                <a:spcPts val="476"/>
              </a:spcBef>
            </a:pPr>
            <a:r>
              <a:rPr sz="1202" spc="160" dirty="0">
                <a:solidFill>
                  <a:srgbClr val="9A6500"/>
                </a:solidFill>
                <a:latin typeface="Segoe UI Symbol"/>
                <a:cs typeface="Segoe UI Symbol"/>
              </a:rPr>
              <a:t>Q  </a:t>
            </a:r>
            <a:r>
              <a:rPr sz="2004" spc="-5" dirty="0">
                <a:latin typeface="Sylfaen"/>
                <a:cs typeface="Sylfaen"/>
              </a:rPr>
              <a:t>count: # bytes received (-1 if</a:t>
            </a:r>
            <a:r>
              <a:rPr sz="2004" spc="-65" dirty="0">
                <a:latin typeface="Sylfaen"/>
                <a:cs typeface="Sylfaen"/>
              </a:rPr>
              <a:t> </a:t>
            </a:r>
            <a:r>
              <a:rPr sz="2004" spc="-5" dirty="0">
                <a:latin typeface="Sylfaen"/>
                <a:cs typeface="Sylfaen"/>
              </a:rPr>
              <a:t>error)</a:t>
            </a:r>
            <a:endParaRPr sz="2004">
              <a:latin typeface="Sylfaen"/>
              <a:cs typeface="Sylfaen"/>
            </a:endParaRPr>
          </a:p>
          <a:p>
            <a:pPr>
              <a:spcBef>
                <a:spcPts val="45"/>
              </a:spcBef>
            </a:pPr>
            <a:endParaRPr sz="1904">
              <a:latin typeface="Times New Roman"/>
              <a:cs typeface="Times New Roman"/>
            </a:endParaRPr>
          </a:p>
          <a:p>
            <a:pPr marL="356276" indent="-343552">
              <a:buClr>
                <a:srgbClr val="9A6500"/>
              </a:buClr>
              <a:buSzPct val="63636"/>
              <a:buFont typeface="Segoe UI Symbol"/>
              <a:buChar char="■"/>
              <a:tabLst>
                <a:tab pos="355639" algn="l"/>
                <a:tab pos="356276" algn="l"/>
              </a:tabLst>
            </a:pPr>
            <a:r>
              <a:rPr sz="2204" spc="-5" dirty="0">
                <a:latin typeface="Sylfaen"/>
                <a:cs typeface="Sylfaen"/>
              </a:rPr>
              <a:t>Calls are</a:t>
            </a:r>
            <a:r>
              <a:rPr sz="2204" spc="-55" dirty="0">
                <a:latin typeface="Sylfaen"/>
                <a:cs typeface="Sylfaen"/>
              </a:rPr>
              <a:t> </a:t>
            </a:r>
            <a:r>
              <a:rPr sz="2204" b="1" spc="10" dirty="0">
                <a:latin typeface="Sylfaen"/>
                <a:cs typeface="Sylfaen"/>
              </a:rPr>
              <a:t>blocking</a:t>
            </a:r>
            <a:endParaRPr sz="2204">
              <a:latin typeface="Sylfaen"/>
              <a:cs typeface="Sylfaen"/>
            </a:endParaRPr>
          </a:p>
          <a:p>
            <a:pPr marL="43262">
              <a:spcBef>
                <a:spcPts val="496"/>
              </a:spcBef>
              <a:tabLst>
                <a:tab pos="357548" algn="l"/>
                <a:tab pos="683286" algn="l"/>
                <a:tab pos="8288498" algn="l"/>
              </a:tabLst>
            </a:pPr>
            <a:r>
              <a:rPr sz="1202" u="heavy" dirty="0">
                <a:solidFill>
                  <a:srgbClr val="9A6500"/>
                </a:solidFill>
                <a:latin typeface="Times New Roman"/>
                <a:cs typeface="Times New Roman"/>
              </a:rPr>
              <a:t> 	</a:t>
            </a:r>
            <a:r>
              <a:rPr sz="1202" u="heavy" spc="160" dirty="0">
                <a:solidFill>
                  <a:srgbClr val="9A6500"/>
                </a:solidFill>
                <a:latin typeface="Segoe UI Symbol"/>
                <a:cs typeface="Segoe UI Symbol"/>
              </a:rPr>
              <a:t>Q	</a:t>
            </a:r>
            <a:r>
              <a:rPr sz="2004" u="heavy" spc="-5" dirty="0">
                <a:latin typeface="Sylfaen"/>
                <a:cs typeface="Sylfaen"/>
              </a:rPr>
              <a:t>returns only after data is sent /</a:t>
            </a:r>
            <a:r>
              <a:rPr sz="2004" u="heavy" spc="50" dirty="0">
                <a:latin typeface="Sylfaen"/>
                <a:cs typeface="Sylfaen"/>
              </a:rPr>
              <a:t> </a:t>
            </a:r>
            <a:r>
              <a:rPr sz="2004" u="heavy" spc="-5" dirty="0">
                <a:latin typeface="Sylfaen"/>
                <a:cs typeface="Sylfaen"/>
              </a:rPr>
              <a:t>received	</a:t>
            </a:r>
            <a:endParaRPr sz="2004">
              <a:latin typeface="Sylfaen"/>
              <a:cs typeface="Sylfae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4294967295"/>
          </p:nvPr>
        </p:nvSpPr>
        <p:spPr>
          <a:xfrm>
            <a:off x="529355" y="6392744"/>
            <a:ext cx="1831556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dirty="0"/>
              <a:t>CS556 - </a:t>
            </a:r>
            <a:r>
              <a:rPr spc="-5" dirty="0"/>
              <a:t>Distributed</a:t>
            </a:r>
            <a:r>
              <a:rPr spc="-60" dirty="0"/>
              <a:t> </a:t>
            </a:r>
            <a:r>
              <a:rPr dirty="0"/>
              <a:t>Systems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4294967295"/>
          </p:nvPr>
        </p:nvSpPr>
        <p:spPr>
          <a:xfrm>
            <a:off x="3450011" y="6392744"/>
            <a:ext cx="1989964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spc="-5" dirty="0"/>
              <a:t>Tutorial </a:t>
            </a:r>
            <a:r>
              <a:rPr dirty="0"/>
              <a:t>by Eleftherios</a:t>
            </a:r>
            <a:r>
              <a:rPr spc="-75" dirty="0"/>
              <a:t> </a:t>
            </a:r>
            <a:r>
              <a:rPr dirty="0"/>
              <a:t>Kosmas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4294967295"/>
          </p:nvPr>
        </p:nvSpPr>
        <p:spPr>
          <a:xfrm>
            <a:off x="8060686" y="6392744"/>
            <a:ext cx="204212" cy="4625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48">
              <a:lnSpc>
                <a:spcPts val="1212"/>
              </a:lnSpc>
            </a:pPr>
            <a:fld id="{81D60167-4931-47E6-BA6A-407CBD079E47}" type="slidenum">
              <a:rPr dirty="0"/>
              <a:pPr marL="25448">
                <a:lnSpc>
                  <a:spcPts val="1212"/>
                </a:lnSpc>
              </a:pPr>
              <a:t>34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184812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9705" y="6177035"/>
            <a:ext cx="8244868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87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" name="object 3"/>
          <p:cNvSpPr/>
          <p:nvPr/>
        </p:nvSpPr>
        <p:spPr>
          <a:xfrm>
            <a:off x="675675" y="1295767"/>
            <a:ext cx="7906422" cy="717609"/>
          </a:xfrm>
          <a:custGeom>
            <a:avLst/>
            <a:gdLst/>
            <a:ahLst/>
            <a:cxnLst/>
            <a:rect l="l" t="t" r="r" b="b"/>
            <a:pathLst>
              <a:path w="7891780" h="716280">
                <a:moveTo>
                  <a:pt x="7891259" y="596646"/>
                </a:moveTo>
                <a:lnTo>
                  <a:pt x="7891259" y="119634"/>
                </a:lnTo>
                <a:lnTo>
                  <a:pt x="7881891" y="72973"/>
                </a:lnTo>
                <a:lnTo>
                  <a:pt x="7856308" y="34956"/>
                </a:lnTo>
                <a:lnTo>
                  <a:pt x="7818296" y="9370"/>
                </a:lnTo>
                <a:lnTo>
                  <a:pt x="7771638" y="0"/>
                </a:lnTo>
                <a:lnTo>
                  <a:pt x="118872" y="0"/>
                </a:lnTo>
                <a:lnTo>
                  <a:pt x="72651" y="9370"/>
                </a:lnTo>
                <a:lnTo>
                  <a:pt x="34861" y="34956"/>
                </a:lnTo>
                <a:lnTo>
                  <a:pt x="9358" y="72973"/>
                </a:lnTo>
                <a:lnTo>
                  <a:pt x="0" y="119634"/>
                </a:lnTo>
                <a:lnTo>
                  <a:pt x="0" y="596646"/>
                </a:lnTo>
                <a:lnTo>
                  <a:pt x="9358" y="643306"/>
                </a:lnTo>
                <a:lnTo>
                  <a:pt x="34861" y="681323"/>
                </a:lnTo>
                <a:lnTo>
                  <a:pt x="72651" y="706909"/>
                </a:lnTo>
                <a:lnTo>
                  <a:pt x="118872" y="716280"/>
                </a:lnTo>
                <a:lnTo>
                  <a:pt x="7771638" y="716280"/>
                </a:lnTo>
                <a:lnTo>
                  <a:pt x="7818296" y="706909"/>
                </a:lnTo>
                <a:lnTo>
                  <a:pt x="7856308" y="681323"/>
                </a:lnTo>
                <a:lnTo>
                  <a:pt x="7881891" y="643306"/>
                </a:lnTo>
                <a:lnTo>
                  <a:pt x="7891259" y="596646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4" name="object 4"/>
          <p:cNvSpPr/>
          <p:nvPr/>
        </p:nvSpPr>
        <p:spPr>
          <a:xfrm>
            <a:off x="675675" y="1295767"/>
            <a:ext cx="7906422" cy="717609"/>
          </a:xfrm>
          <a:custGeom>
            <a:avLst/>
            <a:gdLst/>
            <a:ahLst/>
            <a:cxnLst/>
            <a:rect l="l" t="t" r="r" b="b"/>
            <a:pathLst>
              <a:path w="7891780" h="716280">
                <a:moveTo>
                  <a:pt x="118872" y="0"/>
                </a:moveTo>
                <a:lnTo>
                  <a:pt x="72651" y="9370"/>
                </a:lnTo>
                <a:lnTo>
                  <a:pt x="34861" y="34956"/>
                </a:lnTo>
                <a:lnTo>
                  <a:pt x="9358" y="72973"/>
                </a:lnTo>
                <a:lnTo>
                  <a:pt x="0" y="119634"/>
                </a:lnTo>
                <a:lnTo>
                  <a:pt x="0" y="596646"/>
                </a:lnTo>
                <a:lnTo>
                  <a:pt x="9358" y="643306"/>
                </a:lnTo>
                <a:lnTo>
                  <a:pt x="34861" y="681323"/>
                </a:lnTo>
                <a:lnTo>
                  <a:pt x="72651" y="706909"/>
                </a:lnTo>
                <a:lnTo>
                  <a:pt x="118872" y="716280"/>
                </a:lnTo>
                <a:lnTo>
                  <a:pt x="7771638" y="716280"/>
                </a:lnTo>
                <a:lnTo>
                  <a:pt x="7818296" y="706909"/>
                </a:lnTo>
                <a:lnTo>
                  <a:pt x="7856308" y="681323"/>
                </a:lnTo>
                <a:lnTo>
                  <a:pt x="7881891" y="643306"/>
                </a:lnTo>
                <a:lnTo>
                  <a:pt x="7891259" y="596646"/>
                </a:lnTo>
                <a:lnTo>
                  <a:pt x="7891259" y="119634"/>
                </a:lnTo>
                <a:lnTo>
                  <a:pt x="7881891" y="72973"/>
                </a:lnTo>
                <a:lnTo>
                  <a:pt x="7856308" y="34956"/>
                </a:lnTo>
                <a:lnTo>
                  <a:pt x="7818296" y="9370"/>
                </a:lnTo>
                <a:lnTo>
                  <a:pt x="7771638" y="0"/>
                </a:lnTo>
                <a:lnTo>
                  <a:pt x="118872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62290" y="169344"/>
            <a:ext cx="8244868" cy="1356729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26083"/>
            <a:r>
              <a:rPr spc="-5" dirty="0"/>
              <a:t>Exchanging </a:t>
            </a:r>
            <a:r>
              <a:rPr dirty="0"/>
              <a:t>data with datagram</a:t>
            </a:r>
            <a:r>
              <a:rPr spc="-90" dirty="0"/>
              <a:t> </a:t>
            </a:r>
            <a:r>
              <a:rPr dirty="0"/>
              <a:t>socket</a:t>
            </a:r>
          </a:p>
        </p:txBody>
      </p:sp>
      <p:sp>
        <p:nvSpPr>
          <p:cNvPr id="6" name="object 6"/>
          <p:cNvSpPr/>
          <p:nvPr/>
        </p:nvSpPr>
        <p:spPr>
          <a:xfrm>
            <a:off x="678729" y="3366908"/>
            <a:ext cx="7813540" cy="674349"/>
          </a:xfrm>
          <a:custGeom>
            <a:avLst/>
            <a:gdLst/>
            <a:ahLst/>
            <a:cxnLst/>
            <a:rect l="l" t="t" r="r" b="b"/>
            <a:pathLst>
              <a:path w="7799070" h="673100">
                <a:moveTo>
                  <a:pt x="7799057" y="560831"/>
                </a:moveTo>
                <a:lnTo>
                  <a:pt x="7799057" y="112013"/>
                </a:lnTo>
                <a:lnTo>
                  <a:pt x="7790236" y="68472"/>
                </a:lnTo>
                <a:lnTo>
                  <a:pt x="7766202" y="32861"/>
                </a:lnTo>
                <a:lnTo>
                  <a:pt x="7730595" y="8822"/>
                </a:lnTo>
                <a:lnTo>
                  <a:pt x="7687056" y="0"/>
                </a:lnTo>
                <a:lnTo>
                  <a:pt x="112014" y="0"/>
                </a:lnTo>
                <a:lnTo>
                  <a:pt x="68472" y="8822"/>
                </a:lnTo>
                <a:lnTo>
                  <a:pt x="32861" y="32861"/>
                </a:lnTo>
                <a:lnTo>
                  <a:pt x="8822" y="68472"/>
                </a:lnTo>
                <a:lnTo>
                  <a:pt x="0" y="112014"/>
                </a:lnTo>
                <a:lnTo>
                  <a:pt x="0" y="560832"/>
                </a:lnTo>
                <a:lnTo>
                  <a:pt x="8822" y="604373"/>
                </a:lnTo>
                <a:lnTo>
                  <a:pt x="32861" y="639984"/>
                </a:lnTo>
                <a:lnTo>
                  <a:pt x="68472" y="664023"/>
                </a:lnTo>
                <a:lnTo>
                  <a:pt x="112014" y="672846"/>
                </a:lnTo>
                <a:lnTo>
                  <a:pt x="7687056" y="672846"/>
                </a:lnTo>
                <a:lnTo>
                  <a:pt x="7730595" y="664023"/>
                </a:lnTo>
                <a:lnTo>
                  <a:pt x="7766202" y="639984"/>
                </a:lnTo>
                <a:lnTo>
                  <a:pt x="7790236" y="604373"/>
                </a:lnTo>
                <a:lnTo>
                  <a:pt x="7799057" y="560831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7" name="object 7"/>
          <p:cNvSpPr/>
          <p:nvPr/>
        </p:nvSpPr>
        <p:spPr>
          <a:xfrm>
            <a:off x="678729" y="3366908"/>
            <a:ext cx="7813540" cy="674349"/>
          </a:xfrm>
          <a:custGeom>
            <a:avLst/>
            <a:gdLst/>
            <a:ahLst/>
            <a:cxnLst/>
            <a:rect l="l" t="t" r="r" b="b"/>
            <a:pathLst>
              <a:path w="7799070" h="673100">
                <a:moveTo>
                  <a:pt x="112014" y="0"/>
                </a:moveTo>
                <a:lnTo>
                  <a:pt x="68472" y="8822"/>
                </a:lnTo>
                <a:lnTo>
                  <a:pt x="32861" y="32861"/>
                </a:lnTo>
                <a:lnTo>
                  <a:pt x="8822" y="68472"/>
                </a:lnTo>
                <a:lnTo>
                  <a:pt x="0" y="112014"/>
                </a:lnTo>
                <a:lnTo>
                  <a:pt x="0" y="560832"/>
                </a:lnTo>
                <a:lnTo>
                  <a:pt x="8822" y="604373"/>
                </a:lnTo>
                <a:lnTo>
                  <a:pt x="32861" y="639984"/>
                </a:lnTo>
                <a:lnTo>
                  <a:pt x="68472" y="664023"/>
                </a:lnTo>
                <a:lnTo>
                  <a:pt x="112014" y="672846"/>
                </a:lnTo>
                <a:lnTo>
                  <a:pt x="7687056" y="672846"/>
                </a:lnTo>
                <a:lnTo>
                  <a:pt x="7730595" y="664023"/>
                </a:lnTo>
                <a:lnTo>
                  <a:pt x="7766202" y="639984"/>
                </a:lnTo>
                <a:lnTo>
                  <a:pt x="7790236" y="604373"/>
                </a:lnTo>
                <a:lnTo>
                  <a:pt x="7799057" y="560831"/>
                </a:lnTo>
                <a:lnTo>
                  <a:pt x="7799057" y="112013"/>
                </a:lnTo>
                <a:lnTo>
                  <a:pt x="7790236" y="68472"/>
                </a:lnTo>
                <a:lnTo>
                  <a:pt x="7766202" y="32861"/>
                </a:lnTo>
                <a:lnTo>
                  <a:pt x="7730595" y="8822"/>
                </a:lnTo>
                <a:lnTo>
                  <a:pt x="7687056" y="0"/>
                </a:lnTo>
                <a:lnTo>
                  <a:pt x="112014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8" name="object 8"/>
          <p:cNvSpPr txBox="1"/>
          <p:nvPr/>
        </p:nvSpPr>
        <p:spPr>
          <a:xfrm>
            <a:off x="406439" y="1256323"/>
            <a:ext cx="8120814" cy="4914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6276" marR="5090" indent="-343552">
              <a:buClr>
                <a:srgbClr val="9A6500"/>
              </a:buClr>
              <a:buSzPct val="63636"/>
              <a:buFont typeface="Segoe UI Symbol"/>
              <a:buChar char="■"/>
              <a:tabLst>
                <a:tab pos="355639" algn="l"/>
                <a:tab pos="356276" algn="l"/>
              </a:tabLst>
            </a:pPr>
            <a:r>
              <a:rPr sz="2204" b="1" dirty="0">
                <a:latin typeface="Courier New"/>
                <a:cs typeface="Courier New"/>
              </a:rPr>
              <a:t>int count = sendto(</a:t>
            </a:r>
            <a:r>
              <a:rPr sz="2204" b="1" dirty="0">
                <a:solidFill>
                  <a:srgbClr val="9A6500"/>
                </a:solidFill>
                <a:latin typeface="Courier New"/>
                <a:cs typeface="Courier New"/>
              </a:rPr>
              <a:t>sockid</a:t>
            </a:r>
            <a:r>
              <a:rPr sz="2204" b="1" dirty="0">
                <a:latin typeface="Courier New"/>
                <a:cs typeface="Courier New"/>
              </a:rPr>
              <a:t>, </a:t>
            </a:r>
            <a:r>
              <a:rPr sz="2204" b="1" dirty="0">
                <a:solidFill>
                  <a:srgbClr val="CC9A00"/>
                </a:solidFill>
                <a:latin typeface="Courier New"/>
                <a:cs typeface="Courier New"/>
              </a:rPr>
              <a:t>msg</a:t>
            </a:r>
            <a:r>
              <a:rPr sz="2204" b="1" dirty="0">
                <a:latin typeface="Courier New"/>
                <a:cs typeface="Courier New"/>
              </a:rPr>
              <a:t>, </a:t>
            </a:r>
            <a:r>
              <a:rPr sz="2204" b="1" dirty="0">
                <a:solidFill>
                  <a:srgbClr val="A50021"/>
                </a:solidFill>
                <a:latin typeface="Courier New"/>
                <a:cs typeface="Courier New"/>
              </a:rPr>
              <a:t>msgLen</a:t>
            </a:r>
            <a:r>
              <a:rPr sz="2204" b="1" dirty="0">
                <a:latin typeface="Courier New"/>
                <a:cs typeface="Courier New"/>
              </a:rPr>
              <a:t>, </a:t>
            </a:r>
            <a:r>
              <a:rPr sz="2204" b="1" dirty="0">
                <a:solidFill>
                  <a:srgbClr val="CA6800"/>
                </a:solidFill>
                <a:latin typeface="Courier New"/>
                <a:cs typeface="Courier New"/>
              </a:rPr>
              <a:t>flags</a:t>
            </a:r>
            <a:r>
              <a:rPr sz="2204" b="1" dirty="0">
                <a:latin typeface="Courier New"/>
                <a:cs typeface="Courier New"/>
              </a:rPr>
              <a:t>,  &amp;</a:t>
            </a:r>
            <a:r>
              <a:rPr sz="2204" b="1" dirty="0">
                <a:solidFill>
                  <a:srgbClr val="006533"/>
                </a:solidFill>
                <a:latin typeface="Courier New"/>
                <a:cs typeface="Courier New"/>
              </a:rPr>
              <a:t>foreignAddr</a:t>
            </a:r>
            <a:r>
              <a:rPr sz="2204" b="1" dirty="0">
                <a:latin typeface="Courier New"/>
                <a:cs typeface="Courier New"/>
              </a:rPr>
              <a:t>,</a:t>
            </a:r>
            <a:r>
              <a:rPr sz="2204" b="1" spc="-65" dirty="0">
                <a:latin typeface="Courier New"/>
                <a:cs typeface="Courier New"/>
              </a:rPr>
              <a:t> </a:t>
            </a:r>
            <a:r>
              <a:rPr sz="2204" b="1" dirty="0">
                <a:solidFill>
                  <a:srgbClr val="AFBF39"/>
                </a:solidFill>
                <a:latin typeface="Courier New"/>
                <a:cs typeface="Courier New"/>
              </a:rPr>
              <a:t>addrlen</a:t>
            </a:r>
            <a:r>
              <a:rPr sz="2204" b="1" dirty="0">
                <a:latin typeface="Courier New"/>
                <a:cs typeface="Courier New"/>
              </a:rPr>
              <a:t>);</a:t>
            </a:r>
            <a:endParaRPr sz="2204">
              <a:latin typeface="Courier New"/>
              <a:cs typeface="Courier New"/>
            </a:endParaRPr>
          </a:p>
          <a:p>
            <a:pPr marL="357548">
              <a:spcBef>
                <a:spcPts val="571"/>
              </a:spcBef>
            </a:pPr>
            <a:r>
              <a:rPr sz="1202" spc="160" dirty="0">
                <a:solidFill>
                  <a:srgbClr val="9A6500"/>
                </a:solidFill>
                <a:latin typeface="Segoe UI Symbol"/>
                <a:cs typeface="Segoe UI Symbol"/>
              </a:rPr>
              <a:t>Q  </a:t>
            </a:r>
            <a:r>
              <a:rPr sz="2004" spc="-5" dirty="0">
                <a:solidFill>
                  <a:srgbClr val="CC9A00"/>
                </a:solidFill>
                <a:latin typeface="Sylfaen"/>
                <a:cs typeface="Sylfaen"/>
              </a:rPr>
              <a:t>msg</a:t>
            </a:r>
            <a:r>
              <a:rPr sz="2004" spc="-5" dirty="0">
                <a:latin typeface="Sylfaen"/>
                <a:cs typeface="Sylfaen"/>
              </a:rPr>
              <a:t>, </a:t>
            </a:r>
            <a:r>
              <a:rPr sz="2004" spc="-10" dirty="0">
                <a:solidFill>
                  <a:srgbClr val="A50021"/>
                </a:solidFill>
                <a:latin typeface="Sylfaen"/>
                <a:cs typeface="Sylfaen"/>
              </a:rPr>
              <a:t>msgLen, </a:t>
            </a:r>
            <a:r>
              <a:rPr sz="2004" spc="-5" dirty="0">
                <a:solidFill>
                  <a:srgbClr val="CA6800"/>
                </a:solidFill>
                <a:latin typeface="Sylfaen"/>
                <a:cs typeface="Sylfaen"/>
              </a:rPr>
              <a:t>flags</a:t>
            </a:r>
            <a:r>
              <a:rPr sz="2004" spc="-5" dirty="0">
                <a:latin typeface="Sylfaen"/>
                <a:cs typeface="Sylfaen"/>
              </a:rPr>
              <a:t>, count: same with</a:t>
            </a:r>
            <a:r>
              <a:rPr sz="2004" spc="-35" dirty="0">
                <a:latin typeface="Sylfaen"/>
                <a:cs typeface="Sylfaen"/>
              </a:rPr>
              <a:t> </a:t>
            </a:r>
            <a:r>
              <a:rPr sz="2004" spc="-5" dirty="0">
                <a:latin typeface="Courier New"/>
                <a:cs typeface="Courier New"/>
              </a:rPr>
              <a:t>send()</a:t>
            </a:r>
            <a:endParaRPr sz="2004">
              <a:latin typeface="Courier New"/>
              <a:cs typeface="Courier New"/>
            </a:endParaRPr>
          </a:p>
          <a:p>
            <a:pPr marL="357548">
              <a:spcBef>
                <a:spcPts val="471"/>
              </a:spcBef>
            </a:pPr>
            <a:r>
              <a:rPr sz="1202" spc="160" dirty="0">
                <a:solidFill>
                  <a:srgbClr val="9A6500"/>
                </a:solidFill>
                <a:latin typeface="Segoe UI Symbol"/>
                <a:cs typeface="Segoe UI Symbol"/>
              </a:rPr>
              <a:t>Q  </a:t>
            </a:r>
            <a:r>
              <a:rPr sz="2004" b="1" spc="15" dirty="0">
                <a:solidFill>
                  <a:srgbClr val="006533"/>
                </a:solidFill>
                <a:latin typeface="Sylfaen"/>
                <a:cs typeface="Sylfaen"/>
              </a:rPr>
              <a:t>foreignAddr</a:t>
            </a:r>
            <a:r>
              <a:rPr sz="2004" spc="15" dirty="0">
                <a:latin typeface="Sylfaen"/>
                <a:cs typeface="Sylfaen"/>
              </a:rPr>
              <a:t>: </a:t>
            </a:r>
            <a:r>
              <a:rPr sz="2004" spc="-5" dirty="0">
                <a:latin typeface="Sylfaen"/>
                <a:cs typeface="Sylfaen"/>
              </a:rPr>
              <a:t>struct sockaddr, address of the</a:t>
            </a:r>
            <a:r>
              <a:rPr sz="2004" spc="-55" dirty="0">
                <a:latin typeface="Sylfaen"/>
                <a:cs typeface="Sylfaen"/>
              </a:rPr>
              <a:t> </a:t>
            </a:r>
            <a:r>
              <a:rPr sz="2004" spc="-5" dirty="0">
                <a:latin typeface="Sylfaen"/>
                <a:cs typeface="Sylfaen"/>
              </a:rPr>
              <a:t>destination</a:t>
            </a:r>
            <a:endParaRPr sz="2004">
              <a:latin typeface="Sylfaen"/>
              <a:cs typeface="Sylfaen"/>
            </a:endParaRPr>
          </a:p>
          <a:p>
            <a:pPr marL="357548">
              <a:spcBef>
                <a:spcPts val="481"/>
              </a:spcBef>
            </a:pPr>
            <a:r>
              <a:rPr sz="1202" spc="160" dirty="0">
                <a:solidFill>
                  <a:srgbClr val="9A6500"/>
                </a:solidFill>
                <a:latin typeface="Segoe UI Symbol"/>
                <a:cs typeface="Segoe UI Symbol"/>
              </a:rPr>
              <a:t>Q  </a:t>
            </a:r>
            <a:r>
              <a:rPr sz="2004" b="1" spc="15" dirty="0">
                <a:solidFill>
                  <a:srgbClr val="AFBF39"/>
                </a:solidFill>
                <a:latin typeface="Sylfaen"/>
                <a:cs typeface="Sylfaen"/>
              </a:rPr>
              <a:t>addrLen</a:t>
            </a:r>
            <a:r>
              <a:rPr sz="2004" spc="15" dirty="0">
                <a:latin typeface="Sylfaen"/>
                <a:cs typeface="Sylfaen"/>
              </a:rPr>
              <a:t>:</a:t>
            </a:r>
            <a:r>
              <a:rPr sz="2004" spc="-90" dirty="0">
                <a:latin typeface="Sylfaen"/>
                <a:cs typeface="Sylfaen"/>
              </a:rPr>
              <a:t> </a:t>
            </a:r>
            <a:r>
              <a:rPr sz="2004" spc="-5" dirty="0">
                <a:latin typeface="Sylfaen"/>
                <a:cs typeface="Sylfaen"/>
              </a:rPr>
              <a:t>sizeof(foreignAddr)</a:t>
            </a:r>
            <a:endParaRPr sz="2004">
              <a:latin typeface="Sylfaen"/>
              <a:cs typeface="Sylfaen"/>
            </a:endParaRPr>
          </a:p>
          <a:p>
            <a:pPr>
              <a:spcBef>
                <a:spcPts val="55"/>
              </a:spcBef>
            </a:pPr>
            <a:endParaRPr sz="1753">
              <a:latin typeface="Times New Roman"/>
              <a:cs typeface="Times New Roman"/>
            </a:endParaRPr>
          </a:p>
          <a:p>
            <a:pPr marL="356276" marR="173684" indent="-343552">
              <a:lnSpc>
                <a:spcPct val="102899"/>
              </a:lnSpc>
              <a:buClr>
                <a:srgbClr val="9A6500"/>
              </a:buClr>
              <a:buSzPct val="63636"/>
              <a:buFont typeface="Segoe UI Symbol"/>
              <a:buChar char="■"/>
              <a:tabLst>
                <a:tab pos="355639" algn="l"/>
                <a:tab pos="356276" algn="l"/>
              </a:tabLst>
            </a:pPr>
            <a:r>
              <a:rPr sz="2204" b="1" dirty="0">
                <a:latin typeface="Courier New"/>
                <a:cs typeface="Courier New"/>
              </a:rPr>
              <a:t>int count = recvfrom(</a:t>
            </a:r>
            <a:r>
              <a:rPr sz="2204" b="1" dirty="0">
                <a:solidFill>
                  <a:srgbClr val="9A6500"/>
                </a:solidFill>
                <a:latin typeface="Courier New"/>
                <a:cs typeface="Courier New"/>
              </a:rPr>
              <a:t>sockid</a:t>
            </a:r>
            <a:r>
              <a:rPr sz="2204" b="1" dirty="0">
                <a:latin typeface="Courier New"/>
                <a:cs typeface="Courier New"/>
              </a:rPr>
              <a:t>, </a:t>
            </a:r>
            <a:r>
              <a:rPr sz="2204" b="1" dirty="0">
                <a:solidFill>
                  <a:srgbClr val="CC9A00"/>
                </a:solidFill>
                <a:latin typeface="Courier New"/>
                <a:cs typeface="Courier New"/>
              </a:rPr>
              <a:t>recvBuf</a:t>
            </a:r>
            <a:r>
              <a:rPr sz="2204" b="1" dirty="0">
                <a:latin typeface="Courier New"/>
                <a:cs typeface="Courier New"/>
              </a:rPr>
              <a:t>, </a:t>
            </a:r>
            <a:r>
              <a:rPr sz="2204" b="1" dirty="0">
                <a:solidFill>
                  <a:srgbClr val="A50021"/>
                </a:solidFill>
                <a:latin typeface="Courier New"/>
                <a:cs typeface="Courier New"/>
              </a:rPr>
              <a:t>bufLen</a:t>
            </a:r>
            <a:r>
              <a:rPr sz="2204" b="1" dirty="0">
                <a:latin typeface="Courier New"/>
                <a:cs typeface="Courier New"/>
              </a:rPr>
              <a:t>,  </a:t>
            </a:r>
            <a:r>
              <a:rPr sz="2204" b="1" dirty="0">
                <a:solidFill>
                  <a:srgbClr val="CA6800"/>
                </a:solidFill>
                <a:latin typeface="Courier New"/>
                <a:cs typeface="Courier New"/>
              </a:rPr>
              <a:t>flags</a:t>
            </a:r>
            <a:r>
              <a:rPr sz="2204" b="1" dirty="0">
                <a:latin typeface="Courier New"/>
                <a:cs typeface="Courier New"/>
              </a:rPr>
              <a:t>, &amp;</a:t>
            </a:r>
            <a:r>
              <a:rPr sz="2204" b="1" dirty="0">
                <a:solidFill>
                  <a:srgbClr val="006533"/>
                </a:solidFill>
                <a:latin typeface="Courier New"/>
                <a:cs typeface="Courier New"/>
              </a:rPr>
              <a:t>clientAddr</a:t>
            </a:r>
            <a:r>
              <a:rPr sz="2204" b="1" dirty="0">
                <a:latin typeface="Courier New"/>
                <a:cs typeface="Courier New"/>
              </a:rPr>
              <a:t>,</a:t>
            </a:r>
            <a:r>
              <a:rPr sz="2204" b="1" spc="-70" dirty="0">
                <a:latin typeface="Courier New"/>
                <a:cs typeface="Courier New"/>
              </a:rPr>
              <a:t> </a:t>
            </a:r>
            <a:r>
              <a:rPr sz="2204" b="1" dirty="0">
                <a:solidFill>
                  <a:srgbClr val="AFBF39"/>
                </a:solidFill>
                <a:latin typeface="Courier New"/>
                <a:cs typeface="Courier New"/>
              </a:rPr>
              <a:t>addrlen</a:t>
            </a:r>
            <a:r>
              <a:rPr sz="2204" b="1" dirty="0">
                <a:latin typeface="Courier New"/>
                <a:cs typeface="Courier New"/>
              </a:rPr>
              <a:t>);</a:t>
            </a:r>
            <a:endParaRPr sz="2204">
              <a:latin typeface="Courier New"/>
              <a:cs typeface="Courier New"/>
            </a:endParaRPr>
          </a:p>
          <a:p>
            <a:pPr marL="357548" marR="2181552">
              <a:lnSpc>
                <a:spcPct val="119700"/>
              </a:lnSpc>
              <a:spcBef>
                <a:spcPts val="20"/>
              </a:spcBef>
            </a:pPr>
            <a:r>
              <a:rPr sz="1202" spc="160" dirty="0">
                <a:solidFill>
                  <a:srgbClr val="9A6500"/>
                </a:solidFill>
                <a:latin typeface="Segoe UI Symbol"/>
                <a:cs typeface="Segoe UI Symbol"/>
              </a:rPr>
              <a:t>Q </a:t>
            </a:r>
            <a:r>
              <a:rPr sz="2004" spc="-10" dirty="0">
                <a:solidFill>
                  <a:srgbClr val="CC9A00"/>
                </a:solidFill>
                <a:latin typeface="Sylfaen"/>
                <a:cs typeface="Sylfaen"/>
              </a:rPr>
              <a:t>recvBuf</a:t>
            </a:r>
            <a:r>
              <a:rPr sz="2004" spc="-10" dirty="0">
                <a:latin typeface="Sylfaen"/>
                <a:cs typeface="Sylfaen"/>
              </a:rPr>
              <a:t>, </a:t>
            </a:r>
            <a:r>
              <a:rPr sz="2004" spc="-5" dirty="0">
                <a:solidFill>
                  <a:srgbClr val="A50021"/>
                </a:solidFill>
                <a:latin typeface="Sylfaen"/>
                <a:cs typeface="Sylfaen"/>
              </a:rPr>
              <a:t>bufLen</a:t>
            </a:r>
            <a:r>
              <a:rPr sz="2004" spc="-5" dirty="0">
                <a:latin typeface="Sylfaen"/>
                <a:cs typeface="Sylfaen"/>
              </a:rPr>
              <a:t>, </a:t>
            </a:r>
            <a:r>
              <a:rPr sz="2004" spc="-5" dirty="0">
                <a:solidFill>
                  <a:srgbClr val="CA6800"/>
                </a:solidFill>
                <a:latin typeface="Sylfaen"/>
                <a:cs typeface="Sylfaen"/>
              </a:rPr>
              <a:t>flags</a:t>
            </a:r>
            <a:r>
              <a:rPr sz="2004" spc="-5" dirty="0">
                <a:latin typeface="Sylfaen"/>
                <a:cs typeface="Sylfaen"/>
              </a:rPr>
              <a:t>, count: same with </a:t>
            </a:r>
            <a:r>
              <a:rPr sz="2004" spc="-5" dirty="0">
                <a:latin typeface="Courier New"/>
                <a:cs typeface="Courier New"/>
              </a:rPr>
              <a:t>recv()  </a:t>
            </a:r>
            <a:r>
              <a:rPr sz="1202" spc="160" dirty="0">
                <a:solidFill>
                  <a:srgbClr val="9A6500"/>
                </a:solidFill>
                <a:latin typeface="Segoe UI Symbol"/>
                <a:cs typeface="Segoe UI Symbol"/>
              </a:rPr>
              <a:t>Q </a:t>
            </a:r>
            <a:r>
              <a:rPr sz="2004" b="1" spc="15" dirty="0">
                <a:solidFill>
                  <a:srgbClr val="006533"/>
                </a:solidFill>
                <a:latin typeface="Sylfaen"/>
                <a:cs typeface="Sylfaen"/>
              </a:rPr>
              <a:t>clientAddr</a:t>
            </a:r>
            <a:r>
              <a:rPr sz="2004" spc="15" dirty="0">
                <a:latin typeface="Sylfaen"/>
                <a:cs typeface="Sylfaen"/>
              </a:rPr>
              <a:t>: </a:t>
            </a:r>
            <a:r>
              <a:rPr sz="2004" spc="-5" dirty="0">
                <a:latin typeface="Sylfaen"/>
                <a:cs typeface="Sylfaen"/>
              </a:rPr>
              <a:t>struct </a:t>
            </a:r>
            <a:r>
              <a:rPr sz="2004" spc="-10" dirty="0">
                <a:latin typeface="Sylfaen"/>
                <a:cs typeface="Sylfaen"/>
              </a:rPr>
              <a:t>sockaddr, </a:t>
            </a:r>
            <a:r>
              <a:rPr sz="2004" spc="-5" dirty="0">
                <a:latin typeface="Sylfaen"/>
                <a:cs typeface="Sylfaen"/>
              </a:rPr>
              <a:t>address of the </a:t>
            </a:r>
            <a:r>
              <a:rPr sz="2004" spc="-10" dirty="0">
                <a:latin typeface="Sylfaen"/>
                <a:cs typeface="Sylfaen"/>
              </a:rPr>
              <a:t>client  </a:t>
            </a:r>
            <a:r>
              <a:rPr sz="1202" spc="160" dirty="0">
                <a:solidFill>
                  <a:srgbClr val="9A6500"/>
                </a:solidFill>
                <a:latin typeface="Segoe UI Symbol"/>
                <a:cs typeface="Segoe UI Symbol"/>
              </a:rPr>
              <a:t>Q  </a:t>
            </a:r>
            <a:r>
              <a:rPr sz="2004" b="1" spc="15" dirty="0">
                <a:solidFill>
                  <a:srgbClr val="AFBF39"/>
                </a:solidFill>
                <a:latin typeface="Sylfaen"/>
                <a:cs typeface="Sylfaen"/>
              </a:rPr>
              <a:t>addrLen</a:t>
            </a:r>
            <a:r>
              <a:rPr sz="2004" spc="15" dirty="0">
                <a:latin typeface="Sylfaen"/>
                <a:cs typeface="Sylfaen"/>
              </a:rPr>
              <a:t>:</a:t>
            </a:r>
            <a:r>
              <a:rPr sz="2004" spc="-95" dirty="0">
                <a:latin typeface="Sylfaen"/>
                <a:cs typeface="Sylfaen"/>
              </a:rPr>
              <a:t> </a:t>
            </a:r>
            <a:r>
              <a:rPr sz="2004" spc="-5" dirty="0">
                <a:latin typeface="Sylfaen"/>
                <a:cs typeface="Sylfaen"/>
              </a:rPr>
              <a:t>sizeof(clientAddr)</a:t>
            </a:r>
            <a:endParaRPr sz="2004">
              <a:latin typeface="Sylfaen"/>
              <a:cs typeface="Sylfaen"/>
            </a:endParaRPr>
          </a:p>
          <a:p>
            <a:pPr>
              <a:spcBef>
                <a:spcPts val="45"/>
              </a:spcBef>
            </a:pPr>
            <a:endParaRPr sz="1904">
              <a:latin typeface="Times New Roman"/>
              <a:cs typeface="Times New Roman"/>
            </a:endParaRPr>
          </a:p>
          <a:p>
            <a:pPr marL="356276" indent="-343552">
              <a:buClr>
                <a:srgbClr val="9A6500"/>
              </a:buClr>
              <a:buSzPct val="63636"/>
              <a:buFont typeface="Segoe UI Symbol"/>
              <a:buChar char="■"/>
              <a:tabLst>
                <a:tab pos="355639" algn="l"/>
                <a:tab pos="356276" algn="l"/>
              </a:tabLst>
            </a:pPr>
            <a:r>
              <a:rPr sz="2204" spc="-5" dirty="0">
                <a:latin typeface="Sylfaen"/>
                <a:cs typeface="Sylfaen"/>
              </a:rPr>
              <a:t>Calls are</a:t>
            </a:r>
            <a:r>
              <a:rPr sz="2204" spc="-55" dirty="0">
                <a:latin typeface="Sylfaen"/>
                <a:cs typeface="Sylfaen"/>
              </a:rPr>
              <a:t> </a:t>
            </a:r>
            <a:r>
              <a:rPr sz="2204" b="1" spc="10" dirty="0">
                <a:latin typeface="Sylfaen"/>
                <a:cs typeface="Sylfaen"/>
              </a:rPr>
              <a:t>blocking</a:t>
            </a:r>
            <a:endParaRPr sz="2204">
              <a:latin typeface="Sylfaen"/>
              <a:cs typeface="Sylfaen"/>
            </a:endParaRPr>
          </a:p>
          <a:p>
            <a:pPr marL="357548">
              <a:spcBef>
                <a:spcPts val="491"/>
              </a:spcBef>
            </a:pPr>
            <a:r>
              <a:rPr sz="1202" spc="160" dirty="0">
                <a:solidFill>
                  <a:srgbClr val="9A6500"/>
                </a:solidFill>
                <a:latin typeface="Segoe UI Symbol"/>
                <a:cs typeface="Segoe UI Symbol"/>
              </a:rPr>
              <a:t>Q  </a:t>
            </a:r>
            <a:r>
              <a:rPr sz="2004" spc="-5" dirty="0">
                <a:latin typeface="Sylfaen"/>
                <a:cs typeface="Sylfaen"/>
              </a:rPr>
              <a:t>returns only after data is sent /</a:t>
            </a:r>
            <a:r>
              <a:rPr sz="2004" spc="-25" dirty="0">
                <a:latin typeface="Sylfaen"/>
                <a:cs typeface="Sylfaen"/>
              </a:rPr>
              <a:t> </a:t>
            </a:r>
            <a:r>
              <a:rPr sz="2004" spc="-5" dirty="0">
                <a:latin typeface="Sylfaen"/>
                <a:cs typeface="Sylfaen"/>
              </a:rPr>
              <a:t>received</a:t>
            </a:r>
            <a:endParaRPr sz="2004">
              <a:latin typeface="Sylfaen"/>
              <a:cs typeface="Sylfae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4294967295"/>
          </p:nvPr>
        </p:nvSpPr>
        <p:spPr>
          <a:xfrm>
            <a:off x="529355" y="6392744"/>
            <a:ext cx="1831556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dirty="0"/>
              <a:t>CS556 - </a:t>
            </a:r>
            <a:r>
              <a:rPr spc="-5" dirty="0"/>
              <a:t>Distributed</a:t>
            </a:r>
            <a:r>
              <a:rPr spc="-60" dirty="0"/>
              <a:t> </a:t>
            </a:r>
            <a:r>
              <a:rPr dirty="0"/>
              <a:t>Systems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sz="half" idx="4294967295"/>
          </p:nvPr>
        </p:nvSpPr>
        <p:spPr>
          <a:xfrm>
            <a:off x="3450011" y="6392744"/>
            <a:ext cx="1989964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spc="-5" dirty="0"/>
              <a:t>Tutorial </a:t>
            </a:r>
            <a:r>
              <a:rPr dirty="0"/>
              <a:t>by Eleftherios</a:t>
            </a:r>
            <a:r>
              <a:rPr spc="-75" dirty="0"/>
              <a:t> </a:t>
            </a:r>
            <a:r>
              <a:rPr dirty="0"/>
              <a:t>Kosmas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4294967295"/>
          </p:nvPr>
        </p:nvSpPr>
        <p:spPr>
          <a:xfrm>
            <a:off x="8060686" y="6392744"/>
            <a:ext cx="204212" cy="4625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48">
              <a:lnSpc>
                <a:spcPts val="1212"/>
              </a:lnSpc>
            </a:pPr>
            <a:fld id="{81D60167-4931-47E6-BA6A-407CBD079E47}" type="slidenum">
              <a:rPr dirty="0"/>
              <a:pPr marL="25448">
                <a:lnSpc>
                  <a:spcPts val="1212"/>
                </a:lnSpc>
              </a:pPr>
              <a:t>35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253272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9705" y="6177035"/>
            <a:ext cx="8244868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87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2290" y="508526"/>
            <a:ext cx="8244868" cy="67836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2418857"/>
            <a:r>
              <a:rPr spc="-5" dirty="0"/>
              <a:t>Example </a:t>
            </a:r>
            <a:r>
              <a:rPr sz="3607" dirty="0"/>
              <a:t>-</a:t>
            </a:r>
            <a:r>
              <a:rPr sz="3607" spc="-75" dirty="0"/>
              <a:t> </a:t>
            </a:r>
            <a:r>
              <a:rPr sz="3607" spc="-5" dirty="0"/>
              <a:t>Echo</a:t>
            </a:r>
            <a:endParaRPr sz="3607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4294967295"/>
          </p:nvPr>
        </p:nvSpPr>
        <p:spPr>
          <a:xfrm>
            <a:off x="529355" y="6392744"/>
            <a:ext cx="1831556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dirty="0"/>
              <a:t>CS556 - </a:t>
            </a:r>
            <a:r>
              <a:rPr spc="-5" dirty="0"/>
              <a:t>Distributed</a:t>
            </a:r>
            <a:r>
              <a:rPr spc="-60" dirty="0"/>
              <a:t> </a:t>
            </a:r>
            <a:r>
              <a:rPr dirty="0"/>
              <a:t>Systems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4294967295"/>
          </p:nvPr>
        </p:nvSpPr>
        <p:spPr>
          <a:xfrm>
            <a:off x="3450011" y="6392744"/>
            <a:ext cx="1989964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spc="-5" dirty="0"/>
              <a:t>Tutorial </a:t>
            </a:r>
            <a:r>
              <a:rPr dirty="0"/>
              <a:t>by Eleftherios</a:t>
            </a:r>
            <a:r>
              <a:rPr spc="-75" dirty="0"/>
              <a:t> </a:t>
            </a:r>
            <a:r>
              <a:rPr dirty="0"/>
              <a:t>Kosmas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4294967295"/>
          </p:nvPr>
        </p:nvSpPr>
        <p:spPr>
          <a:xfrm>
            <a:off x="8060686" y="6392744"/>
            <a:ext cx="204212" cy="4625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48">
              <a:lnSpc>
                <a:spcPts val="1212"/>
              </a:lnSpc>
            </a:pPr>
            <a:fld id="{81D60167-4931-47E6-BA6A-407CBD079E47}" type="slidenum">
              <a:rPr dirty="0"/>
              <a:pPr marL="25448">
                <a:lnSpc>
                  <a:spcPts val="1212"/>
                </a:lnSpc>
              </a:pPr>
              <a:t>36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406439" y="1262178"/>
            <a:ext cx="8531148" cy="841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6276" indent="-343552">
              <a:buClr>
                <a:srgbClr val="9A6500"/>
              </a:buClr>
              <a:buSzPct val="66666"/>
              <a:buFont typeface="Segoe UI Symbol"/>
              <a:buChar char="■"/>
              <a:tabLst>
                <a:tab pos="355639" algn="l"/>
                <a:tab pos="356276" algn="l"/>
              </a:tabLst>
            </a:pPr>
            <a:r>
              <a:rPr sz="2405" dirty="0">
                <a:latin typeface="Sylfaen"/>
                <a:cs typeface="Sylfaen"/>
              </a:rPr>
              <a:t>A client communicates with an “echo”</a:t>
            </a:r>
            <a:r>
              <a:rPr sz="2405" spc="-105" dirty="0">
                <a:latin typeface="Sylfaen"/>
                <a:cs typeface="Sylfaen"/>
              </a:rPr>
              <a:t> </a:t>
            </a:r>
            <a:r>
              <a:rPr sz="2405" dirty="0">
                <a:latin typeface="Sylfaen"/>
                <a:cs typeface="Sylfaen"/>
              </a:rPr>
              <a:t>server</a:t>
            </a:r>
            <a:endParaRPr sz="2405">
              <a:latin typeface="Sylfaen"/>
              <a:cs typeface="Sylfaen"/>
            </a:endParaRPr>
          </a:p>
          <a:p>
            <a:pPr marL="356276" indent="-343552">
              <a:spcBef>
                <a:spcPts val="571"/>
              </a:spcBef>
              <a:buClr>
                <a:srgbClr val="9A6500"/>
              </a:buClr>
              <a:buSzPct val="66666"/>
              <a:buFont typeface="Segoe UI Symbol"/>
              <a:buChar char="■"/>
              <a:tabLst>
                <a:tab pos="355639" algn="l"/>
                <a:tab pos="356276" algn="l"/>
              </a:tabLst>
            </a:pPr>
            <a:r>
              <a:rPr sz="2405" dirty="0">
                <a:latin typeface="Sylfaen"/>
                <a:cs typeface="Sylfaen"/>
              </a:rPr>
              <a:t>The server simply echoes whatever it receives back to the</a:t>
            </a:r>
            <a:r>
              <a:rPr sz="2405" spc="-105" dirty="0">
                <a:latin typeface="Sylfaen"/>
                <a:cs typeface="Sylfaen"/>
              </a:rPr>
              <a:t> </a:t>
            </a:r>
            <a:r>
              <a:rPr sz="2405" dirty="0">
                <a:latin typeface="Sylfaen"/>
                <a:cs typeface="Sylfaen"/>
              </a:rPr>
              <a:t>client</a:t>
            </a:r>
            <a:endParaRPr sz="2405">
              <a:latin typeface="Sylfaen"/>
              <a:cs typeface="Sylfaen"/>
            </a:endParaRPr>
          </a:p>
        </p:txBody>
      </p:sp>
    </p:spTree>
    <p:extLst>
      <p:ext uri="{BB962C8B-B14F-4D97-AF65-F5344CB8AC3E}">
        <p14:creationId xmlns:p14="http://schemas.microsoft.com/office/powerpoint/2010/main" val="42870597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9705" y="6177035"/>
            <a:ext cx="8244868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87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2290" y="508526"/>
            <a:ext cx="8244868" cy="67836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621574"/>
            <a:r>
              <a:rPr spc="-5" dirty="0"/>
              <a:t>Example </a:t>
            </a:r>
            <a:r>
              <a:rPr sz="3607" dirty="0"/>
              <a:t>- </a:t>
            </a:r>
            <a:r>
              <a:rPr sz="3607" spc="-5" dirty="0"/>
              <a:t>Echo </a:t>
            </a:r>
            <a:r>
              <a:rPr sz="3607" dirty="0"/>
              <a:t>using stream</a:t>
            </a:r>
            <a:r>
              <a:rPr sz="3607" spc="-80" dirty="0"/>
              <a:t> </a:t>
            </a:r>
            <a:r>
              <a:rPr sz="3607" dirty="0"/>
              <a:t>socket</a:t>
            </a:r>
            <a:endParaRPr sz="3607"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4294967295"/>
          </p:nvPr>
        </p:nvSpPr>
        <p:spPr>
          <a:xfrm>
            <a:off x="529355" y="6392744"/>
            <a:ext cx="1831556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dirty="0"/>
              <a:t>CS556 - </a:t>
            </a:r>
            <a:r>
              <a:rPr spc="-5" dirty="0"/>
              <a:t>Distributed</a:t>
            </a:r>
            <a:r>
              <a:rPr spc="-60" dirty="0"/>
              <a:t> </a:t>
            </a:r>
            <a:r>
              <a:rPr dirty="0"/>
              <a:t>Systems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4294967295"/>
          </p:nvPr>
        </p:nvSpPr>
        <p:spPr>
          <a:xfrm>
            <a:off x="3450011" y="6392744"/>
            <a:ext cx="1989964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spc="-5" dirty="0"/>
              <a:t>Tutorial </a:t>
            </a:r>
            <a:r>
              <a:rPr dirty="0"/>
              <a:t>by Eleftherios</a:t>
            </a:r>
            <a:r>
              <a:rPr spc="-75" dirty="0"/>
              <a:t> </a:t>
            </a:r>
            <a:r>
              <a:rPr dirty="0"/>
              <a:t>Kosmas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4294967295"/>
          </p:nvPr>
        </p:nvSpPr>
        <p:spPr>
          <a:xfrm>
            <a:off x="8060686" y="6392744"/>
            <a:ext cx="204212" cy="4625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48">
              <a:lnSpc>
                <a:spcPts val="1212"/>
              </a:lnSpc>
            </a:pPr>
            <a:fld id="{81D60167-4931-47E6-BA6A-407CBD079E47}" type="slidenum">
              <a:rPr dirty="0"/>
              <a:pPr marL="25448">
                <a:lnSpc>
                  <a:spcPts val="1212"/>
                </a:lnSpc>
              </a:pPr>
              <a:t>37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223983" y="3629014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3983" y="39946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3983" y="436112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3983" y="472680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8367" y="3103694"/>
            <a:ext cx="2399664" cy="1850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 marR="19086" indent="891325">
              <a:lnSpc>
                <a:spcPct val="117300"/>
              </a:lnSpc>
            </a:pPr>
            <a:r>
              <a:rPr sz="2204" b="1" dirty="0">
                <a:solidFill>
                  <a:srgbClr val="006533"/>
                </a:solidFill>
                <a:latin typeface="Arial"/>
                <a:cs typeface="Arial"/>
              </a:rPr>
              <a:t>Client  </a:t>
            </a: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TCP </a:t>
            </a:r>
            <a:r>
              <a:rPr sz="2004" spc="-10" dirty="0">
                <a:latin typeface="Arial"/>
                <a:cs typeface="Arial"/>
              </a:rPr>
              <a:t>socket  </a:t>
            </a:r>
            <a:r>
              <a:rPr sz="2004" spc="-5" dirty="0">
                <a:latin typeface="Arial"/>
                <a:cs typeface="Arial"/>
              </a:rPr>
              <a:t>Establish connection  Communicate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476"/>
              </a:spcBef>
            </a:pPr>
            <a:r>
              <a:rPr sz="2004" spc="-10" dirty="0">
                <a:latin typeface="Arial"/>
                <a:cs typeface="Arial"/>
              </a:rPr>
              <a:t>Close </a:t>
            </a:r>
            <a:r>
              <a:rPr sz="2004" spc="-5" dirty="0">
                <a:latin typeface="Arial"/>
                <a:cs typeface="Arial"/>
              </a:rPr>
              <a:t>the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99093" y="3629014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99093" y="39946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99093" y="436112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99093" y="47458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33482" y="3161805"/>
            <a:ext cx="2595607" cy="18105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8699"/>
            <a:r>
              <a:rPr sz="2204" b="1" spc="-5" dirty="0">
                <a:solidFill>
                  <a:srgbClr val="006533"/>
                </a:solidFill>
                <a:latin typeface="Arial"/>
                <a:cs typeface="Arial"/>
              </a:rPr>
              <a:t>Server</a:t>
            </a:r>
            <a:endParaRPr sz="2204">
              <a:latin typeface="Arial"/>
              <a:cs typeface="Arial"/>
            </a:endParaRPr>
          </a:p>
          <a:p>
            <a:pPr marL="12724" marR="5090">
              <a:lnSpc>
                <a:spcPts val="2875"/>
              </a:lnSpc>
              <a:spcBef>
                <a:spcPts val="35"/>
              </a:spcBef>
            </a:pP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TCP </a:t>
            </a:r>
            <a:r>
              <a:rPr sz="2004" spc="-10" dirty="0">
                <a:latin typeface="Arial"/>
                <a:cs typeface="Arial"/>
              </a:rPr>
              <a:t>socket  Assign </a:t>
            </a:r>
            <a:r>
              <a:rPr sz="2004" spc="-5" dirty="0">
                <a:latin typeface="Arial"/>
                <a:cs typeface="Arial"/>
              </a:rPr>
              <a:t>a port to</a:t>
            </a:r>
            <a:r>
              <a:rPr sz="2004" spc="-4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socket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306"/>
              </a:spcBef>
            </a:pPr>
            <a:r>
              <a:rPr sz="2004" spc="-5" dirty="0">
                <a:latin typeface="Arial"/>
                <a:cs typeface="Arial"/>
              </a:rPr>
              <a:t>Set socket to</a:t>
            </a:r>
            <a:r>
              <a:rPr sz="2004" spc="-40" dirty="0">
                <a:latin typeface="Arial"/>
                <a:cs typeface="Arial"/>
              </a:rPr>
              <a:t> </a:t>
            </a:r>
            <a:r>
              <a:rPr sz="2004" spc="-5" dirty="0">
                <a:latin typeface="Arial"/>
                <a:cs typeface="Arial"/>
              </a:rPr>
              <a:t>listen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626"/>
              </a:spcBef>
            </a:pPr>
            <a:r>
              <a:rPr sz="2004" spc="-5" dirty="0">
                <a:latin typeface="Arial"/>
                <a:cs typeface="Arial"/>
              </a:rPr>
              <a:t>Repeatedly:</a:t>
            </a:r>
            <a:endParaRPr sz="2004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57141" y="5022498"/>
            <a:ext cx="3100732" cy="1028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0793" indent="-458069"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spc="-5" dirty="0">
                <a:latin typeface="Arial"/>
                <a:cs typeface="Arial"/>
              </a:rPr>
              <a:t>Accept new</a:t>
            </a:r>
            <a:r>
              <a:rPr sz="2004" spc="-25" dirty="0">
                <a:latin typeface="Arial"/>
                <a:cs typeface="Arial"/>
              </a:rPr>
              <a:t> </a:t>
            </a:r>
            <a:r>
              <a:rPr sz="2004" spc="-5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  <a:p>
            <a:pPr marL="470793" indent="-458069">
              <a:spcBef>
                <a:spcPts val="476"/>
              </a:spcBef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spc="-5" dirty="0">
                <a:latin typeface="Arial"/>
                <a:cs typeface="Arial"/>
              </a:rPr>
              <a:t>Communicate</a:t>
            </a:r>
            <a:endParaRPr sz="2004">
              <a:latin typeface="Arial"/>
              <a:cs typeface="Arial"/>
            </a:endParaRPr>
          </a:p>
          <a:p>
            <a:pPr marL="470793" indent="-458069">
              <a:spcBef>
                <a:spcPts val="321"/>
              </a:spcBef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spc="-10" dirty="0">
                <a:latin typeface="Arial"/>
                <a:cs typeface="Arial"/>
              </a:rPr>
              <a:t>Close </a:t>
            </a:r>
            <a:r>
              <a:rPr sz="2004" spc="-5" dirty="0">
                <a:latin typeface="Arial"/>
                <a:cs typeface="Arial"/>
              </a:rPr>
              <a:t>the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0634" y="2100914"/>
            <a:ext cx="8421090" cy="3556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2304" spc="-5" dirty="0">
                <a:solidFill>
                  <a:srgbClr val="A50021"/>
                </a:solidFill>
                <a:latin typeface="Tahoma"/>
                <a:cs typeface="Tahoma"/>
              </a:rPr>
              <a:t>The server starts by getting ready to receive client</a:t>
            </a:r>
            <a:r>
              <a:rPr sz="2304" spc="185" dirty="0">
                <a:solidFill>
                  <a:srgbClr val="A50021"/>
                </a:solidFill>
                <a:latin typeface="Tahoma"/>
                <a:cs typeface="Tahoma"/>
              </a:rPr>
              <a:t> </a:t>
            </a:r>
            <a:r>
              <a:rPr sz="2304" spc="-5" dirty="0">
                <a:solidFill>
                  <a:srgbClr val="A50021"/>
                </a:solidFill>
                <a:latin typeface="Tahoma"/>
                <a:cs typeface="Tahoma"/>
              </a:rPr>
              <a:t>connections…</a:t>
            </a:r>
            <a:endParaRPr sz="2304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7651281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9705" y="6177035"/>
            <a:ext cx="8244868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87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2290" y="492401"/>
            <a:ext cx="8244868" cy="71061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261481"/>
            <a:r>
              <a:rPr sz="4609" spc="-5" dirty="0"/>
              <a:t>Example </a:t>
            </a:r>
            <a:r>
              <a:rPr sz="4008" dirty="0"/>
              <a:t>- </a:t>
            </a:r>
            <a:r>
              <a:rPr sz="4008" spc="-5" dirty="0"/>
              <a:t>Echo </a:t>
            </a:r>
            <a:r>
              <a:rPr sz="4008" dirty="0"/>
              <a:t>using stream</a:t>
            </a:r>
            <a:r>
              <a:rPr sz="4008" spc="-60" dirty="0"/>
              <a:t> </a:t>
            </a:r>
            <a:r>
              <a:rPr sz="4008" spc="-5" dirty="0"/>
              <a:t>socket</a:t>
            </a:r>
            <a:endParaRPr sz="4008"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4294967295"/>
          </p:nvPr>
        </p:nvSpPr>
        <p:spPr>
          <a:xfrm>
            <a:off x="529355" y="6392744"/>
            <a:ext cx="1831556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dirty="0"/>
              <a:t>CS556 - </a:t>
            </a:r>
            <a:r>
              <a:rPr spc="-5" dirty="0"/>
              <a:t>Distributed</a:t>
            </a:r>
            <a:r>
              <a:rPr spc="-60" dirty="0"/>
              <a:t> </a:t>
            </a:r>
            <a:r>
              <a:rPr dirty="0"/>
              <a:t>Systems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4294967295"/>
          </p:nvPr>
        </p:nvSpPr>
        <p:spPr>
          <a:xfrm>
            <a:off x="3450011" y="6392744"/>
            <a:ext cx="1989964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spc="-5" dirty="0"/>
              <a:t>Tutorial </a:t>
            </a:r>
            <a:r>
              <a:rPr dirty="0"/>
              <a:t>by Eleftherios</a:t>
            </a:r>
            <a:r>
              <a:rPr spc="-75" dirty="0"/>
              <a:t> </a:t>
            </a:r>
            <a:r>
              <a:rPr dirty="0"/>
              <a:t>Kosmas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4294967295"/>
          </p:nvPr>
        </p:nvSpPr>
        <p:spPr>
          <a:xfrm>
            <a:off x="8060686" y="6392744"/>
            <a:ext cx="204212" cy="4625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48">
              <a:lnSpc>
                <a:spcPts val="1212"/>
              </a:lnSpc>
            </a:pPr>
            <a:fld id="{81D60167-4931-47E6-BA6A-407CBD079E47}" type="slidenum">
              <a:rPr dirty="0"/>
              <a:pPr marL="25448">
                <a:lnSpc>
                  <a:spcPts val="1212"/>
                </a:lnSpc>
              </a:pPr>
              <a:t>38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223983" y="3629014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3983" y="39946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3983" y="436112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3983" y="472680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8367" y="3103694"/>
            <a:ext cx="2399664" cy="1850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 marR="19086" indent="891325">
              <a:lnSpc>
                <a:spcPct val="117300"/>
              </a:lnSpc>
            </a:pPr>
            <a:r>
              <a:rPr sz="2204" b="1" dirty="0">
                <a:solidFill>
                  <a:srgbClr val="006533"/>
                </a:solidFill>
                <a:latin typeface="Arial"/>
                <a:cs typeface="Arial"/>
              </a:rPr>
              <a:t>Client  </a:t>
            </a: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TCP </a:t>
            </a:r>
            <a:r>
              <a:rPr sz="2004" spc="-10" dirty="0">
                <a:latin typeface="Arial"/>
                <a:cs typeface="Arial"/>
              </a:rPr>
              <a:t>socket  </a:t>
            </a:r>
            <a:r>
              <a:rPr sz="2004" spc="-5" dirty="0">
                <a:latin typeface="Arial"/>
                <a:cs typeface="Arial"/>
              </a:rPr>
              <a:t>Establish connection  Communicate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476"/>
              </a:spcBef>
            </a:pPr>
            <a:r>
              <a:rPr sz="2004" spc="-10" dirty="0">
                <a:latin typeface="Arial"/>
                <a:cs typeface="Arial"/>
              </a:rPr>
              <a:t>Close </a:t>
            </a:r>
            <a:r>
              <a:rPr sz="2004" spc="-5" dirty="0">
                <a:latin typeface="Arial"/>
                <a:cs typeface="Arial"/>
              </a:rPr>
              <a:t>the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99093" y="3629014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b="1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99093" y="39946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99093" y="436112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99093" y="47458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33482" y="3096640"/>
            <a:ext cx="2595607" cy="18760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 marR="5090" indent="835975">
              <a:lnSpc>
                <a:spcPct val="119400"/>
              </a:lnSpc>
            </a:pPr>
            <a:r>
              <a:rPr sz="2204" b="1" spc="-5" dirty="0">
                <a:solidFill>
                  <a:srgbClr val="006533"/>
                </a:solidFill>
                <a:latin typeface="Arial"/>
                <a:cs typeface="Arial"/>
              </a:rPr>
              <a:t>Server  </a:t>
            </a:r>
            <a:r>
              <a:rPr sz="2004" b="1" spc="-5" dirty="0">
                <a:solidFill>
                  <a:srgbClr val="A50021"/>
                </a:solidFill>
                <a:latin typeface="Arial"/>
                <a:cs typeface="Arial"/>
              </a:rPr>
              <a:t>Create a TCP socket  </a:t>
            </a:r>
            <a:r>
              <a:rPr sz="2004" spc="-10" dirty="0">
                <a:latin typeface="Arial"/>
                <a:cs typeface="Arial"/>
              </a:rPr>
              <a:t>Assign </a:t>
            </a:r>
            <a:r>
              <a:rPr sz="2004" spc="-5" dirty="0">
                <a:latin typeface="Arial"/>
                <a:cs typeface="Arial"/>
              </a:rPr>
              <a:t>a port to </a:t>
            </a:r>
            <a:r>
              <a:rPr sz="2004" spc="-10" dirty="0">
                <a:latin typeface="Arial"/>
                <a:cs typeface="Arial"/>
              </a:rPr>
              <a:t>socket  </a:t>
            </a:r>
            <a:r>
              <a:rPr sz="2004" spc="-5" dirty="0">
                <a:latin typeface="Arial"/>
                <a:cs typeface="Arial"/>
              </a:rPr>
              <a:t>Set socket to listen  Repeatedly:</a:t>
            </a:r>
            <a:endParaRPr sz="2004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57141" y="5022498"/>
            <a:ext cx="3100732" cy="1028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0793" indent="-458069"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spc="-5" dirty="0">
                <a:latin typeface="Arial"/>
                <a:cs typeface="Arial"/>
              </a:rPr>
              <a:t>Accept new</a:t>
            </a:r>
            <a:r>
              <a:rPr sz="2004" spc="-25" dirty="0">
                <a:latin typeface="Arial"/>
                <a:cs typeface="Arial"/>
              </a:rPr>
              <a:t> </a:t>
            </a:r>
            <a:r>
              <a:rPr sz="2004" spc="-5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  <a:p>
            <a:pPr marL="470793" indent="-458069">
              <a:spcBef>
                <a:spcPts val="476"/>
              </a:spcBef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spc="-5" dirty="0">
                <a:latin typeface="Arial"/>
                <a:cs typeface="Arial"/>
              </a:rPr>
              <a:t>Communicate</a:t>
            </a:r>
            <a:endParaRPr sz="2004">
              <a:latin typeface="Arial"/>
              <a:cs typeface="Arial"/>
            </a:endParaRPr>
          </a:p>
          <a:p>
            <a:pPr marL="470793" indent="-458069">
              <a:spcBef>
                <a:spcPts val="321"/>
              </a:spcBef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spc="-10" dirty="0">
                <a:latin typeface="Arial"/>
                <a:cs typeface="Arial"/>
              </a:rPr>
              <a:t>Close </a:t>
            </a:r>
            <a:r>
              <a:rPr sz="2004" spc="-5" dirty="0">
                <a:latin typeface="Arial"/>
                <a:cs typeface="Arial"/>
              </a:rPr>
              <a:t>the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9025" y="1288133"/>
            <a:ext cx="8412819" cy="760013"/>
          </a:xfrm>
          <a:prstGeom prst="rect">
            <a:avLst/>
          </a:prstGeom>
          <a:ln w="22225">
            <a:solidFill>
              <a:srgbClr val="996600"/>
            </a:solidFill>
          </a:ln>
        </p:spPr>
        <p:txBody>
          <a:bodyPr vert="horz" wrap="square" lIns="0" tIns="18449" rIns="0" bIns="0" rtlCol="0">
            <a:spAutoFit/>
          </a:bodyPr>
          <a:lstStyle/>
          <a:p>
            <a:pPr marL="162869">
              <a:spcBef>
                <a:spcPts val="145"/>
              </a:spcBef>
            </a:pPr>
            <a:r>
              <a:rPr sz="1603" spc="-5" dirty="0">
                <a:latin typeface="Sylfaen"/>
                <a:cs typeface="Sylfaen"/>
              </a:rPr>
              <a:t>/* Create socket for incoming </a:t>
            </a:r>
            <a:r>
              <a:rPr sz="1603" dirty="0">
                <a:latin typeface="Sylfaen"/>
                <a:cs typeface="Sylfaen"/>
              </a:rPr>
              <a:t>connections</a:t>
            </a:r>
            <a:r>
              <a:rPr sz="1603" spc="-20" dirty="0">
                <a:latin typeface="Sylfaen"/>
                <a:cs typeface="Sylfaen"/>
              </a:rPr>
              <a:t> </a:t>
            </a:r>
            <a:r>
              <a:rPr sz="1603" spc="-5" dirty="0">
                <a:latin typeface="Sylfaen"/>
                <a:cs typeface="Sylfaen"/>
              </a:rPr>
              <a:t>*/</a:t>
            </a:r>
            <a:endParaRPr sz="1603">
              <a:latin typeface="Sylfaen"/>
              <a:cs typeface="Sylfaen"/>
            </a:endParaRPr>
          </a:p>
          <a:p>
            <a:pPr marL="783170" marR="491788" indent="-612667">
              <a:spcBef>
                <a:spcPts val="5"/>
              </a:spcBef>
            </a:pPr>
            <a:r>
              <a:rPr sz="1603" b="1" dirty="0">
                <a:latin typeface="Courier New"/>
                <a:cs typeface="Courier New"/>
              </a:rPr>
              <a:t>if ((</a:t>
            </a:r>
            <a:r>
              <a:rPr sz="1603" b="1" dirty="0">
                <a:solidFill>
                  <a:srgbClr val="9A6500"/>
                </a:solidFill>
                <a:latin typeface="Courier New"/>
                <a:cs typeface="Courier New"/>
              </a:rPr>
              <a:t>servSock </a:t>
            </a:r>
            <a:r>
              <a:rPr sz="1603" b="1" dirty="0">
                <a:latin typeface="Courier New"/>
                <a:cs typeface="Courier New"/>
              </a:rPr>
              <a:t>= </a:t>
            </a:r>
            <a:r>
              <a:rPr sz="1603" b="1" dirty="0">
                <a:solidFill>
                  <a:srgbClr val="006533"/>
                </a:solidFill>
                <a:latin typeface="Courier New"/>
                <a:cs typeface="Courier New"/>
              </a:rPr>
              <a:t>socket</a:t>
            </a:r>
            <a:r>
              <a:rPr sz="1603" b="1" dirty="0">
                <a:latin typeface="Courier New"/>
                <a:cs typeface="Courier New"/>
              </a:rPr>
              <a:t>(PF_INET, SOCK_STREAM, IPPROTO_TCP)) &lt; 0)  DieWithError("socket()</a:t>
            </a:r>
            <a:r>
              <a:rPr sz="1603" b="1" spc="-70" dirty="0">
                <a:latin typeface="Courier New"/>
                <a:cs typeface="Courier New"/>
              </a:rPr>
              <a:t> </a:t>
            </a:r>
            <a:r>
              <a:rPr sz="1603" b="1" dirty="0">
                <a:latin typeface="Courier New"/>
                <a:cs typeface="Courier New"/>
              </a:rPr>
              <a:t>failed");</a:t>
            </a:r>
            <a:endParaRPr sz="1603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1138451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9705" y="6177035"/>
            <a:ext cx="8244868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87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2290" y="492401"/>
            <a:ext cx="8244868" cy="71061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261481"/>
            <a:r>
              <a:rPr sz="4609" spc="-5" dirty="0"/>
              <a:t>Example </a:t>
            </a:r>
            <a:r>
              <a:rPr sz="4008" dirty="0"/>
              <a:t>- </a:t>
            </a:r>
            <a:r>
              <a:rPr sz="4008" spc="-5" dirty="0"/>
              <a:t>Echo </a:t>
            </a:r>
            <a:r>
              <a:rPr sz="4008" dirty="0"/>
              <a:t>using stream</a:t>
            </a:r>
            <a:r>
              <a:rPr sz="4008" spc="-60" dirty="0"/>
              <a:t> </a:t>
            </a:r>
            <a:r>
              <a:rPr sz="4008" spc="-5" dirty="0"/>
              <a:t>socket</a:t>
            </a:r>
            <a:endParaRPr sz="4008"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4294967295"/>
          </p:nvPr>
        </p:nvSpPr>
        <p:spPr>
          <a:xfrm>
            <a:off x="529355" y="6392744"/>
            <a:ext cx="1831556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dirty="0"/>
              <a:t>CS556 - </a:t>
            </a:r>
            <a:r>
              <a:rPr spc="-5" dirty="0"/>
              <a:t>Distributed</a:t>
            </a:r>
            <a:r>
              <a:rPr spc="-60" dirty="0"/>
              <a:t> </a:t>
            </a:r>
            <a:r>
              <a:rPr dirty="0"/>
              <a:t>Systems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4294967295"/>
          </p:nvPr>
        </p:nvSpPr>
        <p:spPr>
          <a:xfrm>
            <a:off x="3450011" y="6392744"/>
            <a:ext cx="1989964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spc="-5" dirty="0"/>
              <a:t>Tutorial </a:t>
            </a:r>
            <a:r>
              <a:rPr dirty="0"/>
              <a:t>by Eleftherios</a:t>
            </a:r>
            <a:r>
              <a:rPr spc="-75" dirty="0"/>
              <a:t> </a:t>
            </a:r>
            <a:r>
              <a:rPr dirty="0"/>
              <a:t>Kosmas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4294967295"/>
          </p:nvPr>
        </p:nvSpPr>
        <p:spPr>
          <a:xfrm>
            <a:off x="8060686" y="6392744"/>
            <a:ext cx="204212" cy="4625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48">
              <a:lnSpc>
                <a:spcPts val="1212"/>
              </a:lnSpc>
            </a:pPr>
            <a:fld id="{81D60167-4931-47E6-BA6A-407CBD079E47}" type="slidenum">
              <a:rPr dirty="0"/>
              <a:pPr marL="25448">
                <a:lnSpc>
                  <a:spcPts val="1212"/>
                </a:lnSpc>
              </a:pPr>
              <a:t>39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223983" y="3629014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3983" y="39946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3983" y="436112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3983" y="472680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8367" y="3103694"/>
            <a:ext cx="2399664" cy="1850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 marR="19086" indent="891325">
              <a:lnSpc>
                <a:spcPct val="117300"/>
              </a:lnSpc>
            </a:pPr>
            <a:r>
              <a:rPr sz="2204" b="1" dirty="0">
                <a:solidFill>
                  <a:srgbClr val="006533"/>
                </a:solidFill>
                <a:latin typeface="Arial"/>
                <a:cs typeface="Arial"/>
              </a:rPr>
              <a:t>Client  </a:t>
            </a: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TCP </a:t>
            </a:r>
            <a:r>
              <a:rPr sz="2004" spc="-10" dirty="0">
                <a:latin typeface="Arial"/>
                <a:cs typeface="Arial"/>
              </a:rPr>
              <a:t>socket  </a:t>
            </a:r>
            <a:r>
              <a:rPr sz="2004" spc="-5" dirty="0">
                <a:latin typeface="Arial"/>
                <a:cs typeface="Arial"/>
              </a:rPr>
              <a:t>Establish connection  Communicate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476"/>
              </a:spcBef>
            </a:pPr>
            <a:r>
              <a:rPr sz="2004" spc="-10" dirty="0">
                <a:latin typeface="Arial"/>
                <a:cs typeface="Arial"/>
              </a:rPr>
              <a:t>Close </a:t>
            </a:r>
            <a:r>
              <a:rPr sz="2004" spc="-5" dirty="0">
                <a:latin typeface="Arial"/>
                <a:cs typeface="Arial"/>
              </a:rPr>
              <a:t>the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99093" y="3629014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99093" y="39946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b="1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99093" y="436112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99093" y="47458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33483" y="3161806"/>
            <a:ext cx="2836082" cy="1844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8699"/>
            <a:r>
              <a:rPr sz="2204" b="1" spc="-5" dirty="0">
                <a:solidFill>
                  <a:srgbClr val="006533"/>
                </a:solidFill>
                <a:latin typeface="Arial"/>
                <a:cs typeface="Arial"/>
              </a:rPr>
              <a:t>Server</a:t>
            </a:r>
            <a:endParaRPr sz="2204">
              <a:latin typeface="Arial"/>
              <a:cs typeface="Arial"/>
            </a:endParaRPr>
          </a:p>
          <a:p>
            <a:pPr marL="12724">
              <a:spcBef>
                <a:spcPts val="331"/>
              </a:spcBef>
            </a:pP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TCP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socket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476"/>
              </a:spcBef>
            </a:pPr>
            <a:r>
              <a:rPr sz="2004" b="1" spc="-10" dirty="0">
                <a:solidFill>
                  <a:srgbClr val="A50021"/>
                </a:solidFill>
                <a:latin typeface="Arial"/>
                <a:cs typeface="Arial"/>
              </a:rPr>
              <a:t>Assign </a:t>
            </a:r>
            <a:r>
              <a:rPr sz="2004" b="1" spc="-5" dirty="0">
                <a:solidFill>
                  <a:srgbClr val="A50021"/>
                </a:solidFill>
                <a:latin typeface="Arial"/>
                <a:cs typeface="Arial"/>
              </a:rPr>
              <a:t>a port to</a:t>
            </a:r>
            <a:r>
              <a:rPr sz="2004" b="1" spc="-25" dirty="0">
                <a:solidFill>
                  <a:srgbClr val="A50021"/>
                </a:solidFill>
                <a:latin typeface="Arial"/>
                <a:cs typeface="Arial"/>
              </a:rPr>
              <a:t> </a:t>
            </a:r>
            <a:r>
              <a:rPr sz="2004" b="1" spc="-10" dirty="0">
                <a:solidFill>
                  <a:srgbClr val="A50021"/>
                </a:solidFill>
                <a:latin typeface="Arial"/>
                <a:cs typeface="Arial"/>
              </a:rPr>
              <a:t>socket</a:t>
            </a:r>
            <a:endParaRPr sz="2004">
              <a:latin typeface="Arial"/>
              <a:cs typeface="Arial"/>
            </a:endParaRPr>
          </a:p>
          <a:p>
            <a:pPr marL="12724" marR="682013">
              <a:lnSpc>
                <a:spcPts val="3026"/>
              </a:lnSpc>
              <a:spcBef>
                <a:spcPts val="60"/>
              </a:spcBef>
            </a:pPr>
            <a:r>
              <a:rPr sz="2004" spc="-5" dirty="0">
                <a:latin typeface="Arial"/>
                <a:cs typeface="Arial"/>
              </a:rPr>
              <a:t>Set socket to</a:t>
            </a:r>
            <a:r>
              <a:rPr sz="2004" spc="-40" dirty="0">
                <a:latin typeface="Arial"/>
                <a:cs typeface="Arial"/>
              </a:rPr>
              <a:t> </a:t>
            </a:r>
            <a:r>
              <a:rPr sz="2004" spc="-5" dirty="0">
                <a:latin typeface="Arial"/>
                <a:cs typeface="Arial"/>
              </a:rPr>
              <a:t>listen  Repeatedly:</a:t>
            </a:r>
            <a:endParaRPr sz="2004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57141" y="5022498"/>
            <a:ext cx="3100732" cy="1028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0793" indent="-458069"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spc="-5" dirty="0">
                <a:latin typeface="Arial"/>
                <a:cs typeface="Arial"/>
              </a:rPr>
              <a:t>Accept new</a:t>
            </a:r>
            <a:r>
              <a:rPr sz="2004" spc="-25" dirty="0">
                <a:latin typeface="Arial"/>
                <a:cs typeface="Arial"/>
              </a:rPr>
              <a:t> </a:t>
            </a:r>
            <a:r>
              <a:rPr sz="2004" spc="-5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  <a:p>
            <a:pPr marL="470793" indent="-458069">
              <a:spcBef>
                <a:spcPts val="476"/>
              </a:spcBef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spc="-5" dirty="0">
                <a:latin typeface="Arial"/>
                <a:cs typeface="Arial"/>
              </a:rPr>
              <a:t>Communicate</a:t>
            </a:r>
            <a:endParaRPr sz="2004">
              <a:latin typeface="Arial"/>
              <a:cs typeface="Arial"/>
            </a:endParaRPr>
          </a:p>
          <a:p>
            <a:pPr marL="470793" indent="-458069">
              <a:spcBef>
                <a:spcPts val="321"/>
              </a:spcBef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spc="-10" dirty="0">
                <a:latin typeface="Arial"/>
                <a:cs typeface="Arial"/>
              </a:rPr>
              <a:t>Close </a:t>
            </a:r>
            <a:r>
              <a:rPr sz="2004" spc="-5" dirty="0">
                <a:latin typeface="Arial"/>
                <a:cs typeface="Arial"/>
              </a:rPr>
              <a:t>the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8247" y="1288133"/>
            <a:ext cx="8676197" cy="1397329"/>
          </a:xfrm>
          <a:prstGeom prst="rect">
            <a:avLst/>
          </a:prstGeom>
          <a:ln w="22225">
            <a:solidFill>
              <a:srgbClr val="996600"/>
            </a:solidFill>
          </a:ln>
        </p:spPr>
        <p:txBody>
          <a:bodyPr vert="horz" wrap="square" lIns="0" tIns="98608" rIns="0" bIns="0" rtlCol="0">
            <a:spAutoFit/>
          </a:bodyPr>
          <a:lstStyle/>
          <a:p>
            <a:pPr marL="117061" marR="1115270" algn="just">
              <a:spcBef>
                <a:spcPts val="776"/>
              </a:spcBef>
              <a:tabLst>
                <a:tab pos="5444655" algn="l"/>
              </a:tabLst>
            </a:pPr>
            <a:r>
              <a:rPr sz="1403" b="1" spc="-10" dirty="0">
                <a:solidFill>
                  <a:srgbClr val="AFBF39"/>
                </a:solidFill>
                <a:latin typeface="Courier New"/>
                <a:cs typeface="Courier New"/>
              </a:rPr>
              <a:t>echoServAddr</a:t>
            </a:r>
            <a:r>
              <a:rPr sz="1403" b="1" spc="-10" dirty="0">
                <a:latin typeface="Courier New"/>
                <a:cs typeface="Courier New"/>
              </a:rPr>
              <a:t>.sin_family</a:t>
            </a:r>
            <a:r>
              <a:rPr sz="1403" b="1" spc="25" dirty="0">
                <a:latin typeface="Courier New"/>
                <a:cs typeface="Courier New"/>
              </a:rPr>
              <a:t> </a:t>
            </a:r>
            <a:r>
              <a:rPr sz="1403" b="1" spc="-5" dirty="0">
                <a:latin typeface="Courier New"/>
                <a:cs typeface="Courier New"/>
              </a:rPr>
              <a:t>=</a:t>
            </a:r>
            <a:r>
              <a:rPr sz="1403" b="1" spc="35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AF_INET;	</a:t>
            </a:r>
            <a:r>
              <a:rPr sz="1403" spc="-5" dirty="0">
                <a:latin typeface="Sylfaen"/>
                <a:cs typeface="Sylfaen"/>
              </a:rPr>
              <a:t>/* Internet address</a:t>
            </a:r>
            <a:r>
              <a:rPr sz="1403" spc="-25" dirty="0">
                <a:latin typeface="Sylfaen"/>
                <a:cs typeface="Sylfaen"/>
              </a:rPr>
              <a:t> </a:t>
            </a:r>
            <a:r>
              <a:rPr sz="1403" dirty="0">
                <a:latin typeface="Sylfaen"/>
                <a:cs typeface="Sylfaen"/>
              </a:rPr>
              <a:t>family</a:t>
            </a:r>
            <a:r>
              <a:rPr sz="1403" spc="-15" dirty="0">
                <a:latin typeface="Sylfaen"/>
                <a:cs typeface="Sylfaen"/>
              </a:rPr>
              <a:t> </a:t>
            </a:r>
            <a:r>
              <a:rPr sz="1403" spc="-5" dirty="0">
                <a:latin typeface="Sylfaen"/>
                <a:cs typeface="Sylfaen"/>
              </a:rPr>
              <a:t>*/  </a:t>
            </a:r>
            <a:r>
              <a:rPr sz="1403" b="1" spc="-10" dirty="0">
                <a:solidFill>
                  <a:srgbClr val="AFBF39"/>
                </a:solidFill>
                <a:latin typeface="Courier New"/>
                <a:cs typeface="Courier New"/>
              </a:rPr>
              <a:t>echoServAddr</a:t>
            </a:r>
            <a:r>
              <a:rPr sz="1403" b="1" spc="-10" dirty="0">
                <a:latin typeface="Courier New"/>
                <a:cs typeface="Courier New"/>
              </a:rPr>
              <a:t>.sin_addr.s_addr </a:t>
            </a:r>
            <a:r>
              <a:rPr sz="1403" b="1" spc="-5" dirty="0">
                <a:latin typeface="Courier New"/>
                <a:cs typeface="Courier New"/>
              </a:rPr>
              <a:t>= htonl(INADDR_ANY</a:t>
            </a:r>
            <a:r>
              <a:rPr sz="1403" b="1" spc="-5" dirty="0">
                <a:latin typeface="Sylfaen"/>
                <a:cs typeface="Sylfaen"/>
              </a:rPr>
              <a:t>); </a:t>
            </a:r>
            <a:r>
              <a:rPr sz="1403" spc="-5" dirty="0">
                <a:latin typeface="Sylfaen"/>
                <a:cs typeface="Sylfaen"/>
              </a:rPr>
              <a:t>/* Any incoming interface */  </a:t>
            </a:r>
            <a:r>
              <a:rPr sz="1403" b="1" spc="-10" dirty="0">
                <a:solidFill>
                  <a:srgbClr val="AFBF39"/>
                </a:solidFill>
                <a:latin typeface="Courier New"/>
                <a:cs typeface="Courier New"/>
              </a:rPr>
              <a:t>echoServAddr</a:t>
            </a:r>
            <a:r>
              <a:rPr sz="1403" b="1" spc="-10" dirty="0">
                <a:latin typeface="Courier New"/>
                <a:cs typeface="Courier New"/>
              </a:rPr>
              <a:t>.sin_port </a:t>
            </a:r>
            <a:r>
              <a:rPr sz="1403" b="1" spc="-5" dirty="0">
                <a:latin typeface="Courier New"/>
                <a:cs typeface="Courier New"/>
              </a:rPr>
              <a:t>= </a:t>
            </a:r>
            <a:r>
              <a:rPr sz="1403" b="1" spc="-10" dirty="0">
                <a:latin typeface="Courier New"/>
                <a:cs typeface="Courier New"/>
              </a:rPr>
              <a:t>htons(echoServPort);      </a:t>
            </a:r>
            <a:r>
              <a:rPr sz="1403" spc="-5" dirty="0">
                <a:latin typeface="Sylfaen"/>
                <a:cs typeface="Sylfaen"/>
              </a:rPr>
              <a:t>/* Local port</a:t>
            </a:r>
            <a:r>
              <a:rPr sz="1403" spc="170" dirty="0">
                <a:latin typeface="Sylfaen"/>
                <a:cs typeface="Sylfaen"/>
              </a:rPr>
              <a:t> </a:t>
            </a:r>
            <a:r>
              <a:rPr sz="1403" spc="-5" dirty="0">
                <a:latin typeface="Sylfaen"/>
                <a:cs typeface="Sylfaen"/>
              </a:rPr>
              <a:t>*/</a:t>
            </a:r>
            <a:endParaRPr sz="1403">
              <a:latin typeface="Sylfaen"/>
              <a:cs typeface="Sylfaen"/>
            </a:endParaRPr>
          </a:p>
          <a:p>
            <a:pPr>
              <a:spcBef>
                <a:spcPts val="30"/>
              </a:spcBef>
            </a:pPr>
            <a:endParaRPr sz="1403">
              <a:latin typeface="Times New Roman"/>
              <a:cs typeface="Times New Roman"/>
            </a:endParaRPr>
          </a:p>
          <a:p>
            <a:pPr marL="542684" marR="5090" indent="-426258">
              <a:spcBef>
                <a:spcPts val="5"/>
              </a:spcBef>
            </a:pPr>
            <a:r>
              <a:rPr sz="1403" b="1" spc="-5" dirty="0">
                <a:latin typeface="Courier New"/>
                <a:cs typeface="Courier New"/>
              </a:rPr>
              <a:t>if </a:t>
            </a:r>
            <a:r>
              <a:rPr sz="1403" b="1" spc="-10" dirty="0">
                <a:latin typeface="Courier New"/>
                <a:cs typeface="Courier New"/>
              </a:rPr>
              <a:t>(</a:t>
            </a:r>
            <a:r>
              <a:rPr sz="1403" b="1" spc="-10" dirty="0">
                <a:solidFill>
                  <a:srgbClr val="006533"/>
                </a:solidFill>
                <a:latin typeface="Courier New"/>
                <a:cs typeface="Courier New"/>
              </a:rPr>
              <a:t>bind</a:t>
            </a:r>
            <a:r>
              <a:rPr sz="1403" b="1" spc="-10" dirty="0">
                <a:latin typeface="Courier New"/>
                <a:cs typeface="Courier New"/>
              </a:rPr>
              <a:t>(</a:t>
            </a:r>
            <a:r>
              <a:rPr sz="1403" b="1" spc="-10" dirty="0">
                <a:solidFill>
                  <a:srgbClr val="9A6500"/>
                </a:solidFill>
                <a:latin typeface="Courier New"/>
                <a:cs typeface="Courier New"/>
              </a:rPr>
              <a:t>servSock</a:t>
            </a:r>
            <a:r>
              <a:rPr sz="1403" b="1" spc="-10" dirty="0">
                <a:latin typeface="Courier New"/>
                <a:cs typeface="Courier New"/>
              </a:rPr>
              <a:t>, (struct sockaddr </a:t>
            </a:r>
            <a:r>
              <a:rPr sz="1403" b="1" spc="-5" dirty="0">
                <a:latin typeface="Courier New"/>
                <a:cs typeface="Courier New"/>
              </a:rPr>
              <a:t>*) </a:t>
            </a:r>
            <a:r>
              <a:rPr sz="1403" b="1" spc="-10" dirty="0">
                <a:latin typeface="Courier New"/>
                <a:cs typeface="Courier New"/>
              </a:rPr>
              <a:t>&amp;</a:t>
            </a:r>
            <a:r>
              <a:rPr sz="1403" b="1" spc="-10" dirty="0">
                <a:solidFill>
                  <a:srgbClr val="AFBF39"/>
                </a:solidFill>
                <a:latin typeface="Courier New"/>
                <a:cs typeface="Courier New"/>
              </a:rPr>
              <a:t>echoServAddr</a:t>
            </a:r>
            <a:r>
              <a:rPr sz="1403" b="1" spc="-10" dirty="0">
                <a:latin typeface="Courier New"/>
                <a:cs typeface="Courier New"/>
              </a:rPr>
              <a:t>, sizeof(</a:t>
            </a:r>
            <a:r>
              <a:rPr sz="1403" b="1" spc="-10" dirty="0">
                <a:solidFill>
                  <a:srgbClr val="AFBF39"/>
                </a:solidFill>
                <a:latin typeface="Courier New"/>
                <a:cs typeface="Courier New"/>
              </a:rPr>
              <a:t>echoServAddr</a:t>
            </a:r>
            <a:r>
              <a:rPr sz="1403" b="1" spc="-10" dirty="0">
                <a:latin typeface="Courier New"/>
                <a:cs typeface="Courier New"/>
              </a:rPr>
              <a:t>)) </a:t>
            </a:r>
            <a:r>
              <a:rPr sz="1403" b="1" spc="-5" dirty="0">
                <a:latin typeface="Courier New"/>
                <a:cs typeface="Courier New"/>
              </a:rPr>
              <a:t>&lt; </a:t>
            </a:r>
            <a:r>
              <a:rPr sz="1403" b="1" spc="-10" dirty="0">
                <a:latin typeface="Courier New"/>
                <a:cs typeface="Courier New"/>
              </a:rPr>
              <a:t>0)  DieWithError("bind()</a:t>
            </a:r>
            <a:r>
              <a:rPr sz="1403" b="1" spc="5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failed");</a:t>
            </a:r>
            <a:endParaRPr sz="1403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656495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</a:rPr>
              <a:t>Introduction (cont.)</a:t>
            </a:r>
            <a:endParaRPr lang="zh-TW" altLang="en-US" dirty="0">
              <a:latin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“Socket” </a:t>
            </a:r>
            <a:r>
              <a:rPr lang="zh-TW" altLang="en-US" dirty="0">
                <a:latin typeface="Times New Roman" pitchFamily="18" charset="0"/>
                <a:ea typeface="新細明體" pitchFamily="18" charset="-120"/>
              </a:rPr>
              <a:t>是一種可做雙向資料傳輸的通道</a:t>
            </a:r>
            <a:r>
              <a:rPr lang="zh-TW" altLang="en-US" dirty="0" smtClean="0">
                <a:latin typeface="Times New Roman" pitchFamily="18" charset="0"/>
                <a:ea typeface="新細明體" pitchFamily="18" charset="-120"/>
              </a:rPr>
              <a:t>，可</a:t>
            </a:r>
            <a:r>
              <a:rPr lang="zh-TW" altLang="en-US" dirty="0">
                <a:latin typeface="Times New Roman" pitchFamily="18" charset="0"/>
                <a:ea typeface="新細明體" pitchFamily="18" charset="-120"/>
              </a:rPr>
              <a:t>經由</a:t>
            </a:r>
            <a:r>
              <a:rPr lang="zh-TW" altLang="en-US" dirty="0" smtClean="0">
                <a:latin typeface="Times New Roman" pitchFamily="18" charset="0"/>
                <a:ea typeface="新細明體" pitchFamily="18" charset="-120"/>
              </a:rPr>
              <a:t>此與 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local </a:t>
            </a:r>
            <a:r>
              <a:rPr lang="zh-TW" altLang="en-US" dirty="0" smtClean="0">
                <a:latin typeface="Times New Roman" pitchFamily="18" charset="0"/>
                <a:ea typeface="新細明體" pitchFamily="18" charset="-120"/>
              </a:rPr>
              <a:t>或是 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remote </a:t>
            </a:r>
            <a:r>
              <a:rPr lang="zh-TW" altLang="en-US" dirty="0" smtClean="0">
                <a:latin typeface="Times New Roman" pitchFamily="18" charset="0"/>
                <a:ea typeface="新細明體" pitchFamily="18" charset="-120"/>
              </a:rPr>
              <a:t>的程式做</a:t>
            </a:r>
            <a:r>
              <a:rPr lang="zh-TW" altLang="en-US" dirty="0">
                <a:latin typeface="Times New Roman" pitchFamily="18" charset="0"/>
                <a:ea typeface="新細明體" pitchFamily="18" charset="-120"/>
              </a:rPr>
              <a:t>溝通</a:t>
            </a:r>
            <a:r>
              <a:rPr lang="zh-TW" altLang="en-US" dirty="0" smtClean="0">
                <a:latin typeface="Times New Roman" pitchFamily="18" charset="0"/>
                <a:ea typeface="新細明體" pitchFamily="18" charset="-120"/>
              </a:rPr>
              <a:t>。</a:t>
            </a:r>
            <a:endParaRPr lang="en-US" altLang="zh-TW" dirty="0" smtClean="0">
              <a:latin typeface="Times New Roman" pitchFamily="18" charset="0"/>
              <a:ea typeface="新細明體" pitchFamily="18" charset="-120"/>
            </a:endParaRPr>
          </a:p>
          <a:p>
            <a:endParaRPr lang="en-US" altLang="zh-TW" dirty="0" smtClean="0">
              <a:latin typeface="Times New Roman" pitchFamily="18" charset="0"/>
              <a:ea typeface="新細明體" pitchFamily="18" charset="-120"/>
            </a:endParaRPr>
          </a:p>
          <a:p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Socket</a:t>
            </a:r>
          </a:p>
          <a:p>
            <a:pPr lvl="1"/>
            <a:r>
              <a:rPr lang="en-US" altLang="zh-TW" dirty="0">
                <a:latin typeface="Times New Roman" pitchFamily="18" charset="0"/>
                <a:ea typeface="新細明體" pitchFamily="18" charset="-120"/>
              </a:rPr>
              <a:t>local 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socket</a:t>
            </a:r>
            <a:r>
              <a:rPr lang="zh-TW" altLang="en-US" dirty="0" smtClean="0">
                <a:latin typeface="Times New Roman" pitchFamily="18" charset="0"/>
                <a:ea typeface="新細明體" pitchFamily="18" charset="-120"/>
              </a:rPr>
              <a:t>：主要</a:t>
            </a:r>
            <a:r>
              <a:rPr lang="zh-TW" altLang="en-US" dirty="0">
                <a:latin typeface="Times New Roman" pitchFamily="18" charset="0"/>
                <a:ea typeface="新細明體" pitchFamily="18" charset="-120"/>
              </a:rPr>
              <a:t>用來與本地端的程序</a:t>
            </a:r>
            <a:r>
              <a:rPr lang="zh-TW" altLang="en-US" dirty="0" smtClean="0">
                <a:latin typeface="Times New Roman" pitchFamily="18" charset="0"/>
                <a:ea typeface="新細明體" pitchFamily="18" charset="-120"/>
              </a:rPr>
              <a:t>溝通</a:t>
            </a:r>
            <a:endParaRPr lang="en-US" altLang="zh-TW" dirty="0" smtClean="0">
              <a:latin typeface="Times New Roman" pitchFamily="18" charset="0"/>
              <a:ea typeface="新細明體" pitchFamily="18" charset="-120"/>
            </a:endParaRPr>
          </a:p>
          <a:p>
            <a:pPr lvl="1"/>
            <a:r>
              <a:rPr lang="en-US" altLang="zh-TW" dirty="0">
                <a:latin typeface="Times New Roman" pitchFamily="18" charset="0"/>
                <a:ea typeface="新細明體" pitchFamily="18" charset="-120"/>
              </a:rPr>
              <a:t>internet-domain 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socket</a:t>
            </a:r>
            <a:r>
              <a:rPr lang="zh-TW" altLang="en-US" dirty="0" smtClean="0">
                <a:latin typeface="Times New Roman" pitchFamily="18" charset="0"/>
                <a:ea typeface="新細明體" pitchFamily="18" charset="-120"/>
              </a:rPr>
              <a:t>：用來</a:t>
            </a:r>
            <a:r>
              <a:rPr lang="zh-TW" altLang="en-US" dirty="0">
                <a:latin typeface="Times New Roman" pitchFamily="18" charset="0"/>
                <a:ea typeface="新細明體" pitchFamily="18" charset="-120"/>
              </a:rPr>
              <a:t>與遠地端的程序溝通</a:t>
            </a:r>
            <a:endParaRPr lang="en-US" altLang="zh-TW" dirty="0" smtClean="0">
              <a:latin typeface="Times New Roman" pitchFamily="18" charset="0"/>
              <a:ea typeface="新細明體" pitchFamily="18" charset="-120"/>
            </a:endParaRPr>
          </a:p>
          <a:p>
            <a:endParaRPr lang="zh-TW" altLang="en-US" dirty="0">
              <a:latin typeface="Times New Roman" pitchFamily="18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6334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9705" y="6177035"/>
            <a:ext cx="8244868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87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2290" y="492401"/>
            <a:ext cx="8244868" cy="71061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261481"/>
            <a:r>
              <a:rPr sz="4609" spc="-5" dirty="0"/>
              <a:t>Example </a:t>
            </a:r>
            <a:r>
              <a:rPr sz="4008" dirty="0"/>
              <a:t>- </a:t>
            </a:r>
            <a:r>
              <a:rPr sz="4008" spc="-5" dirty="0"/>
              <a:t>Echo </a:t>
            </a:r>
            <a:r>
              <a:rPr sz="4008" dirty="0"/>
              <a:t>using stream</a:t>
            </a:r>
            <a:r>
              <a:rPr sz="4008" spc="-60" dirty="0"/>
              <a:t> </a:t>
            </a:r>
            <a:r>
              <a:rPr sz="4008" spc="-5" dirty="0"/>
              <a:t>socket</a:t>
            </a:r>
            <a:endParaRPr sz="4008"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4294967295"/>
          </p:nvPr>
        </p:nvSpPr>
        <p:spPr>
          <a:xfrm>
            <a:off x="529355" y="6392744"/>
            <a:ext cx="1831556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dirty="0"/>
              <a:t>CS556 - </a:t>
            </a:r>
            <a:r>
              <a:rPr spc="-5" dirty="0"/>
              <a:t>Distributed</a:t>
            </a:r>
            <a:r>
              <a:rPr spc="-60" dirty="0"/>
              <a:t> </a:t>
            </a:r>
            <a:r>
              <a:rPr dirty="0"/>
              <a:t>Systems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4294967295"/>
          </p:nvPr>
        </p:nvSpPr>
        <p:spPr>
          <a:xfrm>
            <a:off x="3450011" y="6392744"/>
            <a:ext cx="1989964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spc="-5" dirty="0"/>
              <a:t>Tutorial </a:t>
            </a:r>
            <a:r>
              <a:rPr dirty="0"/>
              <a:t>by Eleftherios</a:t>
            </a:r>
            <a:r>
              <a:rPr spc="-75" dirty="0"/>
              <a:t> </a:t>
            </a:r>
            <a:r>
              <a:rPr dirty="0"/>
              <a:t>Kosmas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4294967295"/>
          </p:nvPr>
        </p:nvSpPr>
        <p:spPr>
          <a:xfrm>
            <a:off x="8060686" y="6392744"/>
            <a:ext cx="204212" cy="4625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48">
              <a:lnSpc>
                <a:spcPts val="1212"/>
              </a:lnSpc>
            </a:pPr>
            <a:fld id="{81D60167-4931-47E6-BA6A-407CBD079E47}" type="slidenum">
              <a:rPr dirty="0"/>
              <a:pPr marL="25448">
                <a:lnSpc>
                  <a:spcPts val="1212"/>
                </a:lnSpc>
              </a:pPr>
              <a:t>40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223983" y="3629014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3983" y="39946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3983" y="436112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3983" y="472680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8367" y="3103694"/>
            <a:ext cx="2399664" cy="1850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 marR="19086" indent="891325">
              <a:lnSpc>
                <a:spcPct val="117300"/>
              </a:lnSpc>
            </a:pPr>
            <a:r>
              <a:rPr sz="2204" b="1" dirty="0">
                <a:solidFill>
                  <a:srgbClr val="006533"/>
                </a:solidFill>
                <a:latin typeface="Arial"/>
                <a:cs typeface="Arial"/>
              </a:rPr>
              <a:t>Client  </a:t>
            </a: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TCP </a:t>
            </a:r>
            <a:r>
              <a:rPr sz="2004" spc="-10" dirty="0">
                <a:latin typeface="Arial"/>
                <a:cs typeface="Arial"/>
              </a:rPr>
              <a:t>socket  </a:t>
            </a:r>
            <a:r>
              <a:rPr sz="2004" spc="-5" dirty="0">
                <a:latin typeface="Arial"/>
                <a:cs typeface="Arial"/>
              </a:rPr>
              <a:t>Establish connection  Communicate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476"/>
              </a:spcBef>
            </a:pPr>
            <a:r>
              <a:rPr sz="2004" spc="-10" dirty="0">
                <a:latin typeface="Arial"/>
                <a:cs typeface="Arial"/>
              </a:rPr>
              <a:t>Close </a:t>
            </a:r>
            <a:r>
              <a:rPr sz="2004" spc="-5" dirty="0">
                <a:latin typeface="Arial"/>
                <a:cs typeface="Arial"/>
              </a:rPr>
              <a:t>the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99093" y="3629014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99093" y="39946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99093" y="436112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b="1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99093" y="47458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33482" y="3161805"/>
            <a:ext cx="2595607" cy="18105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8699"/>
            <a:r>
              <a:rPr sz="2204" b="1" spc="-5" dirty="0">
                <a:solidFill>
                  <a:srgbClr val="006533"/>
                </a:solidFill>
                <a:latin typeface="Arial"/>
                <a:cs typeface="Arial"/>
              </a:rPr>
              <a:t>Server</a:t>
            </a:r>
            <a:endParaRPr sz="2204">
              <a:latin typeface="Arial"/>
              <a:cs typeface="Arial"/>
            </a:endParaRPr>
          </a:p>
          <a:p>
            <a:pPr marL="12724" marR="5090">
              <a:lnSpc>
                <a:spcPts val="2875"/>
              </a:lnSpc>
              <a:spcBef>
                <a:spcPts val="35"/>
              </a:spcBef>
            </a:pP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TCP </a:t>
            </a:r>
            <a:r>
              <a:rPr sz="2004" spc="-10" dirty="0">
                <a:latin typeface="Arial"/>
                <a:cs typeface="Arial"/>
              </a:rPr>
              <a:t>socket  Assign </a:t>
            </a:r>
            <a:r>
              <a:rPr sz="2004" spc="-5" dirty="0">
                <a:latin typeface="Arial"/>
                <a:cs typeface="Arial"/>
              </a:rPr>
              <a:t>a port to</a:t>
            </a:r>
            <a:r>
              <a:rPr sz="2004" spc="-4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socket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306"/>
              </a:spcBef>
            </a:pPr>
            <a:r>
              <a:rPr sz="2004" b="1" spc="-5" dirty="0">
                <a:solidFill>
                  <a:srgbClr val="A50021"/>
                </a:solidFill>
                <a:latin typeface="Arial"/>
                <a:cs typeface="Arial"/>
              </a:rPr>
              <a:t>Set </a:t>
            </a:r>
            <a:r>
              <a:rPr sz="2004" b="1" spc="-10" dirty="0">
                <a:solidFill>
                  <a:srgbClr val="A50021"/>
                </a:solidFill>
                <a:latin typeface="Arial"/>
                <a:cs typeface="Arial"/>
              </a:rPr>
              <a:t>socket </a:t>
            </a:r>
            <a:r>
              <a:rPr sz="2004" b="1" spc="-5" dirty="0">
                <a:solidFill>
                  <a:srgbClr val="A50021"/>
                </a:solidFill>
                <a:latin typeface="Arial"/>
                <a:cs typeface="Arial"/>
              </a:rPr>
              <a:t>to</a:t>
            </a:r>
            <a:r>
              <a:rPr sz="2004" b="1" spc="-30" dirty="0">
                <a:solidFill>
                  <a:srgbClr val="A50021"/>
                </a:solidFill>
                <a:latin typeface="Arial"/>
                <a:cs typeface="Arial"/>
              </a:rPr>
              <a:t> </a:t>
            </a:r>
            <a:r>
              <a:rPr sz="2004" b="1" spc="-10" dirty="0">
                <a:solidFill>
                  <a:srgbClr val="A50021"/>
                </a:solidFill>
                <a:latin typeface="Arial"/>
                <a:cs typeface="Arial"/>
              </a:rPr>
              <a:t>listen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626"/>
              </a:spcBef>
            </a:pPr>
            <a:r>
              <a:rPr sz="2004" spc="-5" dirty="0">
                <a:latin typeface="Arial"/>
                <a:cs typeface="Arial"/>
              </a:rPr>
              <a:t>Repeatedly:</a:t>
            </a:r>
            <a:endParaRPr sz="2004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57141" y="5022498"/>
            <a:ext cx="3100732" cy="1028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0793" indent="-458069"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spc="-5" dirty="0">
                <a:latin typeface="Arial"/>
                <a:cs typeface="Arial"/>
              </a:rPr>
              <a:t>Accept new</a:t>
            </a:r>
            <a:r>
              <a:rPr sz="2004" spc="-25" dirty="0">
                <a:latin typeface="Arial"/>
                <a:cs typeface="Arial"/>
              </a:rPr>
              <a:t> </a:t>
            </a:r>
            <a:r>
              <a:rPr sz="2004" spc="-5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  <a:p>
            <a:pPr marL="470793" indent="-458069">
              <a:spcBef>
                <a:spcPts val="476"/>
              </a:spcBef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spc="-5" dirty="0">
                <a:latin typeface="Arial"/>
                <a:cs typeface="Arial"/>
              </a:rPr>
              <a:t>Communicate</a:t>
            </a:r>
            <a:endParaRPr sz="2004">
              <a:latin typeface="Arial"/>
              <a:cs typeface="Arial"/>
            </a:endParaRPr>
          </a:p>
          <a:p>
            <a:pPr marL="470793" indent="-458069">
              <a:spcBef>
                <a:spcPts val="321"/>
              </a:spcBef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spc="-10" dirty="0">
                <a:latin typeface="Arial"/>
                <a:cs typeface="Arial"/>
              </a:rPr>
              <a:t>Close </a:t>
            </a:r>
            <a:r>
              <a:rPr sz="2004" spc="-5" dirty="0">
                <a:latin typeface="Arial"/>
                <a:cs typeface="Arial"/>
              </a:rPr>
              <a:t>the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55064" y="1552275"/>
            <a:ext cx="6242816" cy="890160"/>
          </a:xfrm>
          <a:prstGeom prst="rect">
            <a:avLst/>
          </a:prstGeom>
          <a:ln w="22225">
            <a:solidFill>
              <a:srgbClr val="996600"/>
            </a:solidFill>
          </a:ln>
        </p:spPr>
        <p:txBody>
          <a:bodyPr vert="horz" wrap="square" lIns="0" tIns="59164" rIns="0" bIns="0" rtlCol="0">
            <a:spAutoFit/>
          </a:bodyPr>
          <a:lstStyle/>
          <a:p>
            <a:pPr marL="104337">
              <a:spcBef>
                <a:spcPts val="465"/>
              </a:spcBef>
            </a:pPr>
            <a:r>
              <a:rPr sz="1803" dirty="0">
                <a:latin typeface="Sylfaen"/>
                <a:cs typeface="Sylfaen"/>
              </a:rPr>
              <a:t>/* Mark the socket so </a:t>
            </a:r>
            <a:r>
              <a:rPr sz="1803" spc="-5" dirty="0">
                <a:latin typeface="Sylfaen"/>
                <a:cs typeface="Sylfaen"/>
              </a:rPr>
              <a:t>it </a:t>
            </a:r>
            <a:r>
              <a:rPr sz="1803" dirty="0">
                <a:latin typeface="Sylfaen"/>
                <a:cs typeface="Sylfaen"/>
              </a:rPr>
              <a:t>will listen for </a:t>
            </a:r>
            <a:r>
              <a:rPr sz="1803" spc="-5" dirty="0">
                <a:latin typeface="Sylfaen"/>
                <a:cs typeface="Sylfaen"/>
              </a:rPr>
              <a:t>incoming connections</a:t>
            </a:r>
            <a:r>
              <a:rPr sz="1803" spc="-114" dirty="0">
                <a:latin typeface="Sylfaen"/>
                <a:cs typeface="Sylfaen"/>
              </a:rPr>
              <a:t> </a:t>
            </a:r>
            <a:r>
              <a:rPr sz="1803" spc="-5" dirty="0">
                <a:latin typeface="Sylfaen"/>
                <a:cs typeface="Sylfaen"/>
              </a:rPr>
              <a:t>*/</a:t>
            </a:r>
            <a:endParaRPr sz="1803">
              <a:latin typeface="Sylfaen"/>
              <a:cs typeface="Sylfaen"/>
            </a:endParaRPr>
          </a:p>
          <a:p>
            <a:pPr marL="970851" marR="863968" indent="-809255">
              <a:lnSpc>
                <a:spcPts val="2124"/>
              </a:lnSpc>
              <a:spcBef>
                <a:spcPts val="114"/>
              </a:spcBef>
            </a:pPr>
            <a:r>
              <a:rPr sz="1803" b="1" spc="-5" dirty="0">
                <a:latin typeface="Courier New"/>
                <a:cs typeface="Courier New"/>
              </a:rPr>
              <a:t>if </a:t>
            </a:r>
            <a:r>
              <a:rPr sz="1803" b="1" spc="-10" dirty="0">
                <a:latin typeface="Courier New"/>
                <a:cs typeface="Courier New"/>
              </a:rPr>
              <a:t>(</a:t>
            </a:r>
            <a:r>
              <a:rPr sz="1803" b="1" spc="-10" dirty="0">
                <a:solidFill>
                  <a:srgbClr val="006533"/>
                </a:solidFill>
                <a:latin typeface="Courier New"/>
                <a:cs typeface="Courier New"/>
              </a:rPr>
              <a:t>listen</a:t>
            </a:r>
            <a:r>
              <a:rPr sz="1803" b="1" spc="-10" dirty="0">
                <a:latin typeface="Courier New"/>
                <a:cs typeface="Courier New"/>
              </a:rPr>
              <a:t>(</a:t>
            </a:r>
            <a:r>
              <a:rPr sz="1803" b="1" spc="-10" dirty="0">
                <a:solidFill>
                  <a:srgbClr val="9A6500"/>
                </a:solidFill>
                <a:latin typeface="Courier New"/>
                <a:cs typeface="Courier New"/>
              </a:rPr>
              <a:t>servSock</a:t>
            </a:r>
            <a:r>
              <a:rPr sz="1803" b="1" spc="-10" dirty="0">
                <a:latin typeface="Courier New"/>
                <a:cs typeface="Courier New"/>
              </a:rPr>
              <a:t>, </a:t>
            </a:r>
            <a:r>
              <a:rPr sz="1803" b="1" spc="-5" dirty="0">
                <a:latin typeface="Courier New"/>
                <a:cs typeface="Courier New"/>
              </a:rPr>
              <a:t>MAXPENDING) &lt; </a:t>
            </a:r>
            <a:r>
              <a:rPr sz="1803" b="1" spc="-10" dirty="0">
                <a:latin typeface="Courier New"/>
                <a:cs typeface="Courier New"/>
              </a:rPr>
              <a:t>0)  </a:t>
            </a:r>
            <a:r>
              <a:rPr sz="1803" b="1" spc="-5" dirty="0">
                <a:latin typeface="Courier New"/>
                <a:cs typeface="Courier New"/>
              </a:rPr>
              <a:t>DieWithError("listen()</a:t>
            </a:r>
            <a:r>
              <a:rPr sz="1803" b="1" spc="-70" dirty="0">
                <a:latin typeface="Courier New"/>
                <a:cs typeface="Courier New"/>
              </a:rPr>
              <a:t> </a:t>
            </a:r>
            <a:r>
              <a:rPr sz="1803" b="1" spc="-10" dirty="0">
                <a:latin typeface="Courier New"/>
                <a:cs typeface="Courier New"/>
              </a:rPr>
              <a:t>failed");</a:t>
            </a:r>
            <a:endParaRPr sz="1803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1930316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9705" y="6177035"/>
            <a:ext cx="8244868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87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2290" y="492401"/>
            <a:ext cx="8244868" cy="71061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261481"/>
            <a:r>
              <a:rPr sz="4609" spc="-5" dirty="0"/>
              <a:t>Example </a:t>
            </a:r>
            <a:r>
              <a:rPr sz="4008" dirty="0"/>
              <a:t>- </a:t>
            </a:r>
            <a:r>
              <a:rPr sz="4008" spc="-5" dirty="0"/>
              <a:t>Echo </a:t>
            </a:r>
            <a:r>
              <a:rPr sz="4008" dirty="0"/>
              <a:t>using stream</a:t>
            </a:r>
            <a:r>
              <a:rPr sz="4008" spc="-60" dirty="0"/>
              <a:t> </a:t>
            </a:r>
            <a:r>
              <a:rPr sz="4008" spc="-5" dirty="0"/>
              <a:t>socket</a:t>
            </a:r>
            <a:endParaRPr sz="4008"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4294967295"/>
          </p:nvPr>
        </p:nvSpPr>
        <p:spPr>
          <a:xfrm>
            <a:off x="529355" y="6392744"/>
            <a:ext cx="1831556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dirty="0"/>
              <a:t>CS556 - </a:t>
            </a:r>
            <a:r>
              <a:rPr spc="-5" dirty="0"/>
              <a:t>Distributed</a:t>
            </a:r>
            <a:r>
              <a:rPr spc="-60" dirty="0"/>
              <a:t> </a:t>
            </a:r>
            <a:r>
              <a:rPr dirty="0"/>
              <a:t>Systems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4294967295"/>
          </p:nvPr>
        </p:nvSpPr>
        <p:spPr>
          <a:xfrm>
            <a:off x="3450011" y="6392744"/>
            <a:ext cx="1989964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spc="-5" dirty="0"/>
              <a:t>Tutorial </a:t>
            </a:r>
            <a:r>
              <a:rPr dirty="0"/>
              <a:t>by Eleftherios</a:t>
            </a:r>
            <a:r>
              <a:rPr spc="-75" dirty="0"/>
              <a:t> </a:t>
            </a:r>
            <a:r>
              <a:rPr dirty="0"/>
              <a:t>Kosmas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4294967295"/>
          </p:nvPr>
        </p:nvSpPr>
        <p:spPr>
          <a:xfrm>
            <a:off x="8060686" y="6392744"/>
            <a:ext cx="204212" cy="4625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48">
              <a:lnSpc>
                <a:spcPts val="1212"/>
              </a:lnSpc>
            </a:pPr>
            <a:fld id="{81D60167-4931-47E6-BA6A-407CBD079E47}" type="slidenum">
              <a:rPr dirty="0"/>
              <a:pPr marL="25448">
                <a:lnSpc>
                  <a:spcPts val="1212"/>
                </a:lnSpc>
              </a:pPr>
              <a:t>41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223983" y="3629014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3983" y="39946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3983" y="436112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3983" y="472680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8367" y="3103694"/>
            <a:ext cx="2399664" cy="1850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 marR="19086" indent="891325">
              <a:lnSpc>
                <a:spcPct val="117300"/>
              </a:lnSpc>
            </a:pPr>
            <a:r>
              <a:rPr sz="2204" b="1" dirty="0">
                <a:solidFill>
                  <a:srgbClr val="006533"/>
                </a:solidFill>
                <a:latin typeface="Arial"/>
                <a:cs typeface="Arial"/>
              </a:rPr>
              <a:t>Client  </a:t>
            </a: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TCP </a:t>
            </a:r>
            <a:r>
              <a:rPr sz="2004" spc="-10" dirty="0">
                <a:latin typeface="Arial"/>
                <a:cs typeface="Arial"/>
              </a:rPr>
              <a:t>socket  </a:t>
            </a:r>
            <a:r>
              <a:rPr sz="2004" spc="-5" dirty="0">
                <a:latin typeface="Arial"/>
                <a:cs typeface="Arial"/>
              </a:rPr>
              <a:t>Establish connection  Communicate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476"/>
              </a:spcBef>
            </a:pPr>
            <a:r>
              <a:rPr sz="2004" spc="-10" dirty="0">
                <a:latin typeface="Arial"/>
                <a:cs typeface="Arial"/>
              </a:rPr>
              <a:t>Close </a:t>
            </a:r>
            <a:r>
              <a:rPr sz="2004" spc="-5" dirty="0">
                <a:latin typeface="Arial"/>
                <a:cs typeface="Arial"/>
              </a:rPr>
              <a:t>the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99093" y="3629014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99093" y="39946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99093" y="436112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99093" y="47458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33482" y="3096640"/>
            <a:ext cx="2595607" cy="18760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 marR="5090" indent="914228">
              <a:lnSpc>
                <a:spcPct val="119400"/>
              </a:lnSpc>
            </a:pPr>
            <a:r>
              <a:rPr sz="2204" b="1" spc="-5" dirty="0">
                <a:solidFill>
                  <a:srgbClr val="006533"/>
                </a:solidFill>
                <a:latin typeface="Arial"/>
                <a:cs typeface="Arial"/>
              </a:rPr>
              <a:t>Server  </a:t>
            </a: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TCP </a:t>
            </a:r>
            <a:r>
              <a:rPr sz="2004" spc="-10" dirty="0">
                <a:latin typeface="Arial"/>
                <a:cs typeface="Arial"/>
              </a:rPr>
              <a:t>socket  Assign </a:t>
            </a:r>
            <a:r>
              <a:rPr sz="2004" spc="-5" dirty="0">
                <a:latin typeface="Arial"/>
                <a:cs typeface="Arial"/>
              </a:rPr>
              <a:t>a port to </a:t>
            </a:r>
            <a:r>
              <a:rPr sz="2004" spc="-10" dirty="0">
                <a:latin typeface="Arial"/>
                <a:cs typeface="Arial"/>
              </a:rPr>
              <a:t>socket  </a:t>
            </a:r>
            <a:r>
              <a:rPr sz="2004" spc="-5" dirty="0">
                <a:latin typeface="Arial"/>
                <a:cs typeface="Arial"/>
              </a:rPr>
              <a:t>Set socket to listen  Repeatedly:</a:t>
            </a:r>
            <a:endParaRPr sz="2004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57142" y="5022498"/>
            <a:ext cx="3325303" cy="1028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0793" indent="-458069"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b="1" spc="-5" dirty="0">
                <a:solidFill>
                  <a:srgbClr val="A50021"/>
                </a:solidFill>
                <a:latin typeface="Arial"/>
                <a:cs typeface="Arial"/>
              </a:rPr>
              <a:t>Accept new</a:t>
            </a:r>
            <a:r>
              <a:rPr sz="2004" b="1" spc="-25" dirty="0">
                <a:solidFill>
                  <a:srgbClr val="A50021"/>
                </a:solidFill>
                <a:latin typeface="Arial"/>
                <a:cs typeface="Arial"/>
              </a:rPr>
              <a:t> </a:t>
            </a:r>
            <a:r>
              <a:rPr sz="2004" b="1" spc="-5" dirty="0">
                <a:solidFill>
                  <a:srgbClr val="A50021"/>
                </a:solidFill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  <a:p>
            <a:pPr marL="470793" indent="-458069">
              <a:spcBef>
                <a:spcPts val="476"/>
              </a:spcBef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spc="-5" dirty="0">
                <a:latin typeface="Arial"/>
                <a:cs typeface="Arial"/>
              </a:rPr>
              <a:t>Communicate</a:t>
            </a:r>
            <a:endParaRPr sz="2004">
              <a:latin typeface="Arial"/>
              <a:cs typeface="Arial"/>
            </a:endParaRPr>
          </a:p>
          <a:p>
            <a:pPr marL="470793" indent="-458069">
              <a:spcBef>
                <a:spcPts val="321"/>
              </a:spcBef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spc="-10" dirty="0">
                <a:latin typeface="Arial"/>
                <a:cs typeface="Arial"/>
              </a:rPr>
              <a:t>Close </a:t>
            </a:r>
            <a:r>
              <a:rPr sz="2004" spc="-5" dirty="0">
                <a:latin typeface="Arial"/>
                <a:cs typeface="Arial"/>
              </a:rPr>
              <a:t>the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0379" y="1154535"/>
            <a:ext cx="8706097" cy="1558311"/>
          </a:xfrm>
          <a:prstGeom prst="rect">
            <a:avLst/>
          </a:prstGeom>
          <a:ln w="22225">
            <a:solidFill>
              <a:srgbClr val="996600"/>
            </a:solidFill>
          </a:ln>
        </p:spPr>
        <p:txBody>
          <a:bodyPr vert="horz" wrap="square" lIns="0" tIns="29899" rIns="0" bIns="0" rtlCol="0">
            <a:spAutoFit/>
          </a:bodyPr>
          <a:lstStyle/>
          <a:p>
            <a:pPr marL="41353">
              <a:lnSpc>
                <a:spcPts val="1678"/>
              </a:lnSpc>
              <a:spcBef>
                <a:spcPts val="234"/>
              </a:spcBef>
            </a:pPr>
            <a:r>
              <a:rPr sz="1403" b="1" spc="-5" dirty="0">
                <a:latin typeface="Courier New"/>
                <a:cs typeface="Courier New"/>
              </a:rPr>
              <a:t>for (;;) /* Run </a:t>
            </a:r>
            <a:r>
              <a:rPr sz="1403" b="1" spc="-10" dirty="0">
                <a:latin typeface="Courier New"/>
                <a:cs typeface="Courier New"/>
              </a:rPr>
              <a:t>forever</a:t>
            </a:r>
            <a:r>
              <a:rPr sz="1403" b="1" spc="-65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*/</a:t>
            </a:r>
            <a:endParaRPr sz="1403">
              <a:latin typeface="Courier New"/>
              <a:cs typeface="Courier New"/>
            </a:endParaRPr>
          </a:p>
          <a:p>
            <a:pPr marL="41353">
              <a:lnSpc>
                <a:spcPts val="1678"/>
              </a:lnSpc>
            </a:pPr>
            <a:r>
              <a:rPr sz="1403" b="1" spc="-5" dirty="0">
                <a:latin typeface="Courier New"/>
                <a:cs typeface="Courier New"/>
              </a:rPr>
              <a:t>{</a:t>
            </a:r>
            <a:endParaRPr sz="1403">
              <a:latin typeface="Courier New"/>
              <a:cs typeface="Courier New"/>
            </a:endParaRPr>
          </a:p>
          <a:p>
            <a:pPr marL="255119"/>
            <a:r>
              <a:rPr sz="1403" b="1" spc="-10" dirty="0">
                <a:latin typeface="Courier New"/>
                <a:cs typeface="Courier New"/>
              </a:rPr>
              <a:t>clntLen </a:t>
            </a:r>
            <a:r>
              <a:rPr sz="1403" b="1" spc="-5" dirty="0">
                <a:latin typeface="Courier New"/>
                <a:cs typeface="Courier New"/>
              </a:rPr>
              <a:t>=</a:t>
            </a:r>
            <a:r>
              <a:rPr sz="1403" b="1" spc="10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sizeof(echoClntAddr);</a:t>
            </a:r>
            <a:endParaRPr sz="1403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453">
              <a:latin typeface="Times New Roman"/>
              <a:cs typeface="Times New Roman"/>
            </a:endParaRPr>
          </a:p>
          <a:p>
            <a:pPr marL="680741" marR="109428" indent="-426258"/>
            <a:r>
              <a:rPr sz="1403" b="1" spc="-5" dirty="0">
                <a:latin typeface="Courier New"/>
                <a:cs typeface="Courier New"/>
              </a:rPr>
              <a:t>if </a:t>
            </a:r>
            <a:r>
              <a:rPr sz="1403" b="1" spc="-10" dirty="0">
                <a:latin typeface="Courier New"/>
                <a:cs typeface="Courier New"/>
              </a:rPr>
              <a:t>((</a:t>
            </a:r>
            <a:r>
              <a:rPr sz="1403" b="1" spc="-10" dirty="0">
                <a:solidFill>
                  <a:srgbClr val="CC9A00"/>
                </a:solidFill>
                <a:latin typeface="Courier New"/>
                <a:cs typeface="Courier New"/>
              </a:rPr>
              <a:t>clientSock</a:t>
            </a:r>
            <a:r>
              <a:rPr sz="1403" b="1" spc="-10" dirty="0">
                <a:latin typeface="Courier New"/>
                <a:cs typeface="Courier New"/>
              </a:rPr>
              <a:t>=</a:t>
            </a:r>
            <a:r>
              <a:rPr sz="1403" b="1" spc="-10" dirty="0">
                <a:solidFill>
                  <a:srgbClr val="006533"/>
                </a:solidFill>
                <a:latin typeface="Courier New"/>
                <a:cs typeface="Courier New"/>
              </a:rPr>
              <a:t>accept</a:t>
            </a:r>
            <a:r>
              <a:rPr sz="1403" b="1" spc="-10" dirty="0">
                <a:latin typeface="Courier New"/>
                <a:cs typeface="Courier New"/>
              </a:rPr>
              <a:t>(</a:t>
            </a:r>
            <a:r>
              <a:rPr sz="1403" b="1" spc="-10" dirty="0">
                <a:solidFill>
                  <a:srgbClr val="9A6500"/>
                </a:solidFill>
                <a:latin typeface="Courier New"/>
                <a:cs typeface="Courier New"/>
              </a:rPr>
              <a:t>servSock</a:t>
            </a:r>
            <a:r>
              <a:rPr sz="1403" b="1" spc="-10" dirty="0">
                <a:latin typeface="Courier New"/>
                <a:cs typeface="Courier New"/>
              </a:rPr>
              <a:t>,(struct sockaddr *)&amp;echoClntAddr,&amp;clntLen))&lt;0)  DieWithError("accept()</a:t>
            </a:r>
            <a:r>
              <a:rPr sz="1403" b="1" spc="10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failed");</a:t>
            </a:r>
            <a:endParaRPr sz="1403">
              <a:latin typeface="Courier New"/>
              <a:cs typeface="Courier New"/>
            </a:endParaRPr>
          </a:p>
          <a:p>
            <a:pPr marL="255119">
              <a:lnSpc>
                <a:spcPts val="1678"/>
              </a:lnSpc>
            </a:pPr>
            <a:r>
              <a:rPr sz="1403" b="1" spc="-10" dirty="0">
                <a:latin typeface="Courier New"/>
                <a:cs typeface="Courier New"/>
              </a:rPr>
              <a:t>...</a:t>
            </a:r>
            <a:endParaRPr sz="1403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22157027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9705" y="6177035"/>
            <a:ext cx="8244868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87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2290" y="492401"/>
            <a:ext cx="8244868" cy="71061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261481"/>
            <a:r>
              <a:rPr sz="4609" spc="-5" dirty="0"/>
              <a:t>Example </a:t>
            </a:r>
            <a:r>
              <a:rPr sz="4008" dirty="0"/>
              <a:t>- </a:t>
            </a:r>
            <a:r>
              <a:rPr sz="4008" spc="-5" dirty="0"/>
              <a:t>Echo </a:t>
            </a:r>
            <a:r>
              <a:rPr sz="4008" dirty="0"/>
              <a:t>using stream</a:t>
            </a:r>
            <a:r>
              <a:rPr sz="4008" spc="-60" dirty="0"/>
              <a:t> </a:t>
            </a:r>
            <a:r>
              <a:rPr sz="4008" spc="-5" dirty="0"/>
              <a:t>socket</a:t>
            </a:r>
            <a:endParaRPr sz="4008"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4294967295"/>
          </p:nvPr>
        </p:nvSpPr>
        <p:spPr>
          <a:xfrm>
            <a:off x="529355" y="6392744"/>
            <a:ext cx="1831556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dirty="0"/>
              <a:t>CS556 - </a:t>
            </a:r>
            <a:r>
              <a:rPr spc="-5" dirty="0"/>
              <a:t>Distributed</a:t>
            </a:r>
            <a:r>
              <a:rPr spc="-60" dirty="0"/>
              <a:t> </a:t>
            </a:r>
            <a:r>
              <a:rPr dirty="0"/>
              <a:t>Systems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4294967295"/>
          </p:nvPr>
        </p:nvSpPr>
        <p:spPr>
          <a:xfrm>
            <a:off x="3450011" y="6392744"/>
            <a:ext cx="1989964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spc="-5" dirty="0"/>
              <a:t>Tutorial </a:t>
            </a:r>
            <a:r>
              <a:rPr dirty="0"/>
              <a:t>by Eleftherios</a:t>
            </a:r>
            <a:r>
              <a:rPr spc="-75" dirty="0"/>
              <a:t> </a:t>
            </a:r>
            <a:r>
              <a:rPr dirty="0"/>
              <a:t>Kosmas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4294967295"/>
          </p:nvPr>
        </p:nvSpPr>
        <p:spPr>
          <a:xfrm>
            <a:off x="8060686" y="6392744"/>
            <a:ext cx="204212" cy="4625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48">
              <a:lnSpc>
                <a:spcPts val="1212"/>
              </a:lnSpc>
            </a:pPr>
            <a:fld id="{81D60167-4931-47E6-BA6A-407CBD079E47}" type="slidenum">
              <a:rPr dirty="0"/>
              <a:pPr marL="25448">
                <a:lnSpc>
                  <a:spcPts val="1212"/>
                </a:lnSpc>
              </a:pPr>
              <a:t>42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223983" y="3629014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3983" y="39946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3983" y="436112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3983" y="472680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8367" y="3103694"/>
            <a:ext cx="2399664" cy="1850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 marR="19086" indent="891325">
              <a:lnSpc>
                <a:spcPct val="117300"/>
              </a:lnSpc>
            </a:pPr>
            <a:r>
              <a:rPr sz="2204" b="1" dirty="0">
                <a:solidFill>
                  <a:srgbClr val="006533"/>
                </a:solidFill>
                <a:latin typeface="Arial"/>
                <a:cs typeface="Arial"/>
              </a:rPr>
              <a:t>Client  </a:t>
            </a: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TCP </a:t>
            </a:r>
            <a:r>
              <a:rPr sz="2004" spc="-10" dirty="0">
                <a:latin typeface="Arial"/>
                <a:cs typeface="Arial"/>
              </a:rPr>
              <a:t>socket  </a:t>
            </a:r>
            <a:r>
              <a:rPr sz="2004" spc="-5" dirty="0">
                <a:latin typeface="Arial"/>
                <a:cs typeface="Arial"/>
              </a:rPr>
              <a:t>Establish connection  Communicate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476"/>
              </a:spcBef>
            </a:pPr>
            <a:r>
              <a:rPr sz="2004" spc="-10" dirty="0">
                <a:latin typeface="Arial"/>
                <a:cs typeface="Arial"/>
              </a:rPr>
              <a:t>Close </a:t>
            </a:r>
            <a:r>
              <a:rPr sz="2004" spc="-5" dirty="0">
                <a:latin typeface="Arial"/>
                <a:cs typeface="Arial"/>
              </a:rPr>
              <a:t>the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99093" y="3629014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99093" y="39946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99093" y="436112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99093" y="47458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33482" y="3096640"/>
            <a:ext cx="2595607" cy="18760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 marR="5090" indent="1046560">
              <a:lnSpc>
                <a:spcPct val="119400"/>
              </a:lnSpc>
            </a:pPr>
            <a:r>
              <a:rPr sz="2204" b="1" spc="-5" dirty="0">
                <a:solidFill>
                  <a:srgbClr val="006533"/>
                </a:solidFill>
                <a:latin typeface="Arial"/>
                <a:cs typeface="Arial"/>
              </a:rPr>
              <a:t>Server  </a:t>
            </a: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TCP </a:t>
            </a:r>
            <a:r>
              <a:rPr sz="2004" spc="-10" dirty="0">
                <a:latin typeface="Arial"/>
                <a:cs typeface="Arial"/>
              </a:rPr>
              <a:t>socket  Assign </a:t>
            </a:r>
            <a:r>
              <a:rPr sz="2004" spc="-5" dirty="0">
                <a:latin typeface="Arial"/>
                <a:cs typeface="Arial"/>
              </a:rPr>
              <a:t>a port to </a:t>
            </a:r>
            <a:r>
              <a:rPr sz="2004" spc="-10" dirty="0">
                <a:latin typeface="Arial"/>
                <a:cs typeface="Arial"/>
              </a:rPr>
              <a:t>socket  </a:t>
            </a:r>
            <a:r>
              <a:rPr sz="2004" spc="-5" dirty="0">
                <a:latin typeface="Arial"/>
                <a:cs typeface="Arial"/>
              </a:rPr>
              <a:t>Set socket to listen  Repeatedly:</a:t>
            </a:r>
            <a:endParaRPr sz="2004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57142" y="5022498"/>
            <a:ext cx="3325303" cy="1028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0793" indent="-458069"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b="1" spc="-5" dirty="0">
                <a:solidFill>
                  <a:srgbClr val="A50021"/>
                </a:solidFill>
                <a:latin typeface="Arial"/>
                <a:cs typeface="Arial"/>
              </a:rPr>
              <a:t>Accept new</a:t>
            </a:r>
            <a:r>
              <a:rPr sz="2004" b="1" spc="-25" dirty="0">
                <a:solidFill>
                  <a:srgbClr val="A50021"/>
                </a:solidFill>
                <a:latin typeface="Arial"/>
                <a:cs typeface="Arial"/>
              </a:rPr>
              <a:t> </a:t>
            </a:r>
            <a:r>
              <a:rPr sz="2004" b="1" spc="-5" dirty="0">
                <a:solidFill>
                  <a:srgbClr val="A50021"/>
                </a:solidFill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  <a:p>
            <a:pPr marL="470793" indent="-458069">
              <a:spcBef>
                <a:spcPts val="476"/>
              </a:spcBef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spc="-5" dirty="0">
                <a:latin typeface="Arial"/>
                <a:cs typeface="Arial"/>
              </a:rPr>
              <a:t>Communicate</a:t>
            </a:r>
            <a:endParaRPr sz="2004">
              <a:latin typeface="Arial"/>
              <a:cs typeface="Arial"/>
            </a:endParaRPr>
          </a:p>
          <a:p>
            <a:pPr marL="470793" indent="-458069">
              <a:spcBef>
                <a:spcPts val="321"/>
              </a:spcBef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spc="-10" dirty="0">
                <a:latin typeface="Arial"/>
                <a:cs typeface="Arial"/>
              </a:rPr>
              <a:t>Close </a:t>
            </a:r>
            <a:r>
              <a:rPr sz="2004" spc="-5" dirty="0">
                <a:latin typeface="Arial"/>
                <a:cs typeface="Arial"/>
              </a:rPr>
              <a:t>the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86619" y="1731677"/>
            <a:ext cx="7848529" cy="11159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05" spc="-5" dirty="0">
                <a:solidFill>
                  <a:srgbClr val="A50021"/>
                </a:solidFill>
                <a:latin typeface="Tahoma"/>
                <a:cs typeface="Tahoma"/>
              </a:rPr>
              <a:t>Server is now blocked waiting for connection from </a:t>
            </a:r>
            <a:r>
              <a:rPr sz="2405" dirty="0">
                <a:solidFill>
                  <a:srgbClr val="A50021"/>
                </a:solidFill>
                <a:latin typeface="Tahoma"/>
                <a:cs typeface="Tahoma"/>
              </a:rPr>
              <a:t>a</a:t>
            </a:r>
            <a:r>
              <a:rPr sz="2405" spc="170" dirty="0">
                <a:solidFill>
                  <a:srgbClr val="A50021"/>
                </a:solidFill>
                <a:latin typeface="Tahoma"/>
                <a:cs typeface="Tahoma"/>
              </a:rPr>
              <a:t> </a:t>
            </a:r>
            <a:r>
              <a:rPr sz="2405" spc="-5" dirty="0">
                <a:solidFill>
                  <a:srgbClr val="A50021"/>
                </a:solidFill>
                <a:latin typeface="Tahoma"/>
                <a:cs typeface="Tahoma"/>
              </a:rPr>
              <a:t>client</a:t>
            </a:r>
            <a:endParaRPr sz="2405">
              <a:latin typeface="Tahoma"/>
              <a:cs typeface="Tahoma"/>
            </a:endParaRPr>
          </a:p>
          <a:p>
            <a:pPr algn="ctr">
              <a:lnSpc>
                <a:spcPts val="2880"/>
              </a:lnSpc>
            </a:pPr>
            <a:r>
              <a:rPr sz="2405" spc="-5" dirty="0">
                <a:solidFill>
                  <a:srgbClr val="A50021"/>
                </a:solidFill>
                <a:latin typeface="Tahoma"/>
                <a:cs typeface="Tahoma"/>
              </a:rPr>
              <a:t>…</a:t>
            </a:r>
            <a:endParaRPr sz="2405">
              <a:latin typeface="Tahoma"/>
              <a:cs typeface="Tahoma"/>
            </a:endParaRPr>
          </a:p>
          <a:p>
            <a:pPr algn="ctr">
              <a:lnSpc>
                <a:spcPts val="2880"/>
              </a:lnSpc>
            </a:pPr>
            <a:r>
              <a:rPr sz="2405" dirty="0">
                <a:solidFill>
                  <a:srgbClr val="CA6800"/>
                </a:solidFill>
                <a:latin typeface="Tahoma"/>
                <a:cs typeface="Tahoma"/>
              </a:rPr>
              <a:t>A </a:t>
            </a:r>
            <a:r>
              <a:rPr sz="2405" spc="-5" dirty="0">
                <a:solidFill>
                  <a:srgbClr val="CA6800"/>
                </a:solidFill>
                <a:latin typeface="Tahoma"/>
                <a:cs typeface="Tahoma"/>
              </a:rPr>
              <a:t>client decides to talk to the</a:t>
            </a:r>
            <a:r>
              <a:rPr sz="2405" spc="55" dirty="0">
                <a:solidFill>
                  <a:srgbClr val="CA6800"/>
                </a:solidFill>
                <a:latin typeface="Tahoma"/>
                <a:cs typeface="Tahoma"/>
              </a:rPr>
              <a:t> </a:t>
            </a:r>
            <a:r>
              <a:rPr sz="2405" spc="-5" dirty="0">
                <a:solidFill>
                  <a:srgbClr val="CA6800"/>
                </a:solidFill>
                <a:latin typeface="Tahoma"/>
                <a:cs typeface="Tahoma"/>
              </a:rPr>
              <a:t>server</a:t>
            </a:r>
            <a:endParaRPr sz="2405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11055629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9705" y="6177035"/>
            <a:ext cx="8244868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87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2290" y="492401"/>
            <a:ext cx="8244868" cy="71061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261481"/>
            <a:r>
              <a:rPr sz="4609" spc="-5" dirty="0"/>
              <a:t>Example </a:t>
            </a:r>
            <a:r>
              <a:rPr sz="4008" dirty="0"/>
              <a:t>- </a:t>
            </a:r>
            <a:r>
              <a:rPr sz="4008" spc="-5" dirty="0"/>
              <a:t>Echo </a:t>
            </a:r>
            <a:r>
              <a:rPr sz="4008" dirty="0"/>
              <a:t>using stream</a:t>
            </a:r>
            <a:r>
              <a:rPr sz="4008" spc="-60" dirty="0"/>
              <a:t> </a:t>
            </a:r>
            <a:r>
              <a:rPr sz="4008" spc="-5" dirty="0"/>
              <a:t>socket</a:t>
            </a:r>
            <a:endParaRPr sz="4008"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4294967295"/>
          </p:nvPr>
        </p:nvSpPr>
        <p:spPr>
          <a:xfrm>
            <a:off x="529355" y="6392744"/>
            <a:ext cx="1831556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dirty="0"/>
              <a:t>CS556 - </a:t>
            </a:r>
            <a:r>
              <a:rPr spc="-5" dirty="0"/>
              <a:t>Distributed</a:t>
            </a:r>
            <a:r>
              <a:rPr spc="-60" dirty="0"/>
              <a:t> </a:t>
            </a:r>
            <a:r>
              <a:rPr dirty="0"/>
              <a:t>Systems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4294967295"/>
          </p:nvPr>
        </p:nvSpPr>
        <p:spPr>
          <a:xfrm>
            <a:off x="3450011" y="6392744"/>
            <a:ext cx="1989964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spc="-5" dirty="0"/>
              <a:t>Tutorial </a:t>
            </a:r>
            <a:r>
              <a:rPr dirty="0"/>
              <a:t>by Eleftherios</a:t>
            </a:r>
            <a:r>
              <a:rPr spc="-75" dirty="0"/>
              <a:t> </a:t>
            </a:r>
            <a:r>
              <a:rPr dirty="0"/>
              <a:t>Kosmas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4294967295"/>
          </p:nvPr>
        </p:nvSpPr>
        <p:spPr>
          <a:xfrm>
            <a:off x="8060686" y="6392744"/>
            <a:ext cx="204212" cy="4625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48">
              <a:lnSpc>
                <a:spcPts val="1212"/>
              </a:lnSpc>
            </a:pPr>
            <a:fld id="{81D60167-4931-47E6-BA6A-407CBD079E47}" type="slidenum">
              <a:rPr dirty="0"/>
              <a:pPr marL="25448">
                <a:lnSpc>
                  <a:spcPts val="1212"/>
                </a:lnSpc>
              </a:pPr>
              <a:t>43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223983" y="3629014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b="1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3983" y="39946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3983" y="436112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3983" y="472680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8367" y="3103694"/>
            <a:ext cx="2484912" cy="1850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 marR="5090" indent="891325">
              <a:lnSpc>
                <a:spcPct val="117300"/>
              </a:lnSpc>
            </a:pPr>
            <a:r>
              <a:rPr sz="2204" b="1" dirty="0">
                <a:solidFill>
                  <a:srgbClr val="006533"/>
                </a:solidFill>
                <a:latin typeface="Arial"/>
                <a:cs typeface="Arial"/>
              </a:rPr>
              <a:t>Client  </a:t>
            </a:r>
            <a:r>
              <a:rPr sz="2004" b="1" spc="-5" dirty="0">
                <a:solidFill>
                  <a:srgbClr val="CA6800"/>
                </a:solidFill>
                <a:latin typeface="Arial"/>
                <a:cs typeface="Arial"/>
              </a:rPr>
              <a:t>Create a TCP</a:t>
            </a:r>
            <a:r>
              <a:rPr sz="2004" b="1" spc="-35" dirty="0">
                <a:solidFill>
                  <a:srgbClr val="CA6800"/>
                </a:solidFill>
                <a:latin typeface="Arial"/>
                <a:cs typeface="Arial"/>
              </a:rPr>
              <a:t> </a:t>
            </a:r>
            <a:r>
              <a:rPr sz="2004" b="1" spc="-5" dirty="0">
                <a:solidFill>
                  <a:srgbClr val="CA6800"/>
                </a:solidFill>
                <a:latin typeface="Arial"/>
                <a:cs typeface="Arial"/>
              </a:rPr>
              <a:t>socket  </a:t>
            </a:r>
            <a:r>
              <a:rPr sz="2004" spc="-5" dirty="0">
                <a:latin typeface="Arial"/>
                <a:cs typeface="Arial"/>
              </a:rPr>
              <a:t>Establish connection  Communicate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476"/>
              </a:spcBef>
            </a:pPr>
            <a:r>
              <a:rPr sz="2004" spc="-10" dirty="0">
                <a:latin typeface="Arial"/>
                <a:cs typeface="Arial"/>
              </a:rPr>
              <a:t>Close </a:t>
            </a:r>
            <a:r>
              <a:rPr sz="2004" spc="-5" dirty="0">
                <a:latin typeface="Arial"/>
                <a:cs typeface="Arial"/>
              </a:rPr>
              <a:t>the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99093" y="3629014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99093" y="39946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99093" y="436112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99093" y="47458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33482" y="3096640"/>
            <a:ext cx="2595607" cy="18760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 marR="5090" indent="1046560">
              <a:lnSpc>
                <a:spcPct val="119400"/>
              </a:lnSpc>
            </a:pPr>
            <a:r>
              <a:rPr sz="2204" b="1" spc="-5" dirty="0">
                <a:solidFill>
                  <a:srgbClr val="006533"/>
                </a:solidFill>
                <a:latin typeface="Arial"/>
                <a:cs typeface="Arial"/>
              </a:rPr>
              <a:t>Server  </a:t>
            </a: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TCP </a:t>
            </a:r>
            <a:r>
              <a:rPr sz="2004" spc="-10" dirty="0">
                <a:latin typeface="Arial"/>
                <a:cs typeface="Arial"/>
              </a:rPr>
              <a:t>socket  Assign </a:t>
            </a:r>
            <a:r>
              <a:rPr sz="2004" spc="-5" dirty="0">
                <a:latin typeface="Arial"/>
                <a:cs typeface="Arial"/>
              </a:rPr>
              <a:t>a port to </a:t>
            </a:r>
            <a:r>
              <a:rPr sz="2004" spc="-10" dirty="0">
                <a:latin typeface="Arial"/>
                <a:cs typeface="Arial"/>
              </a:rPr>
              <a:t>socket  </a:t>
            </a:r>
            <a:r>
              <a:rPr sz="2004" spc="-5" dirty="0">
                <a:latin typeface="Arial"/>
                <a:cs typeface="Arial"/>
              </a:rPr>
              <a:t>Set socket to listen  Repeatedly:</a:t>
            </a:r>
            <a:endParaRPr sz="2004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57142" y="5022498"/>
            <a:ext cx="3325303" cy="1028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0793" indent="-458069"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b="1" spc="-5" dirty="0">
                <a:solidFill>
                  <a:srgbClr val="A50021"/>
                </a:solidFill>
                <a:latin typeface="Arial"/>
                <a:cs typeface="Arial"/>
              </a:rPr>
              <a:t>Accept new</a:t>
            </a:r>
            <a:r>
              <a:rPr sz="2004" b="1" spc="-25" dirty="0">
                <a:solidFill>
                  <a:srgbClr val="A50021"/>
                </a:solidFill>
                <a:latin typeface="Arial"/>
                <a:cs typeface="Arial"/>
              </a:rPr>
              <a:t> </a:t>
            </a:r>
            <a:r>
              <a:rPr sz="2004" b="1" spc="-5" dirty="0">
                <a:solidFill>
                  <a:srgbClr val="A50021"/>
                </a:solidFill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  <a:p>
            <a:pPr marL="470793" indent="-458069">
              <a:spcBef>
                <a:spcPts val="476"/>
              </a:spcBef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spc="-5" dirty="0">
                <a:latin typeface="Arial"/>
                <a:cs typeface="Arial"/>
              </a:rPr>
              <a:t>Communicate</a:t>
            </a:r>
            <a:endParaRPr sz="2004">
              <a:latin typeface="Arial"/>
              <a:cs typeface="Arial"/>
            </a:endParaRPr>
          </a:p>
          <a:p>
            <a:pPr marL="470793" indent="-458069">
              <a:spcBef>
                <a:spcPts val="321"/>
              </a:spcBef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spc="-10" dirty="0">
                <a:latin typeface="Arial"/>
                <a:cs typeface="Arial"/>
              </a:rPr>
              <a:t>Close </a:t>
            </a:r>
            <a:r>
              <a:rPr sz="2004" spc="-5" dirty="0">
                <a:latin typeface="Arial"/>
                <a:cs typeface="Arial"/>
              </a:rPr>
              <a:t>the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9025" y="1288133"/>
            <a:ext cx="8412819" cy="760013"/>
          </a:xfrm>
          <a:prstGeom prst="rect">
            <a:avLst/>
          </a:prstGeom>
          <a:ln w="22225">
            <a:solidFill>
              <a:srgbClr val="996600"/>
            </a:solidFill>
          </a:ln>
        </p:spPr>
        <p:txBody>
          <a:bodyPr vert="horz" wrap="square" lIns="0" tIns="18449" rIns="0" bIns="0" rtlCol="0">
            <a:spAutoFit/>
          </a:bodyPr>
          <a:lstStyle/>
          <a:p>
            <a:pPr marL="162869">
              <a:spcBef>
                <a:spcPts val="145"/>
              </a:spcBef>
            </a:pPr>
            <a:r>
              <a:rPr sz="1603" spc="-5" dirty="0">
                <a:latin typeface="Sylfaen"/>
                <a:cs typeface="Sylfaen"/>
              </a:rPr>
              <a:t>/* </a:t>
            </a:r>
            <a:r>
              <a:rPr sz="1603" dirty="0">
                <a:latin typeface="Sylfaen"/>
                <a:cs typeface="Sylfaen"/>
              </a:rPr>
              <a:t>Create a reliable, stream socket using TCP</a:t>
            </a:r>
            <a:r>
              <a:rPr sz="1603" spc="-65" dirty="0">
                <a:latin typeface="Sylfaen"/>
                <a:cs typeface="Sylfaen"/>
              </a:rPr>
              <a:t> </a:t>
            </a:r>
            <a:r>
              <a:rPr sz="1603" dirty="0">
                <a:latin typeface="Sylfaen"/>
                <a:cs typeface="Sylfaen"/>
              </a:rPr>
              <a:t>*/</a:t>
            </a:r>
            <a:endParaRPr sz="1603">
              <a:latin typeface="Sylfaen"/>
              <a:cs typeface="Sylfaen"/>
            </a:endParaRPr>
          </a:p>
          <a:p>
            <a:pPr marL="783170" marR="248121" indent="-612667">
              <a:spcBef>
                <a:spcPts val="5"/>
              </a:spcBef>
            </a:pPr>
            <a:r>
              <a:rPr sz="1603" b="1" dirty="0">
                <a:latin typeface="Courier New"/>
                <a:cs typeface="Courier New"/>
              </a:rPr>
              <a:t>if ((</a:t>
            </a:r>
            <a:r>
              <a:rPr sz="1603" b="1" dirty="0">
                <a:solidFill>
                  <a:srgbClr val="CC9A00"/>
                </a:solidFill>
                <a:latin typeface="Courier New"/>
                <a:cs typeface="Courier New"/>
              </a:rPr>
              <a:t>clientSock </a:t>
            </a:r>
            <a:r>
              <a:rPr sz="1603" b="1" dirty="0">
                <a:latin typeface="Courier New"/>
                <a:cs typeface="Courier New"/>
              </a:rPr>
              <a:t>= </a:t>
            </a:r>
            <a:r>
              <a:rPr sz="1603" b="1" dirty="0">
                <a:solidFill>
                  <a:srgbClr val="006533"/>
                </a:solidFill>
                <a:latin typeface="Courier New"/>
                <a:cs typeface="Courier New"/>
              </a:rPr>
              <a:t>socket</a:t>
            </a:r>
            <a:r>
              <a:rPr sz="1603" b="1" dirty="0">
                <a:latin typeface="Courier New"/>
                <a:cs typeface="Courier New"/>
              </a:rPr>
              <a:t>(PF_INET, SOCK_STREAM, IPPROTO_TCP)) &lt; 0)  DieWithError("socket()</a:t>
            </a:r>
            <a:r>
              <a:rPr sz="1603" b="1" spc="-70" dirty="0">
                <a:latin typeface="Courier New"/>
                <a:cs typeface="Courier New"/>
              </a:rPr>
              <a:t> </a:t>
            </a:r>
            <a:r>
              <a:rPr sz="1603" b="1" dirty="0">
                <a:latin typeface="Courier New"/>
                <a:cs typeface="Courier New"/>
              </a:rPr>
              <a:t>failed");</a:t>
            </a:r>
            <a:endParaRPr sz="1603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7287790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9705" y="6177035"/>
            <a:ext cx="8244868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87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2290" y="492401"/>
            <a:ext cx="8244868" cy="71061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261481"/>
            <a:r>
              <a:rPr sz="4609" spc="-5" dirty="0"/>
              <a:t>Example </a:t>
            </a:r>
            <a:r>
              <a:rPr sz="4008" dirty="0"/>
              <a:t>- </a:t>
            </a:r>
            <a:r>
              <a:rPr sz="4008" spc="-5" dirty="0"/>
              <a:t>Echo </a:t>
            </a:r>
            <a:r>
              <a:rPr sz="4008" dirty="0"/>
              <a:t>using stream</a:t>
            </a:r>
            <a:r>
              <a:rPr sz="4008" spc="-60" dirty="0"/>
              <a:t> </a:t>
            </a:r>
            <a:r>
              <a:rPr sz="4008" spc="-5" dirty="0"/>
              <a:t>socket</a:t>
            </a:r>
            <a:endParaRPr sz="4008"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4294967295"/>
          </p:nvPr>
        </p:nvSpPr>
        <p:spPr>
          <a:xfrm>
            <a:off x="529355" y="6392744"/>
            <a:ext cx="1831556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dirty="0"/>
              <a:t>CS556 - </a:t>
            </a:r>
            <a:r>
              <a:rPr spc="-5" dirty="0"/>
              <a:t>Distributed</a:t>
            </a:r>
            <a:r>
              <a:rPr spc="-60" dirty="0"/>
              <a:t> </a:t>
            </a:r>
            <a:r>
              <a:rPr dirty="0"/>
              <a:t>Systems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4294967295"/>
          </p:nvPr>
        </p:nvSpPr>
        <p:spPr>
          <a:xfrm>
            <a:off x="3450011" y="6392744"/>
            <a:ext cx="1989964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spc="-5" dirty="0"/>
              <a:t>Tutorial </a:t>
            </a:r>
            <a:r>
              <a:rPr dirty="0"/>
              <a:t>by Eleftherios</a:t>
            </a:r>
            <a:r>
              <a:rPr spc="-75" dirty="0"/>
              <a:t> </a:t>
            </a:r>
            <a:r>
              <a:rPr dirty="0"/>
              <a:t>Kosmas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4294967295"/>
          </p:nvPr>
        </p:nvSpPr>
        <p:spPr>
          <a:xfrm>
            <a:off x="8060686" y="6392744"/>
            <a:ext cx="204212" cy="4625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48">
              <a:lnSpc>
                <a:spcPts val="1212"/>
              </a:lnSpc>
            </a:pPr>
            <a:fld id="{81D60167-4931-47E6-BA6A-407CBD079E47}" type="slidenum">
              <a:rPr dirty="0"/>
              <a:pPr marL="25448">
                <a:lnSpc>
                  <a:spcPts val="1212"/>
                </a:lnSpc>
              </a:pPr>
              <a:t>44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223983" y="3629014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3983" y="39946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b="1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3983" y="436112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3983" y="472680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8367" y="3161805"/>
            <a:ext cx="2583519" cy="17914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4049"/>
            <a:r>
              <a:rPr sz="2204" b="1" dirty="0">
                <a:solidFill>
                  <a:srgbClr val="006533"/>
                </a:solidFill>
                <a:latin typeface="Arial"/>
                <a:cs typeface="Arial"/>
              </a:rPr>
              <a:t>Client</a:t>
            </a:r>
            <a:endParaRPr sz="2204">
              <a:latin typeface="Arial"/>
              <a:cs typeface="Arial"/>
            </a:endParaRPr>
          </a:p>
          <a:p>
            <a:pPr marL="12724">
              <a:spcBef>
                <a:spcPts val="331"/>
              </a:spcBef>
            </a:pP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TCP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socket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476"/>
              </a:spcBef>
            </a:pPr>
            <a:r>
              <a:rPr sz="2004" b="1" spc="-5" dirty="0">
                <a:solidFill>
                  <a:srgbClr val="CA6800"/>
                </a:solidFill>
                <a:latin typeface="Arial"/>
                <a:cs typeface="Arial"/>
              </a:rPr>
              <a:t>Establish</a:t>
            </a:r>
            <a:r>
              <a:rPr sz="2004" b="1" spc="-30" dirty="0">
                <a:solidFill>
                  <a:srgbClr val="CA6800"/>
                </a:solidFill>
                <a:latin typeface="Arial"/>
                <a:cs typeface="Arial"/>
              </a:rPr>
              <a:t> </a:t>
            </a:r>
            <a:r>
              <a:rPr sz="2004" b="1" spc="-5" dirty="0">
                <a:solidFill>
                  <a:srgbClr val="CA6800"/>
                </a:solidFill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481"/>
              </a:spcBef>
            </a:pPr>
            <a:r>
              <a:rPr sz="2004" spc="-5" dirty="0">
                <a:latin typeface="Arial"/>
                <a:cs typeface="Arial"/>
              </a:rPr>
              <a:t>Communicate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476"/>
              </a:spcBef>
            </a:pPr>
            <a:r>
              <a:rPr sz="2004" spc="-10" dirty="0">
                <a:latin typeface="Arial"/>
                <a:cs typeface="Arial"/>
              </a:rPr>
              <a:t>Close </a:t>
            </a:r>
            <a:r>
              <a:rPr sz="2004" spc="-5" dirty="0">
                <a:latin typeface="Arial"/>
                <a:cs typeface="Arial"/>
              </a:rPr>
              <a:t>the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99093" y="3629014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99093" y="39946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99093" y="436112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99093" y="47458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33482" y="3096640"/>
            <a:ext cx="2595607" cy="18760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 marR="5090" indent="1046560">
              <a:lnSpc>
                <a:spcPct val="119400"/>
              </a:lnSpc>
            </a:pPr>
            <a:r>
              <a:rPr sz="2204" b="1" spc="-5" dirty="0">
                <a:solidFill>
                  <a:srgbClr val="006533"/>
                </a:solidFill>
                <a:latin typeface="Arial"/>
                <a:cs typeface="Arial"/>
              </a:rPr>
              <a:t>Server  </a:t>
            </a: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TCP </a:t>
            </a:r>
            <a:r>
              <a:rPr sz="2004" spc="-10" dirty="0">
                <a:latin typeface="Arial"/>
                <a:cs typeface="Arial"/>
              </a:rPr>
              <a:t>socket  Assign </a:t>
            </a:r>
            <a:r>
              <a:rPr sz="2004" spc="-5" dirty="0">
                <a:latin typeface="Arial"/>
                <a:cs typeface="Arial"/>
              </a:rPr>
              <a:t>a port to </a:t>
            </a:r>
            <a:r>
              <a:rPr sz="2004" spc="-10" dirty="0">
                <a:latin typeface="Arial"/>
                <a:cs typeface="Arial"/>
              </a:rPr>
              <a:t>socket  </a:t>
            </a:r>
            <a:r>
              <a:rPr sz="2004" spc="-5" dirty="0">
                <a:latin typeface="Arial"/>
                <a:cs typeface="Arial"/>
              </a:rPr>
              <a:t>Set socket to listen  Repeatedly:</a:t>
            </a:r>
            <a:endParaRPr sz="2004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57142" y="5022498"/>
            <a:ext cx="3325303" cy="1028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0793" indent="-458069"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b="1" spc="-5" dirty="0">
                <a:solidFill>
                  <a:srgbClr val="A50021"/>
                </a:solidFill>
                <a:latin typeface="Arial"/>
                <a:cs typeface="Arial"/>
              </a:rPr>
              <a:t>Accept new</a:t>
            </a:r>
            <a:r>
              <a:rPr sz="2004" b="1" spc="-25" dirty="0">
                <a:solidFill>
                  <a:srgbClr val="A50021"/>
                </a:solidFill>
                <a:latin typeface="Arial"/>
                <a:cs typeface="Arial"/>
              </a:rPr>
              <a:t> </a:t>
            </a:r>
            <a:r>
              <a:rPr sz="2004" b="1" spc="-5" dirty="0">
                <a:solidFill>
                  <a:srgbClr val="A50021"/>
                </a:solidFill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  <a:p>
            <a:pPr marL="470793" indent="-458069">
              <a:spcBef>
                <a:spcPts val="476"/>
              </a:spcBef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spc="-5" dirty="0">
                <a:latin typeface="Arial"/>
                <a:cs typeface="Arial"/>
              </a:rPr>
              <a:t>Communicate</a:t>
            </a:r>
            <a:endParaRPr sz="2004">
              <a:latin typeface="Arial"/>
              <a:cs typeface="Arial"/>
            </a:endParaRPr>
          </a:p>
          <a:p>
            <a:pPr marL="470793" indent="-458069">
              <a:spcBef>
                <a:spcPts val="321"/>
              </a:spcBef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spc="-10" dirty="0">
                <a:latin typeface="Arial"/>
                <a:cs typeface="Arial"/>
              </a:rPr>
              <a:t>Close </a:t>
            </a:r>
            <a:r>
              <a:rPr sz="2004" spc="-5" dirty="0">
                <a:latin typeface="Arial"/>
                <a:cs typeface="Arial"/>
              </a:rPr>
              <a:t>the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8247" y="1288133"/>
            <a:ext cx="8676197" cy="1632829"/>
          </a:xfrm>
          <a:prstGeom prst="rect">
            <a:avLst/>
          </a:prstGeom>
          <a:ln w="22225">
            <a:solidFill>
              <a:srgbClr val="996600"/>
            </a:solidFill>
          </a:ln>
        </p:spPr>
        <p:txBody>
          <a:bodyPr vert="horz" wrap="square" lIns="0" tIns="98608" rIns="0" bIns="0" rtlCol="0">
            <a:spAutoFit/>
          </a:bodyPr>
          <a:lstStyle/>
          <a:p>
            <a:pPr marL="117061" marR="741181">
              <a:spcBef>
                <a:spcPts val="776"/>
              </a:spcBef>
              <a:tabLst>
                <a:tab pos="5832741" algn="l"/>
                <a:tab pos="5870914" algn="l"/>
              </a:tabLst>
            </a:pPr>
            <a:r>
              <a:rPr sz="1403" b="1" spc="-10" dirty="0">
                <a:solidFill>
                  <a:srgbClr val="AFBF39"/>
                </a:solidFill>
                <a:latin typeface="Courier New"/>
                <a:cs typeface="Courier New"/>
              </a:rPr>
              <a:t>echoServAddr</a:t>
            </a:r>
            <a:r>
              <a:rPr sz="1403" b="1" spc="-10" dirty="0">
                <a:latin typeface="Courier New"/>
                <a:cs typeface="Courier New"/>
              </a:rPr>
              <a:t>.sin_family</a:t>
            </a:r>
            <a:r>
              <a:rPr sz="1403" b="1" spc="25" dirty="0">
                <a:latin typeface="Courier New"/>
                <a:cs typeface="Courier New"/>
              </a:rPr>
              <a:t> </a:t>
            </a:r>
            <a:r>
              <a:rPr sz="1403" b="1" spc="-5" dirty="0">
                <a:latin typeface="Courier New"/>
                <a:cs typeface="Courier New"/>
              </a:rPr>
              <a:t>=</a:t>
            </a:r>
            <a:r>
              <a:rPr sz="1403" b="1" spc="35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AF_INET;		</a:t>
            </a:r>
            <a:r>
              <a:rPr sz="1403" spc="-5" dirty="0">
                <a:latin typeface="Sylfaen"/>
                <a:cs typeface="Sylfaen"/>
              </a:rPr>
              <a:t>/* Internet address</a:t>
            </a:r>
            <a:r>
              <a:rPr sz="1403" spc="-25" dirty="0">
                <a:latin typeface="Sylfaen"/>
                <a:cs typeface="Sylfaen"/>
              </a:rPr>
              <a:t> </a:t>
            </a:r>
            <a:r>
              <a:rPr sz="1403" dirty="0">
                <a:latin typeface="Sylfaen"/>
                <a:cs typeface="Sylfaen"/>
              </a:rPr>
              <a:t>family</a:t>
            </a:r>
            <a:r>
              <a:rPr sz="1403" spc="-15" dirty="0">
                <a:latin typeface="Sylfaen"/>
                <a:cs typeface="Sylfaen"/>
              </a:rPr>
              <a:t> </a:t>
            </a:r>
            <a:r>
              <a:rPr sz="1403" dirty="0">
                <a:latin typeface="Sylfaen"/>
                <a:cs typeface="Sylfaen"/>
              </a:rPr>
              <a:t>*/ </a:t>
            </a:r>
            <a:r>
              <a:rPr sz="1403" spc="-5" dirty="0">
                <a:latin typeface="Sylfaen"/>
                <a:cs typeface="Sylfaen"/>
              </a:rPr>
              <a:t> </a:t>
            </a:r>
            <a:r>
              <a:rPr sz="1403" b="1" spc="-10" dirty="0">
                <a:solidFill>
                  <a:srgbClr val="AFBF39"/>
                </a:solidFill>
                <a:latin typeface="Courier New"/>
                <a:cs typeface="Courier New"/>
              </a:rPr>
              <a:t>echoServAddr</a:t>
            </a:r>
            <a:r>
              <a:rPr sz="1403" b="1" spc="-10" dirty="0">
                <a:latin typeface="Courier New"/>
                <a:cs typeface="Courier New"/>
              </a:rPr>
              <a:t>.sin_addr.s_addr</a:t>
            </a:r>
            <a:r>
              <a:rPr sz="1403" b="1" spc="70" dirty="0">
                <a:latin typeface="Courier New"/>
                <a:cs typeface="Courier New"/>
              </a:rPr>
              <a:t> </a:t>
            </a:r>
            <a:r>
              <a:rPr sz="1403" b="1" spc="-5" dirty="0">
                <a:latin typeface="Courier New"/>
                <a:cs typeface="Courier New"/>
              </a:rPr>
              <a:t>=</a:t>
            </a:r>
            <a:r>
              <a:rPr sz="1403" b="1" spc="60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inet_addr(echoservIP</a:t>
            </a:r>
            <a:r>
              <a:rPr sz="1403" b="1" spc="-10" dirty="0">
                <a:latin typeface="Sylfaen"/>
                <a:cs typeface="Sylfaen"/>
              </a:rPr>
              <a:t>);	</a:t>
            </a:r>
            <a:r>
              <a:rPr sz="1403" spc="-5" dirty="0">
                <a:latin typeface="Sylfaen"/>
                <a:cs typeface="Sylfaen"/>
              </a:rPr>
              <a:t>/* Server</a:t>
            </a:r>
            <a:r>
              <a:rPr sz="1403" spc="-10" dirty="0">
                <a:latin typeface="Sylfaen"/>
                <a:cs typeface="Sylfaen"/>
              </a:rPr>
              <a:t> </a:t>
            </a:r>
            <a:r>
              <a:rPr sz="1403" spc="-5" dirty="0">
                <a:latin typeface="Sylfaen"/>
                <a:cs typeface="Sylfaen"/>
              </a:rPr>
              <a:t>IP</a:t>
            </a:r>
            <a:r>
              <a:rPr sz="1403" spc="-15" dirty="0">
                <a:latin typeface="Sylfaen"/>
                <a:cs typeface="Sylfaen"/>
              </a:rPr>
              <a:t> </a:t>
            </a:r>
            <a:r>
              <a:rPr sz="1403" spc="-5" dirty="0">
                <a:latin typeface="Sylfaen"/>
                <a:cs typeface="Sylfaen"/>
              </a:rPr>
              <a:t>address*/  </a:t>
            </a:r>
            <a:r>
              <a:rPr sz="1403" b="1" spc="-10" dirty="0">
                <a:solidFill>
                  <a:srgbClr val="AFBF39"/>
                </a:solidFill>
                <a:latin typeface="Courier New"/>
                <a:cs typeface="Courier New"/>
              </a:rPr>
              <a:t>echoServAddr</a:t>
            </a:r>
            <a:r>
              <a:rPr sz="1403" b="1" spc="-10" dirty="0">
                <a:latin typeface="Courier New"/>
                <a:cs typeface="Courier New"/>
              </a:rPr>
              <a:t>.sin_port</a:t>
            </a:r>
            <a:r>
              <a:rPr sz="1403" b="1" spc="55" dirty="0">
                <a:latin typeface="Courier New"/>
                <a:cs typeface="Courier New"/>
              </a:rPr>
              <a:t> </a:t>
            </a:r>
            <a:r>
              <a:rPr sz="1403" b="1" spc="-5" dirty="0">
                <a:latin typeface="Courier New"/>
                <a:cs typeface="Courier New"/>
              </a:rPr>
              <a:t>=</a:t>
            </a:r>
            <a:r>
              <a:rPr sz="1403" b="1" spc="35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htons(echoServPort);		</a:t>
            </a:r>
            <a:r>
              <a:rPr sz="1403" spc="-5" dirty="0">
                <a:latin typeface="Sylfaen"/>
                <a:cs typeface="Sylfaen"/>
              </a:rPr>
              <a:t>/* Server port</a:t>
            </a:r>
            <a:r>
              <a:rPr sz="1403" spc="-80" dirty="0">
                <a:latin typeface="Sylfaen"/>
                <a:cs typeface="Sylfaen"/>
              </a:rPr>
              <a:t> </a:t>
            </a:r>
            <a:r>
              <a:rPr sz="1403" spc="-10" dirty="0">
                <a:latin typeface="Sylfaen"/>
                <a:cs typeface="Sylfaen"/>
              </a:rPr>
              <a:t>*/</a:t>
            </a:r>
            <a:endParaRPr sz="1403">
              <a:latin typeface="Sylfaen"/>
              <a:cs typeface="Sylfaen"/>
            </a:endParaRPr>
          </a:p>
          <a:p>
            <a:pPr>
              <a:spcBef>
                <a:spcPts val="30"/>
              </a:spcBef>
            </a:pPr>
            <a:endParaRPr sz="1403">
              <a:latin typeface="Times New Roman"/>
              <a:cs typeface="Times New Roman"/>
            </a:endParaRPr>
          </a:p>
          <a:p>
            <a:pPr marL="117061">
              <a:lnSpc>
                <a:spcPts val="1678"/>
              </a:lnSpc>
              <a:spcBef>
                <a:spcPts val="5"/>
              </a:spcBef>
            </a:pPr>
            <a:r>
              <a:rPr sz="1403" b="1" spc="-5" dirty="0">
                <a:latin typeface="Courier New"/>
                <a:cs typeface="Courier New"/>
              </a:rPr>
              <a:t>if </a:t>
            </a:r>
            <a:r>
              <a:rPr sz="1403" b="1" spc="-10" dirty="0">
                <a:latin typeface="Courier New"/>
                <a:cs typeface="Courier New"/>
              </a:rPr>
              <a:t>(</a:t>
            </a:r>
            <a:r>
              <a:rPr sz="1403" b="1" spc="-10" dirty="0">
                <a:solidFill>
                  <a:srgbClr val="3B822F"/>
                </a:solidFill>
                <a:latin typeface="Courier New"/>
                <a:cs typeface="Courier New"/>
              </a:rPr>
              <a:t>connect</a:t>
            </a:r>
            <a:r>
              <a:rPr sz="1403" b="1" spc="-10" dirty="0">
                <a:latin typeface="Courier New"/>
                <a:cs typeface="Courier New"/>
              </a:rPr>
              <a:t>(</a:t>
            </a:r>
            <a:r>
              <a:rPr sz="1403" b="1" spc="-10" dirty="0">
                <a:solidFill>
                  <a:srgbClr val="CC9A00"/>
                </a:solidFill>
                <a:latin typeface="Courier New"/>
                <a:cs typeface="Courier New"/>
              </a:rPr>
              <a:t>clientSock</a:t>
            </a:r>
            <a:r>
              <a:rPr sz="1403" b="1" spc="-10" dirty="0">
                <a:latin typeface="Courier New"/>
                <a:cs typeface="Courier New"/>
              </a:rPr>
              <a:t>, (struct sockaddr </a:t>
            </a:r>
            <a:r>
              <a:rPr sz="1403" b="1" spc="-5" dirty="0">
                <a:latin typeface="Courier New"/>
                <a:cs typeface="Courier New"/>
              </a:rPr>
              <a:t>*)</a:t>
            </a:r>
            <a:r>
              <a:rPr sz="1403" b="1" spc="110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&amp;</a:t>
            </a:r>
            <a:r>
              <a:rPr sz="1403" b="1" spc="-10" dirty="0">
                <a:solidFill>
                  <a:srgbClr val="AFBF39"/>
                </a:solidFill>
                <a:latin typeface="Courier New"/>
                <a:cs typeface="Courier New"/>
              </a:rPr>
              <a:t>echoServAddr</a:t>
            </a:r>
            <a:r>
              <a:rPr sz="1403" b="1" spc="-10" dirty="0">
                <a:latin typeface="Courier New"/>
                <a:cs typeface="Courier New"/>
              </a:rPr>
              <a:t>,</a:t>
            </a:r>
            <a:endParaRPr sz="1403">
              <a:latin typeface="Courier New"/>
              <a:cs typeface="Courier New"/>
            </a:endParaRPr>
          </a:p>
          <a:p>
            <a:pPr marL="542684" marR="3201391" indent="2130656">
              <a:lnSpc>
                <a:spcPts val="1683"/>
              </a:lnSpc>
              <a:spcBef>
                <a:spcPts val="50"/>
              </a:spcBef>
            </a:pPr>
            <a:r>
              <a:rPr sz="1403" b="1" spc="-10" dirty="0">
                <a:latin typeface="Courier New"/>
                <a:cs typeface="Courier New"/>
              </a:rPr>
              <a:t>sizeof(</a:t>
            </a:r>
            <a:r>
              <a:rPr sz="1403" b="1" spc="-10" dirty="0">
                <a:solidFill>
                  <a:srgbClr val="AFBF39"/>
                </a:solidFill>
                <a:latin typeface="Courier New"/>
                <a:cs typeface="Courier New"/>
              </a:rPr>
              <a:t>echoServAddr</a:t>
            </a:r>
            <a:r>
              <a:rPr sz="1403" b="1" spc="-10" dirty="0">
                <a:latin typeface="Courier New"/>
                <a:cs typeface="Courier New"/>
              </a:rPr>
              <a:t>)) </a:t>
            </a:r>
            <a:r>
              <a:rPr sz="1403" b="1" spc="-5" dirty="0">
                <a:latin typeface="Courier New"/>
                <a:cs typeface="Courier New"/>
              </a:rPr>
              <a:t>&lt; </a:t>
            </a:r>
            <a:r>
              <a:rPr sz="1403" b="1" spc="-10" dirty="0">
                <a:latin typeface="Courier New"/>
                <a:cs typeface="Courier New"/>
              </a:rPr>
              <a:t>0)  DieWithError("connect()</a:t>
            </a:r>
            <a:r>
              <a:rPr sz="1403" b="1" spc="20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failed");</a:t>
            </a:r>
            <a:endParaRPr sz="1403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87079354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9705" y="6177035"/>
            <a:ext cx="8244868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87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2290" y="492401"/>
            <a:ext cx="8244868" cy="71061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261481"/>
            <a:r>
              <a:rPr sz="4609" spc="-5" dirty="0"/>
              <a:t>Example </a:t>
            </a:r>
            <a:r>
              <a:rPr sz="4008" dirty="0"/>
              <a:t>- </a:t>
            </a:r>
            <a:r>
              <a:rPr sz="4008" spc="-5" dirty="0"/>
              <a:t>Echo </a:t>
            </a:r>
            <a:r>
              <a:rPr sz="4008" dirty="0"/>
              <a:t>using stream</a:t>
            </a:r>
            <a:r>
              <a:rPr sz="4008" spc="-60" dirty="0"/>
              <a:t> </a:t>
            </a:r>
            <a:r>
              <a:rPr sz="4008" spc="-5" dirty="0"/>
              <a:t>socket</a:t>
            </a:r>
            <a:endParaRPr sz="4008"/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4294967295"/>
          </p:nvPr>
        </p:nvSpPr>
        <p:spPr>
          <a:xfrm>
            <a:off x="529355" y="6392744"/>
            <a:ext cx="1831556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dirty="0"/>
              <a:t>CS556 - </a:t>
            </a:r>
            <a:r>
              <a:rPr spc="-5" dirty="0"/>
              <a:t>Distributed</a:t>
            </a:r>
            <a:r>
              <a:rPr spc="-60" dirty="0"/>
              <a:t> </a:t>
            </a:r>
            <a:r>
              <a:rPr dirty="0"/>
              <a:t>Systems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dt" sz="half" idx="4294967295"/>
          </p:nvPr>
        </p:nvSpPr>
        <p:spPr>
          <a:xfrm>
            <a:off x="3450011" y="6392744"/>
            <a:ext cx="1989964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spc="-5" dirty="0"/>
              <a:t>Tutorial </a:t>
            </a:r>
            <a:r>
              <a:rPr dirty="0"/>
              <a:t>by Eleftherios</a:t>
            </a:r>
            <a:r>
              <a:rPr spc="-75" dirty="0"/>
              <a:t> </a:t>
            </a:r>
            <a:r>
              <a:rPr dirty="0"/>
              <a:t>Kosmas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4294967295"/>
          </p:nvPr>
        </p:nvSpPr>
        <p:spPr>
          <a:xfrm>
            <a:off x="8060686" y="6392744"/>
            <a:ext cx="204212" cy="4625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48">
              <a:lnSpc>
                <a:spcPts val="1212"/>
              </a:lnSpc>
            </a:pPr>
            <a:fld id="{81D60167-4931-47E6-BA6A-407CBD079E47}" type="slidenum">
              <a:rPr dirty="0"/>
              <a:pPr marL="25448">
                <a:lnSpc>
                  <a:spcPts val="1212"/>
                </a:lnSpc>
              </a:pPr>
              <a:t>45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223983" y="3629014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3983" y="39946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b="1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3983" y="436112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3983" y="472680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8367" y="3161805"/>
            <a:ext cx="2583519" cy="17914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4049"/>
            <a:r>
              <a:rPr sz="2204" b="1" dirty="0">
                <a:solidFill>
                  <a:srgbClr val="006533"/>
                </a:solidFill>
                <a:latin typeface="Arial"/>
                <a:cs typeface="Arial"/>
              </a:rPr>
              <a:t>Client</a:t>
            </a:r>
            <a:endParaRPr sz="2204">
              <a:latin typeface="Arial"/>
              <a:cs typeface="Arial"/>
            </a:endParaRPr>
          </a:p>
          <a:p>
            <a:pPr marL="12724">
              <a:spcBef>
                <a:spcPts val="331"/>
              </a:spcBef>
            </a:pP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TCP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socket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476"/>
              </a:spcBef>
            </a:pPr>
            <a:r>
              <a:rPr sz="2004" b="1" spc="-5" dirty="0">
                <a:solidFill>
                  <a:srgbClr val="CA6800"/>
                </a:solidFill>
                <a:latin typeface="Arial"/>
                <a:cs typeface="Arial"/>
              </a:rPr>
              <a:t>Establish</a:t>
            </a:r>
            <a:r>
              <a:rPr sz="2004" b="1" spc="-30" dirty="0">
                <a:solidFill>
                  <a:srgbClr val="CA6800"/>
                </a:solidFill>
                <a:latin typeface="Arial"/>
                <a:cs typeface="Arial"/>
              </a:rPr>
              <a:t> </a:t>
            </a:r>
            <a:r>
              <a:rPr sz="2004" b="1" spc="-5" dirty="0">
                <a:solidFill>
                  <a:srgbClr val="CA6800"/>
                </a:solidFill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481"/>
              </a:spcBef>
            </a:pPr>
            <a:r>
              <a:rPr sz="2004" spc="-5" dirty="0">
                <a:latin typeface="Arial"/>
                <a:cs typeface="Arial"/>
              </a:rPr>
              <a:t>Communicate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476"/>
              </a:spcBef>
            </a:pPr>
            <a:r>
              <a:rPr sz="2004" spc="-10" dirty="0">
                <a:latin typeface="Arial"/>
                <a:cs typeface="Arial"/>
              </a:rPr>
              <a:t>Close </a:t>
            </a:r>
            <a:r>
              <a:rPr sz="2004" spc="-5" dirty="0">
                <a:latin typeface="Arial"/>
                <a:cs typeface="Arial"/>
              </a:rPr>
              <a:t>the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99093" y="3629014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99093" y="39946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99093" y="436112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99093" y="47458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33482" y="3096640"/>
            <a:ext cx="2595607" cy="18760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 marR="5090" indent="1046560">
              <a:lnSpc>
                <a:spcPct val="119400"/>
              </a:lnSpc>
            </a:pPr>
            <a:r>
              <a:rPr sz="2204" b="1" spc="-5" dirty="0">
                <a:solidFill>
                  <a:srgbClr val="006533"/>
                </a:solidFill>
                <a:latin typeface="Arial"/>
                <a:cs typeface="Arial"/>
              </a:rPr>
              <a:t>Server  </a:t>
            </a: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TCP </a:t>
            </a:r>
            <a:r>
              <a:rPr sz="2004" spc="-10" dirty="0">
                <a:latin typeface="Arial"/>
                <a:cs typeface="Arial"/>
              </a:rPr>
              <a:t>socket  Assign </a:t>
            </a:r>
            <a:r>
              <a:rPr sz="2004" spc="-5" dirty="0">
                <a:latin typeface="Arial"/>
                <a:cs typeface="Arial"/>
              </a:rPr>
              <a:t>a port to </a:t>
            </a:r>
            <a:r>
              <a:rPr sz="2004" spc="-10" dirty="0">
                <a:latin typeface="Arial"/>
                <a:cs typeface="Arial"/>
              </a:rPr>
              <a:t>socket  </a:t>
            </a:r>
            <a:r>
              <a:rPr sz="2004" spc="-5" dirty="0">
                <a:latin typeface="Arial"/>
                <a:cs typeface="Arial"/>
              </a:rPr>
              <a:t>Set socket to listen  Repeatedly:</a:t>
            </a:r>
            <a:endParaRPr sz="2004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57142" y="5022498"/>
            <a:ext cx="3325303" cy="1028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0793" indent="-458069"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b="1" spc="-5" dirty="0">
                <a:solidFill>
                  <a:srgbClr val="A50021"/>
                </a:solidFill>
                <a:latin typeface="Arial"/>
                <a:cs typeface="Arial"/>
              </a:rPr>
              <a:t>Accept new</a:t>
            </a:r>
            <a:r>
              <a:rPr sz="2004" b="1" spc="-25" dirty="0">
                <a:solidFill>
                  <a:srgbClr val="A50021"/>
                </a:solidFill>
                <a:latin typeface="Arial"/>
                <a:cs typeface="Arial"/>
              </a:rPr>
              <a:t> </a:t>
            </a:r>
            <a:r>
              <a:rPr sz="2004" b="1" spc="-5" dirty="0">
                <a:solidFill>
                  <a:srgbClr val="A50021"/>
                </a:solidFill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  <a:p>
            <a:pPr marL="470793" indent="-458069">
              <a:spcBef>
                <a:spcPts val="476"/>
              </a:spcBef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spc="-5" dirty="0">
                <a:latin typeface="Arial"/>
                <a:cs typeface="Arial"/>
              </a:rPr>
              <a:t>Communicate</a:t>
            </a:r>
            <a:endParaRPr sz="2004">
              <a:latin typeface="Arial"/>
              <a:cs typeface="Arial"/>
            </a:endParaRPr>
          </a:p>
          <a:p>
            <a:pPr marL="470793" indent="-458069">
              <a:spcBef>
                <a:spcPts val="321"/>
              </a:spcBef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spc="-10" dirty="0">
                <a:latin typeface="Arial"/>
                <a:cs typeface="Arial"/>
              </a:rPr>
              <a:t>Close </a:t>
            </a:r>
            <a:r>
              <a:rPr sz="2004" spc="-5" dirty="0">
                <a:latin typeface="Arial"/>
                <a:cs typeface="Arial"/>
              </a:rPr>
              <a:t>the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0379" y="1432419"/>
            <a:ext cx="8706097" cy="1561074"/>
          </a:xfrm>
          <a:prstGeom prst="rect">
            <a:avLst/>
          </a:prstGeom>
          <a:ln w="22225">
            <a:solidFill>
              <a:srgbClr val="996600"/>
            </a:solidFill>
          </a:ln>
        </p:spPr>
        <p:txBody>
          <a:bodyPr vert="horz" wrap="square" lIns="0" tIns="30537" rIns="0" bIns="0" rtlCol="0">
            <a:spAutoFit/>
          </a:bodyPr>
          <a:lstStyle/>
          <a:p>
            <a:pPr marL="41353">
              <a:lnSpc>
                <a:spcPts val="1678"/>
              </a:lnSpc>
              <a:spcBef>
                <a:spcPts val="240"/>
              </a:spcBef>
            </a:pPr>
            <a:r>
              <a:rPr sz="1403" b="1" spc="-5" dirty="0">
                <a:latin typeface="Courier New"/>
                <a:cs typeface="Courier New"/>
              </a:rPr>
              <a:t>for (;;) /* Run </a:t>
            </a:r>
            <a:r>
              <a:rPr sz="1403" b="1" spc="-10" dirty="0">
                <a:latin typeface="Courier New"/>
                <a:cs typeface="Courier New"/>
              </a:rPr>
              <a:t>forever</a:t>
            </a:r>
            <a:r>
              <a:rPr sz="1403" b="1" spc="-65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*/</a:t>
            </a:r>
            <a:endParaRPr sz="1403">
              <a:latin typeface="Courier New"/>
              <a:cs typeface="Courier New"/>
            </a:endParaRPr>
          </a:p>
          <a:p>
            <a:pPr marL="41353">
              <a:lnSpc>
                <a:spcPts val="1678"/>
              </a:lnSpc>
            </a:pPr>
            <a:r>
              <a:rPr sz="1403" b="1" spc="-5" dirty="0">
                <a:latin typeface="Courier New"/>
                <a:cs typeface="Courier New"/>
              </a:rPr>
              <a:t>{</a:t>
            </a:r>
            <a:endParaRPr sz="1403">
              <a:latin typeface="Courier New"/>
              <a:cs typeface="Courier New"/>
            </a:endParaRPr>
          </a:p>
          <a:p>
            <a:pPr marL="255119">
              <a:lnSpc>
                <a:spcPts val="1678"/>
              </a:lnSpc>
            </a:pPr>
            <a:r>
              <a:rPr sz="1403" b="1" spc="-10" dirty="0">
                <a:latin typeface="Courier New"/>
                <a:cs typeface="Courier New"/>
              </a:rPr>
              <a:t>clntLen </a:t>
            </a:r>
            <a:r>
              <a:rPr sz="1403" b="1" spc="-5" dirty="0">
                <a:latin typeface="Courier New"/>
                <a:cs typeface="Courier New"/>
              </a:rPr>
              <a:t>=</a:t>
            </a:r>
            <a:r>
              <a:rPr sz="1403" b="1" spc="10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sizeof(echoClntAddr);</a:t>
            </a:r>
            <a:endParaRPr sz="1403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453">
              <a:latin typeface="Times New Roman"/>
              <a:cs typeface="Times New Roman"/>
            </a:endParaRPr>
          </a:p>
          <a:p>
            <a:pPr marL="575131" marR="109428" indent="-320012"/>
            <a:r>
              <a:rPr sz="1403" b="1" spc="-5" dirty="0">
                <a:latin typeface="Courier New"/>
                <a:cs typeface="Courier New"/>
              </a:rPr>
              <a:t>if </a:t>
            </a:r>
            <a:r>
              <a:rPr sz="1403" b="1" spc="-10" dirty="0">
                <a:latin typeface="Courier New"/>
                <a:cs typeface="Courier New"/>
              </a:rPr>
              <a:t>((</a:t>
            </a:r>
            <a:r>
              <a:rPr sz="1403" b="1" spc="-10" dirty="0">
                <a:solidFill>
                  <a:srgbClr val="CC9A00"/>
                </a:solidFill>
                <a:latin typeface="Courier New"/>
                <a:cs typeface="Courier New"/>
              </a:rPr>
              <a:t>clientSock</a:t>
            </a:r>
            <a:r>
              <a:rPr sz="1403" b="1" spc="-10" dirty="0">
                <a:latin typeface="Courier New"/>
                <a:cs typeface="Courier New"/>
              </a:rPr>
              <a:t>=</a:t>
            </a:r>
            <a:r>
              <a:rPr sz="1403" b="1" spc="-10" dirty="0">
                <a:solidFill>
                  <a:srgbClr val="006533"/>
                </a:solidFill>
                <a:latin typeface="Courier New"/>
                <a:cs typeface="Courier New"/>
              </a:rPr>
              <a:t>accept</a:t>
            </a:r>
            <a:r>
              <a:rPr sz="1403" b="1" spc="-10" dirty="0">
                <a:latin typeface="Courier New"/>
                <a:cs typeface="Courier New"/>
              </a:rPr>
              <a:t>(</a:t>
            </a:r>
            <a:r>
              <a:rPr sz="1403" b="1" spc="-10" dirty="0">
                <a:solidFill>
                  <a:srgbClr val="9A6500"/>
                </a:solidFill>
                <a:latin typeface="Courier New"/>
                <a:cs typeface="Courier New"/>
              </a:rPr>
              <a:t>servSock</a:t>
            </a:r>
            <a:r>
              <a:rPr sz="1403" b="1" spc="-10" dirty="0">
                <a:latin typeface="Courier New"/>
                <a:cs typeface="Courier New"/>
              </a:rPr>
              <a:t>,(struct sockaddr *)&amp;echoClntAddr,&amp;clntLen))&lt;0)  DieWithError("accept()</a:t>
            </a:r>
            <a:r>
              <a:rPr sz="1403" b="1" spc="5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failed");</a:t>
            </a:r>
            <a:endParaRPr sz="1403">
              <a:latin typeface="Courier New"/>
              <a:cs typeface="Courier New"/>
            </a:endParaRPr>
          </a:p>
          <a:p>
            <a:pPr marL="255119">
              <a:lnSpc>
                <a:spcPts val="1678"/>
              </a:lnSpc>
            </a:pPr>
            <a:r>
              <a:rPr sz="1403" b="1" spc="-10" dirty="0">
                <a:latin typeface="Courier New"/>
                <a:cs typeface="Courier New"/>
              </a:rPr>
              <a:t>...</a:t>
            </a:r>
            <a:endParaRPr sz="1403">
              <a:latin typeface="Courier New"/>
              <a:cs typeface="Courier Ne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8125" y="1041284"/>
            <a:ext cx="7989761" cy="3110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2004" spc="-5" dirty="0">
                <a:solidFill>
                  <a:srgbClr val="A50021"/>
                </a:solidFill>
                <a:latin typeface="Tahoma"/>
                <a:cs typeface="Tahoma"/>
              </a:rPr>
              <a:t>Server’s accept procedure in now unblocked and returns client’s</a:t>
            </a:r>
            <a:r>
              <a:rPr sz="2004" spc="150" dirty="0">
                <a:solidFill>
                  <a:srgbClr val="A50021"/>
                </a:solidFill>
                <a:latin typeface="Tahoma"/>
                <a:cs typeface="Tahoma"/>
              </a:rPr>
              <a:t> </a:t>
            </a:r>
            <a:r>
              <a:rPr sz="2004" spc="-5" dirty="0">
                <a:solidFill>
                  <a:srgbClr val="A50021"/>
                </a:solidFill>
                <a:latin typeface="Tahoma"/>
                <a:cs typeface="Tahoma"/>
              </a:rPr>
              <a:t>socket</a:t>
            </a:r>
            <a:endParaRPr sz="2004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94598784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9705" y="6177035"/>
            <a:ext cx="8244868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87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2290" y="492401"/>
            <a:ext cx="8244868" cy="71061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261481"/>
            <a:r>
              <a:rPr sz="4609" spc="-5" dirty="0"/>
              <a:t>Example </a:t>
            </a:r>
            <a:r>
              <a:rPr sz="4008" dirty="0"/>
              <a:t>- </a:t>
            </a:r>
            <a:r>
              <a:rPr sz="4008" spc="-5" dirty="0"/>
              <a:t>Echo </a:t>
            </a:r>
            <a:r>
              <a:rPr sz="4008" dirty="0"/>
              <a:t>using stream</a:t>
            </a:r>
            <a:r>
              <a:rPr sz="4008" spc="-60" dirty="0"/>
              <a:t> </a:t>
            </a:r>
            <a:r>
              <a:rPr sz="4008" spc="-5" dirty="0"/>
              <a:t>socket</a:t>
            </a:r>
            <a:endParaRPr sz="4008"/>
          </a:p>
        </p:txBody>
      </p:sp>
      <p:sp>
        <p:nvSpPr>
          <p:cNvPr id="4" name="object 4"/>
          <p:cNvSpPr txBox="1"/>
          <p:nvPr/>
        </p:nvSpPr>
        <p:spPr>
          <a:xfrm>
            <a:off x="223983" y="3629014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3983" y="39946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3983" y="436112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b="1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3983" y="472680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8367" y="3101679"/>
            <a:ext cx="2399664" cy="18519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 marR="5090" indent="891325">
              <a:lnSpc>
                <a:spcPct val="117900"/>
              </a:lnSpc>
            </a:pPr>
            <a:r>
              <a:rPr sz="2204" b="1" dirty="0">
                <a:solidFill>
                  <a:srgbClr val="006533"/>
                </a:solidFill>
                <a:latin typeface="Arial"/>
                <a:cs typeface="Arial"/>
              </a:rPr>
              <a:t>Client  </a:t>
            </a: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TCP </a:t>
            </a:r>
            <a:r>
              <a:rPr sz="2004" spc="-10" dirty="0">
                <a:latin typeface="Arial"/>
                <a:cs typeface="Arial"/>
              </a:rPr>
              <a:t>socket  </a:t>
            </a:r>
            <a:r>
              <a:rPr sz="2004" spc="-5" dirty="0">
                <a:latin typeface="Arial"/>
                <a:cs typeface="Arial"/>
              </a:rPr>
              <a:t>Establish connection  </a:t>
            </a:r>
            <a:r>
              <a:rPr sz="2004" b="1" spc="-5" dirty="0">
                <a:solidFill>
                  <a:srgbClr val="CA6800"/>
                </a:solidFill>
                <a:latin typeface="Arial"/>
                <a:cs typeface="Arial"/>
              </a:rPr>
              <a:t>Communicate  </a:t>
            </a:r>
            <a:r>
              <a:rPr sz="2004" spc="-10" dirty="0">
                <a:latin typeface="Arial"/>
                <a:cs typeface="Arial"/>
              </a:rPr>
              <a:t>Close </a:t>
            </a:r>
            <a:r>
              <a:rPr sz="2004" spc="-5" dirty="0">
                <a:latin typeface="Arial"/>
                <a:cs typeface="Arial"/>
              </a:rPr>
              <a:t>the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99093" y="3629014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99093" y="39946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99093" y="436112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99093" y="47458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33482" y="3096640"/>
            <a:ext cx="2595607" cy="18760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 marR="5090" indent="1046560">
              <a:lnSpc>
                <a:spcPct val="119400"/>
              </a:lnSpc>
            </a:pPr>
            <a:r>
              <a:rPr sz="2204" b="1" spc="-5" dirty="0">
                <a:solidFill>
                  <a:srgbClr val="006533"/>
                </a:solidFill>
                <a:latin typeface="Arial"/>
                <a:cs typeface="Arial"/>
              </a:rPr>
              <a:t>Server  </a:t>
            </a: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TCP </a:t>
            </a:r>
            <a:r>
              <a:rPr sz="2004" spc="-10" dirty="0">
                <a:latin typeface="Arial"/>
                <a:cs typeface="Arial"/>
              </a:rPr>
              <a:t>socket  Assign </a:t>
            </a:r>
            <a:r>
              <a:rPr sz="2004" spc="-5" dirty="0">
                <a:latin typeface="Arial"/>
                <a:cs typeface="Arial"/>
              </a:rPr>
              <a:t>a port to </a:t>
            </a:r>
            <a:r>
              <a:rPr sz="2004" spc="-10" dirty="0">
                <a:latin typeface="Arial"/>
                <a:cs typeface="Arial"/>
              </a:rPr>
              <a:t>socket  </a:t>
            </a:r>
            <a:r>
              <a:rPr sz="2004" spc="-5" dirty="0">
                <a:latin typeface="Arial"/>
                <a:cs typeface="Arial"/>
              </a:rPr>
              <a:t>Set socket to listen  Repeatedly:</a:t>
            </a:r>
            <a:endParaRPr sz="2004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57142" y="5022498"/>
            <a:ext cx="3325303" cy="1028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0793" indent="-458069"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b="1" spc="-5" dirty="0">
                <a:solidFill>
                  <a:srgbClr val="A50021"/>
                </a:solidFill>
                <a:latin typeface="Arial"/>
                <a:cs typeface="Arial"/>
              </a:rPr>
              <a:t>Accept new</a:t>
            </a:r>
            <a:r>
              <a:rPr sz="2004" b="1" spc="-25" dirty="0">
                <a:solidFill>
                  <a:srgbClr val="A50021"/>
                </a:solidFill>
                <a:latin typeface="Arial"/>
                <a:cs typeface="Arial"/>
              </a:rPr>
              <a:t> </a:t>
            </a:r>
            <a:r>
              <a:rPr sz="2004" b="1" spc="-5" dirty="0">
                <a:solidFill>
                  <a:srgbClr val="A50021"/>
                </a:solidFill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  <a:p>
            <a:pPr marL="470793" indent="-458069">
              <a:spcBef>
                <a:spcPts val="476"/>
              </a:spcBef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spc="-5" dirty="0">
                <a:latin typeface="Arial"/>
                <a:cs typeface="Arial"/>
              </a:rPr>
              <a:t>Communicate</a:t>
            </a:r>
            <a:endParaRPr sz="2004">
              <a:latin typeface="Arial"/>
              <a:cs typeface="Arial"/>
            </a:endParaRPr>
          </a:p>
          <a:p>
            <a:pPr marL="470793" indent="-458069">
              <a:spcBef>
                <a:spcPts val="321"/>
              </a:spcBef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spc="-10" dirty="0">
                <a:latin typeface="Arial"/>
                <a:cs typeface="Arial"/>
              </a:rPr>
              <a:t>Close </a:t>
            </a:r>
            <a:r>
              <a:rPr sz="2004" spc="-5" dirty="0">
                <a:latin typeface="Arial"/>
                <a:cs typeface="Arial"/>
              </a:rPr>
              <a:t>the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8943" y="1456593"/>
            <a:ext cx="7992942" cy="10955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tabLst>
                <a:tab pos="4048818" algn="l"/>
              </a:tabLst>
            </a:pPr>
            <a:r>
              <a:rPr sz="1403" b="1" spc="-10" dirty="0">
                <a:latin typeface="Courier New"/>
                <a:cs typeface="Courier New"/>
              </a:rPr>
              <a:t>echoStringLen</a:t>
            </a:r>
            <a:r>
              <a:rPr sz="1403" b="1" spc="30" dirty="0">
                <a:latin typeface="Courier New"/>
                <a:cs typeface="Courier New"/>
              </a:rPr>
              <a:t> </a:t>
            </a:r>
            <a:r>
              <a:rPr sz="1403" b="1" spc="-5" dirty="0">
                <a:latin typeface="Courier New"/>
                <a:cs typeface="Courier New"/>
              </a:rPr>
              <a:t>=</a:t>
            </a:r>
            <a:r>
              <a:rPr sz="1403" b="1" spc="30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strlen(echoString);	</a:t>
            </a:r>
            <a:r>
              <a:rPr sz="1403" spc="-5" dirty="0">
                <a:latin typeface="Sylfaen"/>
                <a:cs typeface="Sylfaen"/>
              </a:rPr>
              <a:t>/* </a:t>
            </a:r>
            <a:r>
              <a:rPr sz="1403" spc="-10" dirty="0">
                <a:latin typeface="Sylfaen"/>
                <a:cs typeface="Sylfaen"/>
              </a:rPr>
              <a:t>Determine </a:t>
            </a:r>
            <a:r>
              <a:rPr sz="1403" spc="-5" dirty="0">
                <a:latin typeface="Sylfaen"/>
                <a:cs typeface="Sylfaen"/>
              </a:rPr>
              <a:t>input length</a:t>
            </a:r>
            <a:r>
              <a:rPr sz="1403" spc="-50" dirty="0">
                <a:latin typeface="Sylfaen"/>
                <a:cs typeface="Sylfaen"/>
              </a:rPr>
              <a:t> </a:t>
            </a:r>
            <a:r>
              <a:rPr sz="1403" dirty="0">
                <a:latin typeface="Sylfaen"/>
                <a:cs typeface="Sylfaen"/>
              </a:rPr>
              <a:t>*/</a:t>
            </a:r>
            <a:endParaRPr sz="1403">
              <a:latin typeface="Sylfaen"/>
              <a:cs typeface="Sylfaen"/>
            </a:endParaRPr>
          </a:p>
          <a:p>
            <a:pPr>
              <a:lnSpc>
                <a:spcPct val="100000"/>
              </a:lnSpc>
            </a:pPr>
            <a:endParaRPr sz="1453">
              <a:latin typeface="Times New Roman"/>
              <a:cs typeface="Times New Roman"/>
            </a:endParaRPr>
          </a:p>
          <a:p>
            <a:pPr>
              <a:lnSpc>
                <a:spcPts val="1667"/>
              </a:lnSpc>
            </a:pPr>
            <a:r>
              <a:rPr sz="1403" spc="-5" dirty="0">
                <a:latin typeface="Sylfaen"/>
                <a:cs typeface="Sylfaen"/>
              </a:rPr>
              <a:t>/* Send the string to the server</a:t>
            </a:r>
            <a:r>
              <a:rPr sz="1403" spc="10" dirty="0">
                <a:latin typeface="Sylfaen"/>
                <a:cs typeface="Sylfaen"/>
              </a:rPr>
              <a:t> </a:t>
            </a:r>
            <a:r>
              <a:rPr sz="1403" spc="-5" dirty="0">
                <a:latin typeface="Sylfaen"/>
                <a:cs typeface="Sylfaen"/>
              </a:rPr>
              <a:t>*/</a:t>
            </a:r>
            <a:endParaRPr sz="1403">
              <a:latin typeface="Sylfaen"/>
              <a:cs typeface="Sylfaen"/>
            </a:endParaRPr>
          </a:p>
          <a:p>
            <a:pPr marL="532505" indent="-533141">
              <a:lnSpc>
                <a:spcPts val="1673"/>
              </a:lnSpc>
              <a:spcBef>
                <a:spcPts val="45"/>
              </a:spcBef>
            </a:pPr>
            <a:r>
              <a:rPr sz="1403" b="1" spc="-5" dirty="0">
                <a:latin typeface="Courier New"/>
                <a:cs typeface="Courier New"/>
              </a:rPr>
              <a:t>if </a:t>
            </a:r>
            <a:r>
              <a:rPr sz="1403" b="1" spc="-10" dirty="0">
                <a:latin typeface="Courier New"/>
                <a:cs typeface="Courier New"/>
              </a:rPr>
              <a:t>(</a:t>
            </a:r>
            <a:r>
              <a:rPr sz="1403" b="1" spc="-10" dirty="0">
                <a:solidFill>
                  <a:srgbClr val="006533"/>
                </a:solidFill>
                <a:latin typeface="Courier New"/>
                <a:cs typeface="Courier New"/>
              </a:rPr>
              <a:t>send</a:t>
            </a:r>
            <a:r>
              <a:rPr sz="1403" b="1" spc="-10" dirty="0">
                <a:latin typeface="Courier New"/>
                <a:cs typeface="Courier New"/>
              </a:rPr>
              <a:t>(</a:t>
            </a:r>
            <a:r>
              <a:rPr sz="1403" b="1" spc="-10" dirty="0">
                <a:solidFill>
                  <a:srgbClr val="CC9A00"/>
                </a:solidFill>
                <a:latin typeface="Courier New"/>
                <a:cs typeface="Courier New"/>
              </a:rPr>
              <a:t>clientSock</a:t>
            </a:r>
            <a:r>
              <a:rPr sz="1403" b="1" spc="-10" dirty="0">
                <a:latin typeface="Courier New"/>
                <a:cs typeface="Courier New"/>
              </a:rPr>
              <a:t>, echoString, echoStringLen, </a:t>
            </a:r>
            <a:r>
              <a:rPr sz="1403" b="1" spc="-5" dirty="0">
                <a:latin typeface="Courier New"/>
                <a:cs typeface="Courier New"/>
              </a:rPr>
              <a:t>0) != </a:t>
            </a:r>
            <a:r>
              <a:rPr sz="1403" b="1" spc="-10" dirty="0">
                <a:latin typeface="Courier New"/>
                <a:cs typeface="Courier New"/>
              </a:rPr>
              <a:t>echoStringLen)  DieWithError("send() </a:t>
            </a:r>
            <a:r>
              <a:rPr sz="1403" b="1" spc="-5" dirty="0">
                <a:latin typeface="Courier New"/>
                <a:cs typeface="Courier New"/>
              </a:rPr>
              <a:t>sent a </a:t>
            </a:r>
            <a:r>
              <a:rPr sz="1403" b="1" spc="-10" dirty="0">
                <a:latin typeface="Courier New"/>
                <a:cs typeface="Courier New"/>
              </a:rPr>
              <a:t>different number </a:t>
            </a:r>
            <a:r>
              <a:rPr sz="1403" b="1" spc="-5" dirty="0">
                <a:latin typeface="Courier New"/>
                <a:cs typeface="Courier New"/>
              </a:rPr>
              <a:t>of </a:t>
            </a:r>
            <a:r>
              <a:rPr sz="1403" b="1" spc="-10" dirty="0">
                <a:latin typeface="Courier New"/>
                <a:cs typeface="Courier New"/>
              </a:rPr>
              <a:t>bytes </a:t>
            </a:r>
            <a:r>
              <a:rPr sz="1403" b="1" spc="-5" dirty="0">
                <a:latin typeface="Courier New"/>
                <a:cs typeface="Courier New"/>
              </a:rPr>
              <a:t>than</a:t>
            </a:r>
            <a:r>
              <a:rPr sz="1403" b="1" spc="114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expected");</a:t>
            </a:r>
            <a:endParaRPr sz="1403">
              <a:latin typeface="Courier New"/>
              <a:cs typeface="Courier New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03908" y="1432419"/>
            <a:ext cx="8273496" cy="1190289"/>
          </a:xfrm>
          <a:custGeom>
            <a:avLst/>
            <a:gdLst/>
            <a:ahLst/>
            <a:cxnLst/>
            <a:rect l="l" t="t" r="r" b="b"/>
            <a:pathLst>
              <a:path w="8258175" h="1188085">
                <a:moveTo>
                  <a:pt x="0" y="0"/>
                </a:moveTo>
                <a:lnTo>
                  <a:pt x="0" y="1187958"/>
                </a:lnTo>
                <a:lnTo>
                  <a:pt x="8257794" y="1187958"/>
                </a:lnTo>
                <a:lnTo>
                  <a:pt x="8257794" y="0"/>
                </a:lnTo>
                <a:lnTo>
                  <a:pt x="0" y="0"/>
                </a:lnTo>
                <a:close/>
              </a:path>
            </a:pathLst>
          </a:custGeom>
          <a:ln w="22225">
            <a:solidFill>
              <a:srgbClr val="996600"/>
            </a:solidFill>
          </a:ln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4294967295"/>
          </p:nvPr>
        </p:nvSpPr>
        <p:spPr>
          <a:xfrm>
            <a:off x="529355" y="6392744"/>
            <a:ext cx="1831556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dirty="0"/>
              <a:t>CS556 - </a:t>
            </a:r>
            <a:r>
              <a:rPr spc="-5" dirty="0"/>
              <a:t>Distributed</a:t>
            </a:r>
            <a:r>
              <a:rPr spc="-60" dirty="0"/>
              <a:t> </a:t>
            </a:r>
            <a:r>
              <a:rPr dirty="0"/>
              <a:t>Systems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dt" sz="half" idx="4294967295"/>
          </p:nvPr>
        </p:nvSpPr>
        <p:spPr>
          <a:xfrm>
            <a:off x="3450011" y="6392744"/>
            <a:ext cx="1989964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spc="-5" dirty="0"/>
              <a:t>Tutorial </a:t>
            </a:r>
            <a:r>
              <a:rPr dirty="0"/>
              <a:t>by Eleftherios</a:t>
            </a:r>
            <a:r>
              <a:rPr spc="-75" dirty="0"/>
              <a:t> </a:t>
            </a:r>
            <a:r>
              <a:rPr dirty="0"/>
              <a:t>Kosmas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4294967295"/>
          </p:nvPr>
        </p:nvSpPr>
        <p:spPr>
          <a:xfrm>
            <a:off x="8060686" y="6392744"/>
            <a:ext cx="204212" cy="4625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48">
              <a:lnSpc>
                <a:spcPts val="1212"/>
              </a:lnSpc>
            </a:pPr>
            <a:fld id="{81D60167-4931-47E6-BA6A-407CBD079E47}" type="slidenum">
              <a:rPr dirty="0"/>
              <a:pPr marL="25448">
                <a:lnSpc>
                  <a:spcPts val="1212"/>
                </a:lnSpc>
              </a:pPr>
              <a:t>46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720386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9705" y="6177035"/>
            <a:ext cx="8244868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87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2290" y="492401"/>
            <a:ext cx="8244868" cy="71061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261481"/>
            <a:r>
              <a:rPr sz="4609" spc="-5" dirty="0"/>
              <a:t>Example </a:t>
            </a:r>
            <a:r>
              <a:rPr sz="4008" dirty="0"/>
              <a:t>- </a:t>
            </a:r>
            <a:r>
              <a:rPr sz="4008" spc="-5" dirty="0"/>
              <a:t>Echo </a:t>
            </a:r>
            <a:r>
              <a:rPr sz="4008" dirty="0"/>
              <a:t>using stream</a:t>
            </a:r>
            <a:r>
              <a:rPr sz="4008" spc="-60" dirty="0"/>
              <a:t> </a:t>
            </a:r>
            <a:r>
              <a:rPr sz="4008" spc="-5" dirty="0"/>
              <a:t>socket</a:t>
            </a:r>
            <a:endParaRPr sz="4008"/>
          </a:p>
        </p:txBody>
      </p:sp>
      <p:sp>
        <p:nvSpPr>
          <p:cNvPr id="4" name="object 4"/>
          <p:cNvSpPr txBox="1"/>
          <p:nvPr/>
        </p:nvSpPr>
        <p:spPr>
          <a:xfrm>
            <a:off x="223983" y="3729021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3983" y="4095460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3983" y="4461134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b="1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3983" y="482680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8367" y="3201686"/>
            <a:ext cx="2399664" cy="18519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 marR="5090" indent="891325">
              <a:lnSpc>
                <a:spcPct val="117900"/>
              </a:lnSpc>
            </a:pPr>
            <a:r>
              <a:rPr sz="2204" b="1" dirty="0">
                <a:solidFill>
                  <a:srgbClr val="006533"/>
                </a:solidFill>
                <a:latin typeface="Arial"/>
                <a:cs typeface="Arial"/>
              </a:rPr>
              <a:t>Client  </a:t>
            </a: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TCP </a:t>
            </a:r>
            <a:r>
              <a:rPr sz="2004" spc="-10" dirty="0">
                <a:latin typeface="Arial"/>
                <a:cs typeface="Arial"/>
              </a:rPr>
              <a:t>socket  </a:t>
            </a:r>
            <a:r>
              <a:rPr sz="2004" spc="-5" dirty="0">
                <a:latin typeface="Arial"/>
                <a:cs typeface="Arial"/>
              </a:rPr>
              <a:t>Establish connection  </a:t>
            </a:r>
            <a:r>
              <a:rPr sz="2004" b="1" spc="-5" dirty="0">
                <a:solidFill>
                  <a:srgbClr val="CA6800"/>
                </a:solidFill>
                <a:latin typeface="Arial"/>
                <a:cs typeface="Arial"/>
              </a:rPr>
              <a:t>Communicate  </a:t>
            </a:r>
            <a:r>
              <a:rPr sz="2004" spc="-10" dirty="0">
                <a:latin typeface="Arial"/>
                <a:cs typeface="Arial"/>
              </a:rPr>
              <a:t>Close </a:t>
            </a:r>
            <a:r>
              <a:rPr sz="2004" spc="-5" dirty="0">
                <a:latin typeface="Arial"/>
                <a:cs typeface="Arial"/>
              </a:rPr>
              <a:t>the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99093" y="3729021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99093" y="4095460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99093" y="4461134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99093" y="4845895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33482" y="3196647"/>
            <a:ext cx="2595607" cy="18760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 marR="5090" indent="1046560">
              <a:lnSpc>
                <a:spcPct val="119400"/>
              </a:lnSpc>
            </a:pPr>
            <a:r>
              <a:rPr sz="2204" b="1" spc="-5" dirty="0">
                <a:solidFill>
                  <a:srgbClr val="006533"/>
                </a:solidFill>
                <a:latin typeface="Arial"/>
                <a:cs typeface="Arial"/>
              </a:rPr>
              <a:t>Server  </a:t>
            </a: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TCP </a:t>
            </a:r>
            <a:r>
              <a:rPr sz="2004" spc="-10" dirty="0">
                <a:latin typeface="Arial"/>
                <a:cs typeface="Arial"/>
              </a:rPr>
              <a:t>socket  Assign </a:t>
            </a:r>
            <a:r>
              <a:rPr sz="2004" spc="-5" dirty="0">
                <a:latin typeface="Arial"/>
                <a:cs typeface="Arial"/>
              </a:rPr>
              <a:t>a port to </a:t>
            </a:r>
            <a:r>
              <a:rPr sz="2004" spc="-10" dirty="0">
                <a:latin typeface="Arial"/>
                <a:cs typeface="Arial"/>
              </a:rPr>
              <a:t>socket  </a:t>
            </a:r>
            <a:r>
              <a:rPr sz="2004" spc="-5" dirty="0">
                <a:latin typeface="Arial"/>
                <a:cs typeface="Arial"/>
              </a:rPr>
              <a:t>Set socket to listen  Repeatedly:</a:t>
            </a:r>
            <a:endParaRPr sz="2004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57141" y="5122506"/>
            <a:ext cx="3100732" cy="1028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0793" indent="-458069"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spc="-5" dirty="0">
                <a:latin typeface="Arial"/>
                <a:cs typeface="Arial"/>
              </a:rPr>
              <a:t>Accept new</a:t>
            </a:r>
            <a:r>
              <a:rPr sz="2004" spc="-25" dirty="0">
                <a:latin typeface="Arial"/>
                <a:cs typeface="Arial"/>
              </a:rPr>
              <a:t> </a:t>
            </a:r>
            <a:r>
              <a:rPr sz="2004" spc="-5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  <a:p>
            <a:pPr marL="470793" indent="-458069">
              <a:spcBef>
                <a:spcPts val="471"/>
              </a:spcBef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b="1" spc="-5" dirty="0">
                <a:solidFill>
                  <a:srgbClr val="A50021"/>
                </a:solidFill>
                <a:latin typeface="Arial"/>
                <a:cs typeface="Arial"/>
              </a:rPr>
              <a:t>Communicate</a:t>
            </a:r>
            <a:endParaRPr sz="2004">
              <a:latin typeface="Arial"/>
              <a:cs typeface="Arial"/>
            </a:endParaRPr>
          </a:p>
          <a:p>
            <a:pPr marL="470793" indent="-458069">
              <a:spcBef>
                <a:spcPts val="326"/>
              </a:spcBef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spc="-10" dirty="0">
                <a:latin typeface="Arial"/>
                <a:cs typeface="Arial"/>
              </a:rPr>
              <a:t>Close </a:t>
            </a:r>
            <a:r>
              <a:rPr sz="2004" spc="-5" dirty="0">
                <a:latin typeface="Arial"/>
                <a:cs typeface="Arial"/>
              </a:rPr>
              <a:t>the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66693" y="1106950"/>
            <a:ext cx="7910875" cy="19657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97">
              <a:lnSpc>
                <a:spcPts val="1678"/>
              </a:lnSpc>
            </a:pPr>
            <a:r>
              <a:rPr sz="1403" spc="-5" dirty="0">
                <a:latin typeface="Sylfaen"/>
                <a:cs typeface="Sylfaen"/>
              </a:rPr>
              <a:t>/* Receive message from client</a:t>
            </a:r>
            <a:r>
              <a:rPr sz="1403" spc="10" dirty="0">
                <a:latin typeface="Sylfaen"/>
                <a:cs typeface="Sylfaen"/>
              </a:rPr>
              <a:t> </a:t>
            </a:r>
            <a:r>
              <a:rPr sz="1403" spc="-5" dirty="0">
                <a:latin typeface="Sylfaen"/>
                <a:cs typeface="Sylfaen"/>
              </a:rPr>
              <a:t>*/</a:t>
            </a:r>
            <a:endParaRPr sz="1403">
              <a:latin typeface="Sylfaen"/>
              <a:cs typeface="Sylfaen"/>
            </a:endParaRPr>
          </a:p>
          <a:p>
            <a:pPr marL="438346" marR="645113" indent="-426258">
              <a:lnSpc>
                <a:spcPts val="1673"/>
              </a:lnSpc>
              <a:spcBef>
                <a:spcPts val="60"/>
              </a:spcBef>
            </a:pPr>
            <a:r>
              <a:rPr sz="1403" b="1" spc="-5" dirty="0">
                <a:latin typeface="Courier New"/>
                <a:cs typeface="Courier New"/>
              </a:rPr>
              <a:t>if </a:t>
            </a:r>
            <a:r>
              <a:rPr sz="1403" b="1" spc="-10" dirty="0">
                <a:latin typeface="Courier New"/>
                <a:cs typeface="Courier New"/>
              </a:rPr>
              <a:t>((recvMsgSize </a:t>
            </a:r>
            <a:r>
              <a:rPr sz="1403" b="1" spc="-5" dirty="0">
                <a:latin typeface="Courier New"/>
                <a:cs typeface="Courier New"/>
              </a:rPr>
              <a:t>= </a:t>
            </a:r>
            <a:r>
              <a:rPr sz="1403" b="1" spc="-10" dirty="0">
                <a:solidFill>
                  <a:srgbClr val="006533"/>
                </a:solidFill>
                <a:latin typeface="Courier New"/>
                <a:cs typeface="Courier New"/>
              </a:rPr>
              <a:t>recv</a:t>
            </a:r>
            <a:r>
              <a:rPr sz="1403" b="1" spc="-10" dirty="0">
                <a:latin typeface="Courier New"/>
                <a:cs typeface="Courier New"/>
              </a:rPr>
              <a:t>(clntSocket, echoBuffer, RCVBUFSIZE, </a:t>
            </a:r>
            <a:r>
              <a:rPr sz="1403" b="1" spc="-5" dirty="0">
                <a:latin typeface="Courier New"/>
                <a:cs typeface="Courier New"/>
              </a:rPr>
              <a:t>0)) &lt; </a:t>
            </a:r>
            <a:r>
              <a:rPr sz="1403" b="1" spc="-10" dirty="0">
                <a:latin typeface="Courier New"/>
                <a:cs typeface="Courier New"/>
              </a:rPr>
              <a:t>0)  DieWithError("recv()</a:t>
            </a:r>
            <a:r>
              <a:rPr sz="1403" b="1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failed");</a:t>
            </a:r>
            <a:endParaRPr sz="1403">
              <a:latin typeface="Courier New"/>
              <a:cs typeface="Courier New"/>
            </a:endParaRPr>
          </a:p>
          <a:p>
            <a:pPr marL="12724">
              <a:lnSpc>
                <a:spcPts val="1642"/>
              </a:lnSpc>
            </a:pPr>
            <a:r>
              <a:rPr sz="1403" spc="-5" dirty="0">
                <a:latin typeface="Sylfaen"/>
                <a:cs typeface="Sylfaen"/>
              </a:rPr>
              <a:t>/* Send received string and receive again until end of transmission</a:t>
            </a:r>
            <a:r>
              <a:rPr sz="1403" spc="125" dirty="0">
                <a:latin typeface="Sylfaen"/>
                <a:cs typeface="Sylfaen"/>
              </a:rPr>
              <a:t> </a:t>
            </a:r>
            <a:r>
              <a:rPr sz="1403" spc="-5" dirty="0">
                <a:latin typeface="Sylfaen"/>
                <a:cs typeface="Sylfaen"/>
              </a:rPr>
              <a:t>*/</a:t>
            </a:r>
            <a:endParaRPr sz="1403">
              <a:latin typeface="Sylfaen"/>
              <a:cs typeface="Sylfaen"/>
            </a:endParaRPr>
          </a:p>
          <a:p>
            <a:pPr marL="12724">
              <a:lnSpc>
                <a:spcPts val="1663"/>
              </a:lnSpc>
            </a:pPr>
            <a:r>
              <a:rPr sz="1403" b="1" spc="-10" dirty="0">
                <a:latin typeface="Courier New"/>
                <a:cs typeface="Courier New"/>
              </a:rPr>
              <a:t>while (recvMsgSize </a:t>
            </a:r>
            <a:r>
              <a:rPr sz="1403" b="1" spc="-5" dirty="0">
                <a:latin typeface="Courier New"/>
                <a:cs typeface="Courier New"/>
              </a:rPr>
              <a:t>&gt; 0) { </a:t>
            </a:r>
            <a:r>
              <a:rPr sz="1403" spc="-5" dirty="0">
                <a:latin typeface="Sylfaen"/>
                <a:cs typeface="Sylfaen"/>
              </a:rPr>
              <a:t>/* zero indicates end of transmission</a:t>
            </a:r>
            <a:r>
              <a:rPr sz="1403" spc="125" dirty="0">
                <a:latin typeface="Sylfaen"/>
                <a:cs typeface="Sylfaen"/>
              </a:rPr>
              <a:t> </a:t>
            </a:r>
            <a:r>
              <a:rPr sz="1403" spc="-5" dirty="0">
                <a:latin typeface="Sylfaen"/>
                <a:cs typeface="Sylfaen"/>
              </a:rPr>
              <a:t>*/</a:t>
            </a:r>
            <a:endParaRPr sz="1403">
              <a:latin typeface="Sylfaen"/>
              <a:cs typeface="Sylfaen"/>
            </a:endParaRPr>
          </a:p>
          <a:p>
            <a:pPr marL="651475" marR="539503" indent="-319376">
              <a:lnSpc>
                <a:spcPts val="1683"/>
              </a:lnSpc>
              <a:spcBef>
                <a:spcPts val="40"/>
              </a:spcBef>
            </a:pPr>
            <a:r>
              <a:rPr sz="1403" b="1" spc="-5" dirty="0">
                <a:latin typeface="Courier New"/>
                <a:cs typeface="Courier New"/>
              </a:rPr>
              <a:t>if </a:t>
            </a:r>
            <a:r>
              <a:rPr sz="1403" b="1" spc="-10" dirty="0">
                <a:latin typeface="Courier New"/>
                <a:cs typeface="Courier New"/>
              </a:rPr>
              <a:t>(send(clientSocket, echobuffer, recvMsgSize, </a:t>
            </a:r>
            <a:r>
              <a:rPr sz="1403" b="1" spc="-5" dirty="0">
                <a:latin typeface="Courier New"/>
                <a:cs typeface="Courier New"/>
              </a:rPr>
              <a:t>0) != </a:t>
            </a:r>
            <a:r>
              <a:rPr sz="1403" b="1" spc="-10" dirty="0">
                <a:latin typeface="Courier New"/>
                <a:cs typeface="Courier New"/>
              </a:rPr>
              <a:t>recvMsgSize)  DieWithError(“send()</a:t>
            </a:r>
            <a:r>
              <a:rPr sz="1403" b="1" spc="5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failed”);</a:t>
            </a:r>
            <a:endParaRPr sz="1403">
              <a:latin typeface="Courier New"/>
              <a:cs typeface="Courier New"/>
            </a:endParaRPr>
          </a:p>
          <a:p>
            <a:pPr marL="651475" marR="5090" indent="-319376">
              <a:lnSpc>
                <a:spcPts val="1673"/>
              </a:lnSpc>
            </a:pPr>
            <a:r>
              <a:rPr sz="1403" b="1" spc="-5" dirty="0">
                <a:latin typeface="Courier New"/>
                <a:cs typeface="Courier New"/>
              </a:rPr>
              <a:t>if </a:t>
            </a:r>
            <a:r>
              <a:rPr sz="1403" b="1" spc="-10" dirty="0">
                <a:latin typeface="Courier New"/>
                <a:cs typeface="Courier New"/>
              </a:rPr>
              <a:t>((recvMsgSize </a:t>
            </a:r>
            <a:r>
              <a:rPr sz="1403" b="1" spc="-5" dirty="0">
                <a:latin typeface="Courier New"/>
                <a:cs typeface="Courier New"/>
              </a:rPr>
              <a:t>= </a:t>
            </a:r>
            <a:r>
              <a:rPr sz="1403" b="1" spc="-10" dirty="0">
                <a:latin typeface="Courier New"/>
                <a:cs typeface="Courier New"/>
              </a:rPr>
              <a:t>recv(clientSocket, echoBuffer, RECVBUFSIZE, </a:t>
            </a:r>
            <a:r>
              <a:rPr sz="1403" b="1" spc="-5" dirty="0">
                <a:latin typeface="Courier New"/>
                <a:cs typeface="Courier New"/>
              </a:rPr>
              <a:t>0)) &lt; </a:t>
            </a:r>
            <a:r>
              <a:rPr sz="1403" b="1" spc="-10" dirty="0">
                <a:latin typeface="Courier New"/>
                <a:cs typeface="Courier New"/>
              </a:rPr>
              <a:t>0)  DieWithError(“recv()</a:t>
            </a:r>
            <a:r>
              <a:rPr sz="1403" b="1" spc="5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failed”);</a:t>
            </a:r>
            <a:endParaRPr sz="1403">
              <a:latin typeface="Courier New"/>
              <a:cs typeface="Courier Ne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66693" y="3024264"/>
            <a:ext cx="132325" cy="2162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403" b="1" spc="-5" dirty="0">
                <a:latin typeface="Courier New"/>
                <a:cs typeface="Courier New"/>
              </a:rPr>
              <a:t>}</a:t>
            </a:r>
            <a:endParaRPr sz="1403">
              <a:latin typeface="Courier New"/>
              <a:cs typeface="Courier New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60379" y="1076668"/>
            <a:ext cx="8706097" cy="2211355"/>
          </a:xfrm>
          <a:custGeom>
            <a:avLst/>
            <a:gdLst/>
            <a:ahLst/>
            <a:cxnLst/>
            <a:rect l="l" t="t" r="r" b="b"/>
            <a:pathLst>
              <a:path w="8689975" h="2207260">
                <a:moveTo>
                  <a:pt x="0" y="0"/>
                </a:moveTo>
                <a:lnTo>
                  <a:pt x="0" y="2206752"/>
                </a:lnTo>
                <a:lnTo>
                  <a:pt x="8689848" y="2206752"/>
                </a:lnTo>
                <a:lnTo>
                  <a:pt x="8689848" y="0"/>
                </a:lnTo>
                <a:lnTo>
                  <a:pt x="0" y="0"/>
                </a:lnTo>
                <a:close/>
              </a:path>
            </a:pathLst>
          </a:custGeom>
          <a:ln w="22225">
            <a:solidFill>
              <a:srgbClr val="996600"/>
            </a:solidFill>
          </a:ln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4294967295"/>
          </p:nvPr>
        </p:nvSpPr>
        <p:spPr>
          <a:xfrm>
            <a:off x="529355" y="6392744"/>
            <a:ext cx="1831556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dirty="0"/>
              <a:t>CS556 - </a:t>
            </a:r>
            <a:r>
              <a:rPr spc="-5" dirty="0"/>
              <a:t>Distributed</a:t>
            </a:r>
            <a:r>
              <a:rPr spc="-60" dirty="0"/>
              <a:t> </a:t>
            </a:r>
            <a:r>
              <a:rPr dirty="0"/>
              <a:t>Systems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dt" sz="half" idx="4294967295"/>
          </p:nvPr>
        </p:nvSpPr>
        <p:spPr>
          <a:xfrm>
            <a:off x="3450011" y="6392744"/>
            <a:ext cx="1989964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spc="-5" dirty="0"/>
              <a:t>Tutorial </a:t>
            </a:r>
            <a:r>
              <a:rPr dirty="0"/>
              <a:t>by Eleftherios</a:t>
            </a:r>
            <a:r>
              <a:rPr spc="-75" dirty="0"/>
              <a:t> </a:t>
            </a:r>
            <a:r>
              <a:rPr dirty="0"/>
              <a:t>Kosmas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4294967295"/>
          </p:nvPr>
        </p:nvSpPr>
        <p:spPr>
          <a:xfrm>
            <a:off x="8060686" y="6392744"/>
            <a:ext cx="204212" cy="4625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48">
              <a:lnSpc>
                <a:spcPts val="1212"/>
              </a:lnSpc>
            </a:pPr>
            <a:fld id="{81D60167-4931-47E6-BA6A-407CBD079E47}" type="slidenum">
              <a:rPr dirty="0"/>
              <a:pPr marL="25448">
                <a:lnSpc>
                  <a:spcPts val="1212"/>
                </a:lnSpc>
              </a:pPr>
              <a:t>47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5920773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9705" y="6177035"/>
            <a:ext cx="8244868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87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2290" y="492401"/>
            <a:ext cx="8244868" cy="71061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261481"/>
            <a:r>
              <a:rPr sz="4609" spc="-5" dirty="0"/>
              <a:t>Example </a:t>
            </a:r>
            <a:r>
              <a:rPr sz="4008" dirty="0"/>
              <a:t>- </a:t>
            </a:r>
            <a:r>
              <a:rPr sz="4008" spc="-5" dirty="0"/>
              <a:t>Echo </a:t>
            </a:r>
            <a:r>
              <a:rPr sz="4008" dirty="0"/>
              <a:t>using stream</a:t>
            </a:r>
            <a:r>
              <a:rPr sz="4008" spc="-60" dirty="0"/>
              <a:t> </a:t>
            </a:r>
            <a:r>
              <a:rPr sz="4008" spc="-5" dirty="0"/>
              <a:t>socket</a:t>
            </a:r>
            <a:endParaRPr sz="4008"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4294967295"/>
          </p:nvPr>
        </p:nvSpPr>
        <p:spPr>
          <a:xfrm>
            <a:off x="529355" y="6392744"/>
            <a:ext cx="1831556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dirty="0"/>
              <a:t>CS556 - </a:t>
            </a:r>
            <a:r>
              <a:rPr spc="-5" dirty="0"/>
              <a:t>Distributed</a:t>
            </a:r>
            <a:r>
              <a:rPr spc="-60" dirty="0"/>
              <a:t> </a:t>
            </a:r>
            <a:r>
              <a:rPr dirty="0"/>
              <a:t>Systems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4294967295"/>
          </p:nvPr>
        </p:nvSpPr>
        <p:spPr>
          <a:xfrm>
            <a:off x="3450011" y="6392744"/>
            <a:ext cx="1989964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spc="-5" dirty="0"/>
              <a:t>Tutorial </a:t>
            </a:r>
            <a:r>
              <a:rPr dirty="0"/>
              <a:t>by Eleftherios</a:t>
            </a:r>
            <a:r>
              <a:rPr spc="-75" dirty="0"/>
              <a:t> </a:t>
            </a:r>
            <a:r>
              <a:rPr dirty="0"/>
              <a:t>Kosmas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4294967295"/>
          </p:nvPr>
        </p:nvSpPr>
        <p:spPr>
          <a:xfrm>
            <a:off x="8060686" y="6392744"/>
            <a:ext cx="204212" cy="4625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48">
              <a:lnSpc>
                <a:spcPts val="1212"/>
              </a:lnSpc>
            </a:pPr>
            <a:fld id="{81D60167-4931-47E6-BA6A-407CBD079E47}" type="slidenum">
              <a:rPr dirty="0"/>
              <a:pPr marL="25448">
                <a:lnSpc>
                  <a:spcPts val="1212"/>
                </a:lnSpc>
              </a:pPr>
              <a:t>48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223983" y="3629014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3983" y="39946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3983" y="436112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b="1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3983" y="472680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8367" y="3101679"/>
            <a:ext cx="2399664" cy="18519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 marR="5090" indent="891325">
              <a:lnSpc>
                <a:spcPct val="117900"/>
              </a:lnSpc>
            </a:pPr>
            <a:r>
              <a:rPr sz="2204" b="1" dirty="0">
                <a:solidFill>
                  <a:srgbClr val="006533"/>
                </a:solidFill>
                <a:latin typeface="Arial"/>
                <a:cs typeface="Arial"/>
              </a:rPr>
              <a:t>Client  </a:t>
            </a: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TCP </a:t>
            </a:r>
            <a:r>
              <a:rPr sz="2004" spc="-10" dirty="0">
                <a:latin typeface="Arial"/>
                <a:cs typeface="Arial"/>
              </a:rPr>
              <a:t>socket  </a:t>
            </a:r>
            <a:r>
              <a:rPr sz="2004" spc="-5" dirty="0">
                <a:latin typeface="Arial"/>
                <a:cs typeface="Arial"/>
              </a:rPr>
              <a:t>Establish connection  </a:t>
            </a:r>
            <a:r>
              <a:rPr sz="2004" b="1" spc="-5" dirty="0">
                <a:solidFill>
                  <a:srgbClr val="CA6800"/>
                </a:solidFill>
                <a:latin typeface="Arial"/>
                <a:cs typeface="Arial"/>
              </a:rPr>
              <a:t>Communicate  </a:t>
            </a:r>
            <a:r>
              <a:rPr sz="2004" spc="-10" dirty="0">
                <a:latin typeface="Arial"/>
                <a:cs typeface="Arial"/>
              </a:rPr>
              <a:t>Close </a:t>
            </a:r>
            <a:r>
              <a:rPr sz="2004" spc="-5" dirty="0">
                <a:latin typeface="Arial"/>
                <a:cs typeface="Arial"/>
              </a:rPr>
              <a:t>the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99093" y="3629014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99093" y="39946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99093" y="436112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99093" y="47458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33482" y="3096640"/>
            <a:ext cx="2595607" cy="18760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 marR="5090" indent="1046560">
              <a:lnSpc>
                <a:spcPct val="119400"/>
              </a:lnSpc>
            </a:pPr>
            <a:r>
              <a:rPr sz="2204" b="1" spc="-5" dirty="0">
                <a:solidFill>
                  <a:srgbClr val="006533"/>
                </a:solidFill>
                <a:latin typeface="Arial"/>
                <a:cs typeface="Arial"/>
              </a:rPr>
              <a:t>Server  </a:t>
            </a: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TCP </a:t>
            </a:r>
            <a:r>
              <a:rPr sz="2004" spc="-10" dirty="0">
                <a:latin typeface="Arial"/>
                <a:cs typeface="Arial"/>
              </a:rPr>
              <a:t>socket  Assign </a:t>
            </a:r>
            <a:r>
              <a:rPr sz="2004" spc="-5" dirty="0">
                <a:latin typeface="Arial"/>
                <a:cs typeface="Arial"/>
              </a:rPr>
              <a:t>a port to </a:t>
            </a:r>
            <a:r>
              <a:rPr sz="2004" spc="-10" dirty="0">
                <a:latin typeface="Arial"/>
                <a:cs typeface="Arial"/>
              </a:rPr>
              <a:t>socket  </a:t>
            </a:r>
            <a:r>
              <a:rPr sz="2004" spc="-5" dirty="0">
                <a:latin typeface="Arial"/>
                <a:cs typeface="Arial"/>
              </a:rPr>
              <a:t>Set socket to listen  Repeatedly:</a:t>
            </a:r>
            <a:endParaRPr sz="2004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57141" y="5022498"/>
            <a:ext cx="3100732" cy="1028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0793" indent="-458069"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spc="-5" dirty="0">
                <a:latin typeface="Arial"/>
                <a:cs typeface="Arial"/>
              </a:rPr>
              <a:t>Accept new</a:t>
            </a:r>
            <a:r>
              <a:rPr sz="2004" spc="-25" dirty="0">
                <a:latin typeface="Arial"/>
                <a:cs typeface="Arial"/>
              </a:rPr>
              <a:t> </a:t>
            </a:r>
            <a:r>
              <a:rPr sz="2004" spc="-5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  <a:p>
            <a:pPr marL="470793" indent="-458069">
              <a:spcBef>
                <a:spcPts val="476"/>
              </a:spcBef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b="1" spc="-5" dirty="0">
                <a:solidFill>
                  <a:srgbClr val="A50021"/>
                </a:solidFill>
                <a:latin typeface="Arial"/>
                <a:cs typeface="Arial"/>
              </a:rPr>
              <a:t>Communicate</a:t>
            </a:r>
            <a:endParaRPr sz="2004">
              <a:latin typeface="Arial"/>
              <a:cs typeface="Arial"/>
            </a:endParaRPr>
          </a:p>
          <a:p>
            <a:pPr marL="470793" indent="-458069">
              <a:spcBef>
                <a:spcPts val="321"/>
              </a:spcBef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spc="-10" dirty="0">
                <a:latin typeface="Arial"/>
                <a:cs typeface="Arial"/>
              </a:rPr>
              <a:t>Close </a:t>
            </a:r>
            <a:r>
              <a:rPr sz="2004" spc="-5" dirty="0">
                <a:latin typeface="Arial"/>
                <a:cs typeface="Arial"/>
              </a:rPr>
              <a:t>the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27101" y="1731677"/>
            <a:ext cx="7169091" cy="3708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2405" spc="-5" dirty="0">
                <a:solidFill>
                  <a:srgbClr val="CA6800"/>
                </a:solidFill>
                <a:latin typeface="Tahoma"/>
                <a:cs typeface="Tahoma"/>
              </a:rPr>
              <a:t>Similarly, the client receives the data from the</a:t>
            </a:r>
            <a:r>
              <a:rPr sz="2405" spc="155" dirty="0">
                <a:solidFill>
                  <a:srgbClr val="CA6800"/>
                </a:solidFill>
                <a:latin typeface="Tahoma"/>
                <a:cs typeface="Tahoma"/>
              </a:rPr>
              <a:t> </a:t>
            </a:r>
            <a:r>
              <a:rPr sz="2405" spc="-5" dirty="0">
                <a:solidFill>
                  <a:srgbClr val="CA6800"/>
                </a:solidFill>
                <a:latin typeface="Tahoma"/>
                <a:cs typeface="Tahoma"/>
              </a:rPr>
              <a:t>server</a:t>
            </a:r>
            <a:endParaRPr sz="2405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95620176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2290" y="492401"/>
            <a:ext cx="8244868" cy="71061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261481"/>
            <a:r>
              <a:rPr sz="4609" spc="-5" dirty="0"/>
              <a:t>Example </a:t>
            </a:r>
            <a:r>
              <a:rPr sz="4008" dirty="0"/>
              <a:t>- </a:t>
            </a:r>
            <a:r>
              <a:rPr sz="4008" spc="-5" dirty="0"/>
              <a:t>Echo </a:t>
            </a:r>
            <a:r>
              <a:rPr sz="4008" dirty="0"/>
              <a:t>using stream</a:t>
            </a:r>
            <a:r>
              <a:rPr sz="4008" spc="-60" dirty="0"/>
              <a:t> </a:t>
            </a:r>
            <a:r>
              <a:rPr sz="4008" spc="-5" dirty="0"/>
              <a:t>socket</a:t>
            </a:r>
            <a:endParaRPr sz="4008"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3134238" y="6473957"/>
            <a:ext cx="2900972" cy="15417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24">
              <a:lnSpc>
                <a:spcPts val="1212"/>
              </a:lnSpc>
            </a:pPr>
            <a:r>
              <a:rPr dirty="0"/>
              <a:t>CS556 - </a:t>
            </a:r>
            <a:r>
              <a:rPr spc="-5" dirty="0"/>
              <a:t>Distributed</a:t>
            </a:r>
            <a:r>
              <a:rPr spc="-60" dirty="0"/>
              <a:t> </a:t>
            </a:r>
            <a:r>
              <a:rPr dirty="0"/>
              <a:t>Systems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xfrm>
            <a:off x="462290" y="6473957"/>
            <a:ext cx="2137558" cy="15417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24">
              <a:lnSpc>
                <a:spcPts val="1212"/>
              </a:lnSpc>
            </a:pPr>
            <a:r>
              <a:rPr spc="-5" dirty="0"/>
              <a:t>Tutorial </a:t>
            </a:r>
            <a:r>
              <a:rPr dirty="0"/>
              <a:t>by Eleftherios</a:t>
            </a:r>
            <a:r>
              <a:rPr spc="-75" dirty="0"/>
              <a:t> </a:t>
            </a:r>
            <a:r>
              <a:rPr dirty="0"/>
              <a:t>Kosmas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xfrm>
            <a:off x="6569599" y="6473957"/>
            <a:ext cx="2137558" cy="15417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25448">
              <a:lnSpc>
                <a:spcPts val="1212"/>
              </a:lnSpc>
            </a:pPr>
            <a:fld id="{81D60167-4931-47E6-BA6A-407CBD079E47}" type="slidenum">
              <a:rPr dirty="0"/>
              <a:pPr marL="25448">
                <a:lnSpc>
                  <a:spcPts val="1212"/>
                </a:lnSpc>
              </a:pPr>
              <a:t>49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23983" y="3629014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3983" y="39946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3983" y="436112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3983" y="472680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b="1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58367" y="3103694"/>
            <a:ext cx="2597515" cy="1850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 marR="216946" indent="891325">
              <a:lnSpc>
                <a:spcPct val="117300"/>
              </a:lnSpc>
            </a:pPr>
            <a:r>
              <a:rPr sz="2204" b="1" dirty="0">
                <a:solidFill>
                  <a:srgbClr val="006533"/>
                </a:solidFill>
                <a:latin typeface="Arial"/>
                <a:cs typeface="Arial"/>
              </a:rPr>
              <a:t>Client  </a:t>
            </a: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TCP </a:t>
            </a:r>
            <a:r>
              <a:rPr sz="2004" spc="-10" dirty="0">
                <a:latin typeface="Arial"/>
                <a:cs typeface="Arial"/>
              </a:rPr>
              <a:t>socket  </a:t>
            </a:r>
            <a:r>
              <a:rPr sz="2004" spc="-5" dirty="0">
                <a:latin typeface="Arial"/>
                <a:cs typeface="Arial"/>
              </a:rPr>
              <a:t>Establish connection  Communicate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476"/>
              </a:spcBef>
            </a:pPr>
            <a:r>
              <a:rPr sz="2004" b="1" spc="-5" dirty="0">
                <a:solidFill>
                  <a:srgbClr val="CA6800"/>
                </a:solidFill>
                <a:latin typeface="Arial"/>
                <a:cs typeface="Arial"/>
              </a:rPr>
              <a:t>Close the</a:t>
            </a:r>
            <a:r>
              <a:rPr sz="2004" b="1" spc="-35" dirty="0">
                <a:solidFill>
                  <a:srgbClr val="CA6800"/>
                </a:solidFill>
                <a:latin typeface="Arial"/>
                <a:cs typeface="Arial"/>
              </a:rPr>
              <a:t> </a:t>
            </a:r>
            <a:r>
              <a:rPr sz="2004" b="1" spc="-10" dirty="0">
                <a:solidFill>
                  <a:srgbClr val="CA6800"/>
                </a:solidFill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99093" y="3629014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99093" y="39946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99093" y="436112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99093" y="47458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33482" y="3096640"/>
            <a:ext cx="2595607" cy="18760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 marR="5090" indent="1046560">
              <a:lnSpc>
                <a:spcPct val="119400"/>
              </a:lnSpc>
            </a:pPr>
            <a:r>
              <a:rPr sz="2204" b="1" spc="-5" dirty="0">
                <a:solidFill>
                  <a:srgbClr val="006533"/>
                </a:solidFill>
                <a:latin typeface="Arial"/>
                <a:cs typeface="Arial"/>
              </a:rPr>
              <a:t>Server  </a:t>
            </a: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TCP </a:t>
            </a:r>
            <a:r>
              <a:rPr sz="2004" spc="-10" dirty="0">
                <a:latin typeface="Arial"/>
                <a:cs typeface="Arial"/>
              </a:rPr>
              <a:t>socket  Assign </a:t>
            </a:r>
            <a:r>
              <a:rPr sz="2004" spc="-5" dirty="0">
                <a:latin typeface="Arial"/>
                <a:cs typeface="Arial"/>
              </a:rPr>
              <a:t>a port to </a:t>
            </a:r>
            <a:r>
              <a:rPr sz="2004" spc="-10" dirty="0">
                <a:latin typeface="Arial"/>
                <a:cs typeface="Arial"/>
              </a:rPr>
              <a:t>socket  </a:t>
            </a:r>
            <a:r>
              <a:rPr sz="2004" spc="-5" dirty="0">
                <a:latin typeface="Arial"/>
                <a:cs typeface="Arial"/>
              </a:rPr>
              <a:t>Set socket to listen  Repeatedly:</a:t>
            </a:r>
            <a:endParaRPr sz="2004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57141" y="5022498"/>
            <a:ext cx="3100732" cy="1028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0793" indent="-458069"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spc="-5" dirty="0">
                <a:latin typeface="Arial"/>
                <a:cs typeface="Arial"/>
              </a:rPr>
              <a:t>Accept new</a:t>
            </a:r>
            <a:r>
              <a:rPr sz="2004" spc="-25" dirty="0">
                <a:latin typeface="Arial"/>
                <a:cs typeface="Arial"/>
              </a:rPr>
              <a:t> </a:t>
            </a:r>
            <a:r>
              <a:rPr sz="2004" spc="-5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  <a:p>
            <a:pPr marL="470793" indent="-458069">
              <a:spcBef>
                <a:spcPts val="476"/>
              </a:spcBef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spc="-5" dirty="0">
                <a:latin typeface="Arial"/>
                <a:cs typeface="Arial"/>
              </a:rPr>
              <a:t>Communicate</a:t>
            </a:r>
            <a:endParaRPr sz="2004">
              <a:latin typeface="Arial"/>
              <a:cs typeface="Arial"/>
            </a:endParaRPr>
          </a:p>
          <a:p>
            <a:pPr marL="470793" indent="-458069">
              <a:spcBef>
                <a:spcPts val="321"/>
              </a:spcBef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b="1" spc="-5" dirty="0">
                <a:solidFill>
                  <a:srgbClr val="A50021"/>
                </a:solidFill>
                <a:latin typeface="Arial"/>
                <a:cs typeface="Arial"/>
              </a:rPr>
              <a:t>Close the</a:t>
            </a:r>
            <a:r>
              <a:rPr sz="2004" b="1" spc="-30" dirty="0">
                <a:solidFill>
                  <a:srgbClr val="A50021"/>
                </a:solidFill>
                <a:latin typeface="Arial"/>
                <a:cs typeface="Arial"/>
              </a:rPr>
              <a:t> </a:t>
            </a:r>
            <a:r>
              <a:rPr sz="2004" b="1" spc="-5" dirty="0">
                <a:solidFill>
                  <a:srgbClr val="A50021"/>
                </a:solidFill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5765" y="2251307"/>
            <a:ext cx="1944160" cy="2162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403" b="1" spc="-10" dirty="0">
                <a:solidFill>
                  <a:srgbClr val="006533"/>
                </a:solidFill>
                <a:latin typeface="Courier New"/>
                <a:cs typeface="Courier New"/>
              </a:rPr>
              <a:t>close</a:t>
            </a:r>
            <a:r>
              <a:rPr sz="1403" b="1" spc="-10" dirty="0">
                <a:latin typeface="Courier New"/>
                <a:cs typeface="Courier New"/>
              </a:rPr>
              <a:t>(</a:t>
            </a:r>
            <a:r>
              <a:rPr sz="1403" b="1" spc="-10" dirty="0">
                <a:solidFill>
                  <a:srgbClr val="CC9A00"/>
                </a:solidFill>
                <a:latin typeface="Courier New"/>
                <a:cs typeface="Courier New"/>
              </a:rPr>
              <a:t>clientSock</a:t>
            </a:r>
            <a:r>
              <a:rPr sz="1403" b="1" spc="-10" dirty="0">
                <a:latin typeface="Courier New"/>
                <a:cs typeface="Courier New"/>
              </a:rPr>
              <a:t>);</a:t>
            </a:r>
            <a:endParaRPr sz="1403">
              <a:latin typeface="Courier New"/>
              <a:cs typeface="Courier Ne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864730" y="2251307"/>
            <a:ext cx="1944160" cy="2162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403" b="1" spc="-10" dirty="0">
                <a:solidFill>
                  <a:srgbClr val="006533"/>
                </a:solidFill>
                <a:latin typeface="Courier New"/>
                <a:cs typeface="Courier New"/>
              </a:rPr>
              <a:t>clos</a:t>
            </a:r>
            <a:r>
              <a:rPr sz="1403" b="1" spc="-5" dirty="0">
                <a:solidFill>
                  <a:srgbClr val="006533"/>
                </a:solidFill>
                <a:latin typeface="Courier New"/>
                <a:cs typeface="Courier New"/>
              </a:rPr>
              <a:t>e</a:t>
            </a:r>
            <a:r>
              <a:rPr sz="1403" b="1" spc="-5" dirty="0">
                <a:latin typeface="Courier New"/>
                <a:cs typeface="Courier New"/>
              </a:rPr>
              <a:t>(</a:t>
            </a:r>
            <a:r>
              <a:rPr sz="1403" b="1" spc="-10" dirty="0">
                <a:solidFill>
                  <a:srgbClr val="CC9A00"/>
                </a:solidFill>
                <a:latin typeface="Courier New"/>
                <a:cs typeface="Courier New"/>
              </a:rPr>
              <a:t>clientSoc</a:t>
            </a:r>
            <a:r>
              <a:rPr sz="1403" b="1" spc="-5" dirty="0">
                <a:solidFill>
                  <a:srgbClr val="CC9A00"/>
                </a:solidFill>
                <a:latin typeface="Courier New"/>
                <a:cs typeface="Courier New"/>
              </a:rPr>
              <a:t>k</a:t>
            </a:r>
            <a:r>
              <a:rPr sz="1403" b="1" spc="-5" dirty="0">
                <a:latin typeface="Courier New"/>
                <a:cs typeface="Courier New"/>
              </a:rPr>
              <a:t>);</a:t>
            </a:r>
            <a:endParaRPr sz="1403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981836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r>
              <a:rPr lang="en-US" altLang="zh-TW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Function Call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Design</a:t>
            </a:r>
          </a:p>
          <a:p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60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9705" y="6177035"/>
            <a:ext cx="8244868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87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2290" y="492401"/>
            <a:ext cx="8244868" cy="71061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261481"/>
            <a:r>
              <a:rPr sz="4609" spc="-5" dirty="0"/>
              <a:t>Example </a:t>
            </a:r>
            <a:r>
              <a:rPr sz="4008" dirty="0"/>
              <a:t>- </a:t>
            </a:r>
            <a:r>
              <a:rPr sz="4008" spc="-5" dirty="0"/>
              <a:t>Echo </a:t>
            </a:r>
            <a:r>
              <a:rPr sz="4008" dirty="0"/>
              <a:t>using stream</a:t>
            </a:r>
            <a:r>
              <a:rPr sz="4008" spc="-60" dirty="0"/>
              <a:t> </a:t>
            </a:r>
            <a:r>
              <a:rPr sz="4008" spc="-5" dirty="0"/>
              <a:t>socket</a:t>
            </a:r>
            <a:endParaRPr sz="4008"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4294967295"/>
          </p:nvPr>
        </p:nvSpPr>
        <p:spPr>
          <a:xfrm>
            <a:off x="529355" y="6392744"/>
            <a:ext cx="1831556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dirty="0"/>
              <a:t>CS556 - </a:t>
            </a:r>
            <a:r>
              <a:rPr spc="-5" dirty="0"/>
              <a:t>Distributed</a:t>
            </a:r>
            <a:r>
              <a:rPr spc="-60" dirty="0"/>
              <a:t> </a:t>
            </a:r>
            <a:r>
              <a:rPr dirty="0"/>
              <a:t>Systems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4294967295"/>
          </p:nvPr>
        </p:nvSpPr>
        <p:spPr>
          <a:xfrm>
            <a:off x="3450011" y="6392744"/>
            <a:ext cx="1989964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spc="-5" dirty="0"/>
              <a:t>Tutorial </a:t>
            </a:r>
            <a:r>
              <a:rPr dirty="0"/>
              <a:t>by Eleftherios</a:t>
            </a:r>
            <a:r>
              <a:rPr spc="-75" dirty="0"/>
              <a:t> </a:t>
            </a:r>
            <a:r>
              <a:rPr dirty="0"/>
              <a:t>Kosmas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4294967295"/>
          </p:nvPr>
        </p:nvSpPr>
        <p:spPr>
          <a:xfrm>
            <a:off x="8060686" y="6392744"/>
            <a:ext cx="204212" cy="4625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48">
              <a:lnSpc>
                <a:spcPts val="1212"/>
              </a:lnSpc>
            </a:pPr>
            <a:fld id="{81D60167-4931-47E6-BA6A-407CBD079E47}" type="slidenum">
              <a:rPr dirty="0"/>
              <a:pPr marL="25448">
                <a:lnSpc>
                  <a:spcPts val="1212"/>
                </a:lnSpc>
              </a:pPr>
              <a:t>50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223983" y="3629014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3983" y="39946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3983" y="436112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3983" y="472680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8367" y="3103694"/>
            <a:ext cx="2399664" cy="1850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 marR="19086" indent="891325">
              <a:lnSpc>
                <a:spcPct val="117300"/>
              </a:lnSpc>
            </a:pPr>
            <a:r>
              <a:rPr sz="2204" b="1" dirty="0">
                <a:solidFill>
                  <a:srgbClr val="006533"/>
                </a:solidFill>
                <a:latin typeface="Arial"/>
                <a:cs typeface="Arial"/>
              </a:rPr>
              <a:t>Client  </a:t>
            </a: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TCP </a:t>
            </a:r>
            <a:r>
              <a:rPr sz="2004" spc="-10" dirty="0">
                <a:latin typeface="Arial"/>
                <a:cs typeface="Arial"/>
              </a:rPr>
              <a:t>socket  </a:t>
            </a:r>
            <a:r>
              <a:rPr sz="2004" spc="-5" dirty="0">
                <a:latin typeface="Arial"/>
                <a:cs typeface="Arial"/>
              </a:rPr>
              <a:t>Establish connection  Communicate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476"/>
              </a:spcBef>
            </a:pPr>
            <a:r>
              <a:rPr sz="2004" spc="-10" dirty="0">
                <a:latin typeface="Arial"/>
                <a:cs typeface="Arial"/>
              </a:rPr>
              <a:t>Close </a:t>
            </a:r>
            <a:r>
              <a:rPr sz="2004" spc="-5" dirty="0">
                <a:latin typeface="Arial"/>
                <a:cs typeface="Arial"/>
              </a:rPr>
              <a:t>the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99093" y="3629014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99093" y="39946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99093" y="436112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99093" y="47458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33482" y="3096640"/>
            <a:ext cx="2595607" cy="18760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 marR="5090" indent="1046560">
              <a:lnSpc>
                <a:spcPct val="119400"/>
              </a:lnSpc>
            </a:pPr>
            <a:r>
              <a:rPr sz="2204" b="1" spc="-5" dirty="0">
                <a:solidFill>
                  <a:srgbClr val="006533"/>
                </a:solidFill>
                <a:latin typeface="Arial"/>
                <a:cs typeface="Arial"/>
              </a:rPr>
              <a:t>Server  </a:t>
            </a: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TCP </a:t>
            </a:r>
            <a:r>
              <a:rPr sz="2004" spc="-10" dirty="0">
                <a:latin typeface="Arial"/>
                <a:cs typeface="Arial"/>
              </a:rPr>
              <a:t>socket  Assign </a:t>
            </a:r>
            <a:r>
              <a:rPr sz="2004" spc="-5" dirty="0">
                <a:latin typeface="Arial"/>
                <a:cs typeface="Arial"/>
              </a:rPr>
              <a:t>a port to </a:t>
            </a:r>
            <a:r>
              <a:rPr sz="2004" spc="-10" dirty="0">
                <a:latin typeface="Arial"/>
                <a:cs typeface="Arial"/>
              </a:rPr>
              <a:t>socket  </a:t>
            </a:r>
            <a:r>
              <a:rPr sz="2004" spc="-5" dirty="0">
                <a:latin typeface="Arial"/>
                <a:cs typeface="Arial"/>
              </a:rPr>
              <a:t>Set socket to listen  Repeatedly:</a:t>
            </a:r>
            <a:endParaRPr sz="2004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57142" y="5022498"/>
            <a:ext cx="3325303" cy="1028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0793" indent="-458069"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b="1" spc="-5" dirty="0">
                <a:solidFill>
                  <a:srgbClr val="A50021"/>
                </a:solidFill>
                <a:latin typeface="Arial"/>
                <a:cs typeface="Arial"/>
              </a:rPr>
              <a:t>Accept new</a:t>
            </a:r>
            <a:r>
              <a:rPr sz="2004" b="1" spc="-25" dirty="0">
                <a:solidFill>
                  <a:srgbClr val="A50021"/>
                </a:solidFill>
                <a:latin typeface="Arial"/>
                <a:cs typeface="Arial"/>
              </a:rPr>
              <a:t> </a:t>
            </a:r>
            <a:r>
              <a:rPr sz="2004" b="1" spc="-5" dirty="0">
                <a:solidFill>
                  <a:srgbClr val="A50021"/>
                </a:solidFill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  <a:p>
            <a:pPr marL="470793" indent="-458069">
              <a:spcBef>
                <a:spcPts val="476"/>
              </a:spcBef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spc="-5" dirty="0">
                <a:latin typeface="Arial"/>
                <a:cs typeface="Arial"/>
              </a:rPr>
              <a:t>Communicate</a:t>
            </a:r>
            <a:endParaRPr sz="2004">
              <a:latin typeface="Arial"/>
              <a:cs typeface="Arial"/>
            </a:endParaRPr>
          </a:p>
          <a:p>
            <a:pPr marL="470793" indent="-458069">
              <a:spcBef>
                <a:spcPts val="321"/>
              </a:spcBef>
              <a:buClr>
                <a:srgbClr val="006533"/>
              </a:buClr>
              <a:buSzPct val="60000"/>
              <a:buAutoNum type="alphaLcPeriod"/>
              <a:tabLst>
                <a:tab pos="470157" algn="l"/>
                <a:tab pos="470793" algn="l"/>
              </a:tabLst>
            </a:pPr>
            <a:r>
              <a:rPr sz="2004" spc="-10" dirty="0">
                <a:latin typeface="Arial"/>
                <a:cs typeface="Arial"/>
              </a:rPr>
              <a:t>Close </a:t>
            </a:r>
            <a:r>
              <a:rPr sz="2004" spc="-5" dirty="0">
                <a:latin typeface="Arial"/>
                <a:cs typeface="Arial"/>
              </a:rPr>
              <a:t>the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connection</a:t>
            </a:r>
            <a:endParaRPr sz="2004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86619" y="1731678"/>
            <a:ext cx="7848529" cy="737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05" spc="-5" dirty="0">
                <a:solidFill>
                  <a:srgbClr val="A50021"/>
                </a:solidFill>
                <a:latin typeface="Tahoma"/>
                <a:cs typeface="Tahoma"/>
              </a:rPr>
              <a:t>Server is now blocked waiting for connection from </a:t>
            </a:r>
            <a:r>
              <a:rPr sz="2405" dirty="0">
                <a:solidFill>
                  <a:srgbClr val="A50021"/>
                </a:solidFill>
                <a:latin typeface="Tahoma"/>
                <a:cs typeface="Tahoma"/>
              </a:rPr>
              <a:t>a</a:t>
            </a:r>
            <a:r>
              <a:rPr sz="2405" spc="170" dirty="0">
                <a:solidFill>
                  <a:srgbClr val="A50021"/>
                </a:solidFill>
                <a:latin typeface="Tahoma"/>
                <a:cs typeface="Tahoma"/>
              </a:rPr>
              <a:t> </a:t>
            </a:r>
            <a:r>
              <a:rPr sz="2405" spc="-5" dirty="0">
                <a:solidFill>
                  <a:srgbClr val="A50021"/>
                </a:solidFill>
                <a:latin typeface="Tahoma"/>
                <a:cs typeface="Tahoma"/>
              </a:rPr>
              <a:t>client</a:t>
            </a:r>
            <a:endParaRPr sz="2405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</a:pPr>
            <a:r>
              <a:rPr sz="2405" spc="-5" dirty="0">
                <a:solidFill>
                  <a:srgbClr val="A50021"/>
                </a:solidFill>
                <a:latin typeface="Tahoma"/>
                <a:cs typeface="Tahoma"/>
              </a:rPr>
              <a:t>…</a:t>
            </a:r>
            <a:endParaRPr sz="2405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12846885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9705" y="6177035"/>
            <a:ext cx="8244868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87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2290" y="492401"/>
            <a:ext cx="8244868" cy="71061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24"/>
            <a:r>
              <a:rPr sz="4609" spc="-5" dirty="0"/>
              <a:t>Example </a:t>
            </a:r>
            <a:r>
              <a:rPr sz="4008" dirty="0"/>
              <a:t>- </a:t>
            </a:r>
            <a:r>
              <a:rPr sz="4008" spc="-5" dirty="0"/>
              <a:t>Echo </a:t>
            </a:r>
            <a:r>
              <a:rPr sz="4008" dirty="0"/>
              <a:t>using </a:t>
            </a:r>
            <a:r>
              <a:rPr sz="4008" spc="-5" dirty="0"/>
              <a:t>datagram</a:t>
            </a:r>
            <a:r>
              <a:rPr sz="4008" spc="-50" dirty="0"/>
              <a:t> </a:t>
            </a:r>
            <a:r>
              <a:rPr sz="4008" spc="-5" dirty="0"/>
              <a:t>socket</a:t>
            </a:r>
            <a:endParaRPr sz="4008"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4294967295"/>
          </p:nvPr>
        </p:nvSpPr>
        <p:spPr>
          <a:xfrm>
            <a:off x="529355" y="6392744"/>
            <a:ext cx="1831556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dirty="0"/>
              <a:t>CS556 - </a:t>
            </a:r>
            <a:r>
              <a:rPr spc="-5" dirty="0"/>
              <a:t>Distributed</a:t>
            </a:r>
            <a:r>
              <a:rPr spc="-60" dirty="0"/>
              <a:t> </a:t>
            </a:r>
            <a:r>
              <a:rPr dirty="0"/>
              <a:t>Systems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4294967295"/>
          </p:nvPr>
        </p:nvSpPr>
        <p:spPr>
          <a:xfrm>
            <a:off x="3450011" y="6392744"/>
            <a:ext cx="1989964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spc="-5" dirty="0"/>
              <a:t>Tutorial </a:t>
            </a:r>
            <a:r>
              <a:rPr dirty="0"/>
              <a:t>by Eleftherios</a:t>
            </a:r>
            <a:r>
              <a:rPr spc="-75" dirty="0"/>
              <a:t> </a:t>
            </a:r>
            <a:r>
              <a:rPr dirty="0"/>
              <a:t>Kosmas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4294967295"/>
          </p:nvPr>
        </p:nvSpPr>
        <p:spPr>
          <a:xfrm>
            <a:off x="8060686" y="6392744"/>
            <a:ext cx="204212" cy="4625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48">
              <a:lnSpc>
                <a:spcPts val="1212"/>
              </a:lnSpc>
            </a:pPr>
            <a:fld id="{81D60167-4931-47E6-BA6A-407CBD079E47}" type="slidenum">
              <a:rPr dirty="0"/>
              <a:pPr marL="25448">
                <a:lnSpc>
                  <a:spcPts val="1212"/>
                </a:lnSpc>
              </a:pPr>
              <a:t>51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513323" y="428631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b="1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3323" y="465198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3323" y="501766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3323" y="538333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47700" y="3818341"/>
            <a:ext cx="2595607" cy="17914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4049"/>
            <a:r>
              <a:rPr sz="2204" b="1" dirty="0">
                <a:solidFill>
                  <a:srgbClr val="006533"/>
                </a:solidFill>
                <a:latin typeface="Arial"/>
                <a:cs typeface="Arial"/>
              </a:rPr>
              <a:t>Client</a:t>
            </a:r>
            <a:endParaRPr sz="2204">
              <a:latin typeface="Arial"/>
              <a:cs typeface="Arial"/>
            </a:endParaRPr>
          </a:p>
          <a:p>
            <a:pPr marL="12724" marR="5090">
              <a:lnSpc>
                <a:spcPts val="2875"/>
              </a:lnSpc>
              <a:spcBef>
                <a:spcPts val="40"/>
              </a:spcBef>
            </a:pPr>
            <a:r>
              <a:rPr sz="2004" b="1" spc="-5" dirty="0">
                <a:solidFill>
                  <a:srgbClr val="CA6800"/>
                </a:solidFill>
                <a:latin typeface="Arial"/>
                <a:cs typeface="Arial"/>
              </a:rPr>
              <a:t>Create a UDP socket  </a:t>
            </a:r>
            <a:r>
              <a:rPr sz="2004" spc="-10" dirty="0">
                <a:latin typeface="Arial"/>
                <a:cs typeface="Arial"/>
              </a:rPr>
              <a:t>Assign </a:t>
            </a:r>
            <a:r>
              <a:rPr sz="2004" spc="-5" dirty="0">
                <a:latin typeface="Arial"/>
                <a:cs typeface="Arial"/>
              </a:rPr>
              <a:t>a port to </a:t>
            </a:r>
            <a:r>
              <a:rPr sz="2004" spc="-10" dirty="0">
                <a:latin typeface="Arial"/>
                <a:cs typeface="Arial"/>
              </a:rPr>
              <a:t>socket  </a:t>
            </a:r>
            <a:r>
              <a:rPr sz="2004" spc="-5" dirty="0">
                <a:latin typeface="Arial"/>
                <a:cs typeface="Arial"/>
              </a:rPr>
              <a:t>Communicate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301"/>
              </a:spcBef>
            </a:pPr>
            <a:r>
              <a:rPr sz="2004" spc="-5" dirty="0">
                <a:latin typeface="Arial"/>
                <a:cs typeface="Arial"/>
              </a:rPr>
              <a:t>Close the</a:t>
            </a:r>
            <a:r>
              <a:rPr sz="2004" spc="-75" dirty="0">
                <a:latin typeface="Arial"/>
                <a:cs typeface="Arial"/>
              </a:rPr>
              <a:t> </a:t>
            </a:r>
            <a:r>
              <a:rPr sz="2004" spc="-5" dirty="0">
                <a:latin typeface="Arial"/>
                <a:cs typeface="Arial"/>
              </a:rPr>
              <a:t>socket</a:t>
            </a:r>
            <a:endParaRPr sz="2004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88428" y="428631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b="1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88428" y="467107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88428" y="503674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46477" y="5397335"/>
            <a:ext cx="89701" cy="1699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102" spc="-451" dirty="0">
                <a:solidFill>
                  <a:srgbClr val="3B822F"/>
                </a:solidFill>
                <a:latin typeface="Segoe UI Symbol"/>
                <a:cs typeface="Segoe UI Symbol"/>
              </a:rPr>
              <a:t>▪</a:t>
            </a:r>
            <a:endParaRPr sz="1102">
              <a:latin typeface="Segoe UI Symbol"/>
              <a:cs typeface="Segoe UI 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22817" y="3753512"/>
            <a:ext cx="2595607" cy="18404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 marR="5090" indent="835975">
              <a:lnSpc>
                <a:spcPct val="119300"/>
              </a:lnSpc>
            </a:pPr>
            <a:r>
              <a:rPr sz="2204" b="1" spc="-5" dirty="0">
                <a:solidFill>
                  <a:srgbClr val="006533"/>
                </a:solidFill>
                <a:latin typeface="Arial"/>
                <a:cs typeface="Arial"/>
              </a:rPr>
              <a:t>Server  </a:t>
            </a:r>
            <a:r>
              <a:rPr sz="2004" b="1" spc="-5" dirty="0">
                <a:solidFill>
                  <a:srgbClr val="A50021"/>
                </a:solidFill>
                <a:latin typeface="Arial"/>
                <a:cs typeface="Arial"/>
              </a:rPr>
              <a:t>Create a UDP socket  </a:t>
            </a:r>
            <a:r>
              <a:rPr sz="2004" spc="-10" dirty="0">
                <a:latin typeface="Arial"/>
                <a:cs typeface="Arial"/>
              </a:rPr>
              <a:t>Assign </a:t>
            </a:r>
            <a:r>
              <a:rPr sz="2004" spc="-5" dirty="0">
                <a:latin typeface="Arial"/>
                <a:cs typeface="Arial"/>
              </a:rPr>
              <a:t>a port to </a:t>
            </a:r>
            <a:r>
              <a:rPr sz="2004" spc="-10" dirty="0">
                <a:latin typeface="Arial"/>
                <a:cs typeface="Arial"/>
              </a:rPr>
              <a:t>socket  </a:t>
            </a:r>
            <a:r>
              <a:rPr sz="2004" spc="-5" dirty="0">
                <a:latin typeface="Arial"/>
                <a:cs typeface="Arial"/>
              </a:rPr>
              <a:t>Repeatedly</a:t>
            </a:r>
            <a:endParaRPr sz="2004">
              <a:latin typeface="Arial"/>
              <a:cs typeface="Arial"/>
            </a:endParaRPr>
          </a:p>
          <a:p>
            <a:pPr marL="394448">
              <a:spcBef>
                <a:spcPts val="431"/>
              </a:spcBef>
            </a:pPr>
            <a:r>
              <a:rPr sz="1803" spc="-10" dirty="0">
                <a:latin typeface="Arial"/>
                <a:cs typeface="Arial"/>
              </a:rPr>
              <a:t>Communicate</a:t>
            </a:r>
            <a:endParaRPr sz="1803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9025" y="1288133"/>
            <a:ext cx="8412819" cy="760013"/>
          </a:xfrm>
          <a:prstGeom prst="rect">
            <a:avLst/>
          </a:prstGeom>
          <a:ln w="22225">
            <a:solidFill>
              <a:srgbClr val="996600"/>
            </a:solidFill>
          </a:ln>
        </p:spPr>
        <p:txBody>
          <a:bodyPr vert="horz" wrap="square" lIns="0" tIns="18449" rIns="0" bIns="0" rtlCol="0">
            <a:spAutoFit/>
          </a:bodyPr>
          <a:lstStyle/>
          <a:p>
            <a:pPr marL="162869">
              <a:spcBef>
                <a:spcPts val="145"/>
              </a:spcBef>
            </a:pPr>
            <a:r>
              <a:rPr sz="1603" spc="-5" dirty="0">
                <a:latin typeface="Sylfaen"/>
                <a:cs typeface="Sylfaen"/>
              </a:rPr>
              <a:t>/* </a:t>
            </a:r>
            <a:r>
              <a:rPr sz="1603" dirty="0">
                <a:latin typeface="Sylfaen"/>
                <a:cs typeface="Sylfaen"/>
              </a:rPr>
              <a:t>Create socket for sending/receiving datagrams</a:t>
            </a:r>
            <a:r>
              <a:rPr sz="1603" spc="-50" dirty="0">
                <a:latin typeface="Sylfaen"/>
                <a:cs typeface="Sylfaen"/>
              </a:rPr>
              <a:t> </a:t>
            </a:r>
            <a:r>
              <a:rPr sz="1603" spc="-5" dirty="0">
                <a:latin typeface="Sylfaen"/>
                <a:cs typeface="Sylfaen"/>
              </a:rPr>
              <a:t>*/</a:t>
            </a:r>
            <a:endParaRPr sz="1603">
              <a:latin typeface="Sylfaen"/>
              <a:cs typeface="Sylfaen"/>
            </a:endParaRPr>
          </a:p>
          <a:p>
            <a:pPr marL="783170" marR="615848" indent="-612667">
              <a:spcBef>
                <a:spcPts val="5"/>
              </a:spcBef>
            </a:pPr>
            <a:r>
              <a:rPr sz="1603" b="1" dirty="0">
                <a:latin typeface="Courier New"/>
                <a:cs typeface="Courier New"/>
              </a:rPr>
              <a:t>if ((</a:t>
            </a:r>
            <a:r>
              <a:rPr sz="1603" b="1" dirty="0">
                <a:solidFill>
                  <a:srgbClr val="9A6500"/>
                </a:solidFill>
                <a:latin typeface="Courier New"/>
                <a:cs typeface="Courier New"/>
              </a:rPr>
              <a:t>servSock </a:t>
            </a:r>
            <a:r>
              <a:rPr sz="1603" b="1" dirty="0">
                <a:latin typeface="Courier New"/>
                <a:cs typeface="Courier New"/>
              </a:rPr>
              <a:t>= </a:t>
            </a:r>
            <a:r>
              <a:rPr sz="1603" b="1" dirty="0">
                <a:solidFill>
                  <a:srgbClr val="006533"/>
                </a:solidFill>
                <a:latin typeface="Courier New"/>
                <a:cs typeface="Courier New"/>
              </a:rPr>
              <a:t>socket</a:t>
            </a:r>
            <a:r>
              <a:rPr sz="1603" b="1" dirty="0">
                <a:latin typeface="Courier New"/>
                <a:cs typeface="Courier New"/>
              </a:rPr>
              <a:t>(PF_INET, SOCK_DGRAM, IPPROTO_UDP)) &lt; 0)  DieWithError("socket()</a:t>
            </a:r>
            <a:r>
              <a:rPr sz="1603" b="1" spc="-70" dirty="0">
                <a:latin typeface="Courier New"/>
                <a:cs typeface="Courier New"/>
              </a:rPr>
              <a:t> </a:t>
            </a:r>
            <a:r>
              <a:rPr sz="1603" b="1" dirty="0">
                <a:latin typeface="Courier New"/>
                <a:cs typeface="Courier New"/>
              </a:rPr>
              <a:t>failed");</a:t>
            </a:r>
            <a:endParaRPr sz="1603">
              <a:latin typeface="Courier New"/>
              <a:cs typeface="Courier Ne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27573" y="2461500"/>
            <a:ext cx="8414092" cy="761298"/>
          </a:xfrm>
          <a:prstGeom prst="rect">
            <a:avLst/>
          </a:prstGeom>
          <a:ln w="22224">
            <a:solidFill>
              <a:srgbClr val="996600"/>
            </a:solidFill>
          </a:ln>
        </p:spPr>
        <p:txBody>
          <a:bodyPr vert="horz" wrap="square" lIns="0" tIns="19722" rIns="0" bIns="0" rtlCol="0">
            <a:spAutoFit/>
          </a:bodyPr>
          <a:lstStyle/>
          <a:p>
            <a:pPr marL="162869">
              <a:spcBef>
                <a:spcPts val="155"/>
              </a:spcBef>
            </a:pPr>
            <a:r>
              <a:rPr sz="1603" dirty="0">
                <a:latin typeface="Sylfaen"/>
                <a:cs typeface="Sylfaen"/>
              </a:rPr>
              <a:t>/* Create a datagram/UDP socket</a:t>
            </a:r>
            <a:r>
              <a:rPr sz="1603" spc="-80" dirty="0">
                <a:latin typeface="Sylfaen"/>
                <a:cs typeface="Sylfaen"/>
              </a:rPr>
              <a:t> </a:t>
            </a:r>
            <a:r>
              <a:rPr sz="1603" dirty="0">
                <a:latin typeface="Sylfaen"/>
                <a:cs typeface="Sylfaen"/>
              </a:rPr>
              <a:t>*/</a:t>
            </a:r>
            <a:endParaRPr sz="1603">
              <a:latin typeface="Sylfaen"/>
              <a:cs typeface="Sylfaen"/>
            </a:endParaRPr>
          </a:p>
          <a:p>
            <a:pPr marL="783170" marR="371545" indent="-612667">
              <a:spcBef>
                <a:spcPts val="5"/>
              </a:spcBef>
            </a:pPr>
            <a:r>
              <a:rPr sz="1603" b="1" dirty="0">
                <a:latin typeface="Courier New"/>
                <a:cs typeface="Courier New"/>
              </a:rPr>
              <a:t>if ((</a:t>
            </a:r>
            <a:r>
              <a:rPr sz="1603" b="1" dirty="0">
                <a:solidFill>
                  <a:srgbClr val="CC9A00"/>
                </a:solidFill>
                <a:latin typeface="Courier New"/>
                <a:cs typeface="Courier New"/>
              </a:rPr>
              <a:t>clientSock </a:t>
            </a:r>
            <a:r>
              <a:rPr sz="1603" b="1" dirty="0">
                <a:latin typeface="Courier New"/>
                <a:cs typeface="Courier New"/>
              </a:rPr>
              <a:t>= </a:t>
            </a:r>
            <a:r>
              <a:rPr sz="1603" b="1" dirty="0">
                <a:solidFill>
                  <a:srgbClr val="006533"/>
                </a:solidFill>
                <a:latin typeface="Courier New"/>
                <a:cs typeface="Courier New"/>
              </a:rPr>
              <a:t>socket</a:t>
            </a:r>
            <a:r>
              <a:rPr sz="1603" b="1" dirty="0">
                <a:latin typeface="Courier New"/>
                <a:cs typeface="Courier New"/>
              </a:rPr>
              <a:t>(PF_INET, SOCK_DGRAM, IPPROTO_UDP)) &lt; 0)  DieWithError("socket()</a:t>
            </a:r>
            <a:r>
              <a:rPr sz="1603" b="1" spc="-70" dirty="0">
                <a:latin typeface="Courier New"/>
                <a:cs typeface="Courier New"/>
              </a:rPr>
              <a:t> </a:t>
            </a:r>
            <a:r>
              <a:rPr sz="1603" b="1" dirty="0">
                <a:latin typeface="Courier New"/>
                <a:cs typeface="Courier New"/>
              </a:rPr>
              <a:t>failed");</a:t>
            </a:r>
            <a:endParaRPr sz="1603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1797704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9705" y="6177035"/>
            <a:ext cx="8244868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87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2290" y="492401"/>
            <a:ext cx="8244868" cy="71061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24"/>
            <a:r>
              <a:rPr sz="4609" spc="-5" dirty="0"/>
              <a:t>Example </a:t>
            </a:r>
            <a:r>
              <a:rPr sz="4008" dirty="0"/>
              <a:t>- </a:t>
            </a:r>
            <a:r>
              <a:rPr sz="4008" spc="-5" dirty="0"/>
              <a:t>Echo </a:t>
            </a:r>
            <a:r>
              <a:rPr sz="4008" dirty="0"/>
              <a:t>using </a:t>
            </a:r>
            <a:r>
              <a:rPr sz="4008" spc="-5" dirty="0"/>
              <a:t>datagram</a:t>
            </a:r>
            <a:r>
              <a:rPr sz="4008" spc="-50" dirty="0"/>
              <a:t> </a:t>
            </a:r>
            <a:r>
              <a:rPr sz="4008" spc="-5" dirty="0"/>
              <a:t>socket</a:t>
            </a:r>
            <a:endParaRPr sz="4008"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4294967295"/>
          </p:nvPr>
        </p:nvSpPr>
        <p:spPr>
          <a:xfrm>
            <a:off x="529355" y="6392744"/>
            <a:ext cx="1831556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dirty="0"/>
              <a:t>CS556 - </a:t>
            </a:r>
            <a:r>
              <a:rPr spc="-5" dirty="0"/>
              <a:t>Distributed</a:t>
            </a:r>
            <a:r>
              <a:rPr spc="-60" dirty="0"/>
              <a:t> </a:t>
            </a:r>
            <a:r>
              <a:rPr dirty="0"/>
              <a:t>Systems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4294967295"/>
          </p:nvPr>
        </p:nvSpPr>
        <p:spPr>
          <a:xfrm>
            <a:off x="3450011" y="6392744"/>
            <a:ext cx="1989964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spc="-5" dirty="0"/>
              <a:t>Tutorial </a:t>
            </a:r>
            <a:r>
              <a:rPr dirty="0"/>
              <a:t>by Eleftherios</a:t>
            </a:r>
            <a:r>
              <a:rPr spc="-75" dirty="0"/>
              <a:t> </a:t>
            </a:r>
            <a:r>
              <a:rPr dirty="0"/>
              <a:t>Kosmas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4294967295"/>
          </p:nvPr>
        </p:nvSpPr>
        <p:spPr>
          <a:xfrm>
            <a:off x="8060686" y="6392744"/>
            <a:ext cx="204212" cy="4625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48">
              <a:lnSpc>
                <a:spcPts val="1212"/>
              </a:lnSpc>
            </a:pPr>
            <a:fld id="{81D60167-4931-47E6-BA6A-407CBD079E47}" type="slidenum">
              <a:rPr dirty="0"/>
              <a:pPr marL="25448">
                <a:lnSpc>
                  <a:spcPts val="1212"/>
                </a:lnSpc>
              </a:pPr>
              <a:t>52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513323" y="467565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3323" y="5041330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b="1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3323" y="5407004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3323" y="577344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47701" y="4208445"/>
            <a:ext cx="2836082" cy="17914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4049"/>
            <a:r>
              <a:rPr sz="2204" b="1" dirty="0">
                <a:solidFill>
                  <a:srgbClr val="006533"/>
                </a:solidFill>
                <a:latin typeface="Arial"/>
                <a:cs typeface="Arial"/>
              </a:rPr>
              <a:t>Client</a:t>
            </a:r>
            <a:endParaRPr sz="2204">
              <a:latin typeface="Arial"/>
              <a:cs typeface="Arial"/>
            </a:endParaRPr>
          </a:p>
          <a:p>
            <a:pPr marL="12724" marR="5090">
              <a:lnSpc>
                <a:spcPts val="2875"/>
              </a:lnSpc>
              <a:spcBef>
                <a:spcPts val="35"/>
              </a:spcBef>
            </a:pP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UDP </a:t>
            </a:r>
            <a:r>
              <a:rPr sz="2004" spc="-10" dirty="0">
                <a:latin typeface="Arial"/>
                <a:cs typeface="Arial"/>
              </a:rPr>
              <a:t>socket  </a:t>
            </a:r>
            <a:r>
              <a:rPr sz="2004" b="1" spc="-10" dirty="0">
                <a:solidFill>
                  <a:srgbClr val="CA6800"/>
                </a:solidFill>
                <a:latin typeface="Arial"/>
                <a:cs typeface="Arial"/>
              </a:rPr>
              <a:t>Assign </a:t>
            </a:r>
            <a:r>
              <a:rPr sz="2004" b="1" spc="-5" dirty="0">
                <a:solidFill>
                  <a:srgbClr val="CA6800"/>
                </a:solidFill>
                <a:latin typeface="Arial"/>
                <a:cs typeface="Arial"/>
              </a:rPr>
              <a:t>a port to </a:t>
            </a:r>
            <a:r>
              <a:rPr sz="2004" b="1" spc="-10" dirty="0">
                <a:solidFill>
                  <a:srgbClr val="CA6800"/>
                </a:solidFill>
                <a:latin typeface="Arial"/>
                <a:cs typeface="Arial"/>
              </a:rPr>
              <a:t>socket  </a:t>
            </a:r>
            <a:r>
              <a:rPr sz="2004" spc="-5" dirty="0">
                <a:latin typeface="Arial"/>
                <a:cs typeface="Arial"/>
              </a:rPr>
              <a:t>Communicate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306"/>
              </a:spcBef>
            </a:pPr>
            <a:r>
              <a:rPr sz="2004" spc="-5" dirty="0">
                <a:latin typeface="Arial"/>
                <a:cs typeface="Arial"/>
              </a:rPr>
              <a:t>Close the</a:t>
            </a:r>
            <a:r>
              <a:rPr sz="2004" spc="-75" dirty="0">
                <a:latin typeface="Arial"/>
                <a:cs typeface="Arial"/>
              </a:rPr>
              <a:t> </a:t>
            </a:r>
            <a:r>
              <a:rPr sz="2004" spc="-5" dirty="0">
                <a:latin typeface="Arial"/>
                <a:cs typeface="Arial"/>
              </a:rPr>
              <a:t>socket</a:t>
            </a:r>
            <a:endParaRPr sz="2004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88428" y="467565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88428" y="5060415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b="1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88428" y="54260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46477" y="5787438"/>
            <a:ext cx="89701" cy="1699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102" spc="-451" dirty="0">
                <a:solidFill>
                  <a:srgbClr val="3B822F"/>
                </a:solidFill>
                <a:latin typeface="Segoe UI Symbol"/>
                <a:cs typeface="Segoe UI Symbol"/>
              </a:rPr>
              <a:t>▪</a:t>
            </a:r>
            <a:endParaRPr sz="1102">
              <a:latin typeface="Segoe UI Symbol"/>
              <a:cs typeface="Segoe UI 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22817" y="4208446"/>
            <a:ext cx="2836082" cy="17755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8699"/>
            <a:r>
              <a:rPr sz="2204" b="1" spc="-5" dirty="0">
                <a:solidFill>
                  <a:srgbClr val="006533"/>
                </a:solidFill>
                <a:latin typeface="Arial"/>
                <a:cs typeface="Arial"/>
              </a:rPr>
              <a:t>Server</a:t>
            </a:r>
            <a:endParaRPr sz="2204">
              <a:latin typeface="Arial"/>
              <a:cs typeface="Arial"/>
            </a:endParaRPr>
          </a:p>
          <a:p>
            <a:pPr marL="12724">
              <a:spcBef>
                <a:spcPts val="331"/>
              </a:spcBef>
            </a:pP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UDP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socket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626"/>
              </a:spcBef>
            </a:pPr>
            <a:r>
              <a:rPr sz="2004" b="1" spc="-10" dirty="0">
                <a:solidFill>
                  <a:srgbClr val="A50021"/>
                </a:solidFill>
                <a:latin typeface="Arial"/>
                <a:cs typeface="Arial"/>
              </a:rPr>
              <a:t>Assign </a:t>
            </a:r>
            <a:r>
              <a:rPr sz="2004" b="1" spc="-5" dirty="0">
                <a:solidFill>
                  <a:srgbClr val="A50021"/>
                </a:solidFill>
                <a:latin typeface="Arial"/>
                <a:cs typeface="Arial"/>
              </a:rPr>
              <a:t>a port to</a:t>
            </a:r>
            <a:r>
              <a:rPr sz="2004" b="1" spc="-25" dirty="0">
                <a:solidFill>
                  <a:srgbClr val="A50021"/>
                </a:solidFill>
                <a:latin typeface="Arial"/>
                <a:cs typeface="Arial"/>
              </a:rPr>
              <a:t> </a:t>
            </a:r>
            <a:r>
              <a:rPr sz="2004" b="1" spc="-10" dirty="0">
                <a:solidFill>
                  <a:srgbClr val="A50021"/>
                </a:solidFill>
                <a:latin typeface="Arial"/>
                <a:cs typeface="Arial"/>
              </a:rPr>
              <a:t>socket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471"/>
              </a:spcBef>
            </a:pPr>
            <a:r>
              <a:rPr sz="2004" spc="-5" dirty="0">
                <a:latin typeface="Arial"/>
                <a:cs typeface="Arial"/>
              </a:rPr>
              <a:t>Repeatedly</a:t>
            </a:r>
            <a:endParaRPr sz="2004">
              <a:latin typeface="Arial"/>
              <a:cs typeface="Arial"/>
            </a:endParaRPr>
          </a:p>
          <a:p>
            <a:pPr marL="394448">
              <a:spcBef>
                <a:spcPts val="441"/>
              </a:spcBef>
            </a:pPr>
            <a:r>
              <a:rPr sz="1803" spc="-10" dirty="0">
                <a:latin typeface="Arial"/>
                <a:cs typeface="Arial"/>
              </a:rPr>
              <a:t>Communicate</a:t>
            </a:r>
            <a:endParaRPr sz="1803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38247" y="1065217"/>
            <a:ext cx="8676197" cy="1397329"/>
          </a:xfrm>
          <a:prstGeom prst="rect">
            <a:avLst/>
          </a:prstGeom>
          <a:ln w="22225">
            <a:solidFill>
              <a:srgbClr val="996600"/>
            </a:solidFill>
          </a:ln>
        </p:spPr>
        <p:txBody>
          <a:bodyPr vert="horz" wrap="square" lIns="0" tIns="98608" rIns="0" bIns="0" rtlCol="0">
            <a:spAutoFit/>
          </a:bodyPr>
          <a:lstStyle/>
          <a:p>
            <a:pPr marL="117061" marR="1115270" algn="just">
              <a:spcBef>
                <a:spcPts val="776"/>
              </a:spcBef>
              <a:tabLst>
                <a:tab pos="5444655" algn="l"/>
              </a:tabLst>
            </a:pPr>
            <a:r>
              <a:rPr sz="1403" b="1" spc="-10" dirty="0">
                <a:solidFill>
                  <a:srgbClr val="AFBF39"/>
                </a:solidFill>
                <a:latin typeface="Courier New"/>
                <a:cs typeface="Courier New"/>
              </a:rPr>
              <a:t>echoServAddr</a:t>
            </a:r>
            <a:r>
              <a:rPr sz="1403" b="1" spc="-10" dirty="0">
                <a:latin typeface="Courier New"/>
                <a:cs typeface="Courier New"/>
              </a:rPr>
              <a:t>.sin_family</a:t>
            </a:r>
            <a:r>
              <a:rPr sz="1403" b="1" spc="25" dirty="0">
                <a:latin typeface="Courier New"/>
                <a:cs typeface="Courier New"/>
              </a:rPr>
              <a:t> </a:t>
            </a:r>
            <a:r>
              <a:rPr sz="1403" b="1" spc="-5" dirty="0">
                <a:latin typeface="Courier New"/>
                <a:cs typeface="Courier New"/>
              </a:rPr>
              <a:t>=</a:t>
            </a:r>
            <a:r>
              <a:rPr sz="1403" b="1" spc="35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AF_INET;	</a:t>
            </a:r>
            <a:r>
              <a:rPr sz="1403" spc="-5" dirty="0">
                <a:latin typeface="Sylfaen"/>
                <a:cs typeface="Sylfaen"/>
              </a:rPr>
              <a:t>/* Internet address</a:t>
            </a:r>
            <a:r>
              <a:rPr sz="1403" spc="-25" dirty="0">
                <a:latin typeface="Sylfaen"/>
                <a:cs typeface="Sylfaen"/>
              </a:rPr>
              <a:t> </a:t>
            </a:r>
            <a:r>
              <a:rPr sz="1403" dirty="0">
                <a:latin typeface="Sylfaen"/>
                <a:cs typeface="Sylfaen"/>
              </a:rPr>
              <a:t>family</a:t>
            </a:r>
            <a:r>
              <a:rPr sz="1403" spc="-15" dirty="0">
                <a:latin typeface="Sylfaen"/>
                <a:cs typeface="Sylfaen"/>
              </a:rPr>
              <a:t> </a:t>
            </a:r>
            <a:r>
              <a:rPr sz="1403" spc="-5" dirty="0">
                <a:latin typeface="Sylfaen"/>
                <a:cs typeface="Sylfaen"/>
              </a:rPr>
              <a:t>*/  </a:t>
            </a:r>
            <a:r>
              <a:rPr sz="1403" b="1" spc="-10" dirty="0">
                <a:solidFill>
                  <a:srgbClr val="AFBF39"/>
                </a:solidFill>
                <a:latin typeface="Courier New"/>
                <a:cs typeface="Courier New"/>
              </a:rPr>
              <a:t>echoServAddr</a:t>
            </a:r>
            <a:r>
              <a:rPr sz="1403" b="1" spc="-10" dirty="0">
                <a:latin typeface="Courier New"/>
                <a:cs typeface="Courier New"/>
              </a:rPr>
              <a:t>.sin_addr.s_addr </a:t>
            </a:r>
            <a:r>
              <a:rPr sz="1403" b="1" spc="-5" dirty="0">
                <a:latin typeface="Courier New"/>
                <a:cs typeface="Courier New"/>
              </a:rPr>
              <a:t>= htonl(INADDR_ANY</a:t>
            </a:r>
            <a:r>
              <a:rPr sz="1403" b="1" spc="-5" dirty="0">
                <a:latin typeface="Sylfaen"/>
                <a:cs typeface="Sylfaen"/>
              </a:rPr>
              <a:t>); </a:t>
            </a:r>
            <a:r>
              <a:rPr sz="1403" spc="-5" dirty="0">
                <a:latin typeface="Sylfaen"/>
                <a:cs typeface="Sylfaen"/>
              </a:rPr>
              <a:t>/* Any incoming interface */  </a:t>
            </a:r>
            <a:r>
              <a:rPr sz="1403" b="1" spc="-10" dirty="0">
                <a:solidFill>
                  <a:srgbClr val="AFBF39"/>
                </a:solidFill>
                <a:latin typeface="Courier New"/>
                <a:cs typeface="Courier New"/>
              </a:rPr>
              <a:t>echoServAddr</a:t>
            </a:r>
            <a:r>
              <a:rPr sz="1403" b="1" spc="-10" dirty="0">
                <a:latin typeface="Courier New"/>
                <a:cs typeface="Courier New"/>
              </a:rPr>
              <a:t>.sin_port </a:t>
            </a:r>
            <a:r>
              <a:rPr sz="1403" b="1" spc="-5" dirty="0">
                <a:latin typeface="Courier New"/>
                <a:cs typeface="Courier New"/>
              </a:rPr>
              <a:t>= </a:t>
            </a:r>
            <a:r>
              <a:rPr sz="1403" b="1" spc="-10" dirty="0">
                <a:latin typeface="Courier New"/>
                <a:cs typeface="Courier New"/>
              </a:rPr>
              <a:t>htons(echoServPort);      </a:t>
            </a:r>
            <a:r>
              <a:rPr sz="1403" spc="-5" dirty="0">
                <a:latin typeface="Sylfaen"/>
                <a:cs typeface="Sylfaen"/>
              </a:rPr>
              <a:t>/* Local port</a:t>
            </a:r>
            <a:r>
              <a:rPr sz="1403" spc="170" dirty="0">
                <a:latin typeface="Sylfaen"/>
                <a:cs typeface="Sylfaen"/>
              </a:rPr>
              <a:t> </a:t>
            </a:r>
            <a:r>
              <a:rPr sz="1403" spc="-5" dirty="0">
                <a:latin typeface="Sylfaen"/>
                <a:cs typeface="Sylfaen"/>
              </a:rPr>
              <a:t>*/</a:t>
            </a:r>
            <a:endParaRPr sz="1403">
              <a:latin typeface="Sylfaen"/>
              <a:cs typeface="Sylfaen"/>
            </a:endParaRPr>
          </a:p>
          <a:p>
            <a:pPr>
              <a:spcBef>
                <a:spcPts val="40"/>
              </a:spcBef>
            </a:pPr>
            <a:endParaRPr sz="1403">
              <a:latin typeface="Times New Roman"/>
              <a:cs typeface="Times New Roman"/>
            </a:endParaRPr>
          </a:p>
          <a:p>
            <a:pPr marL="542684" marR="5090" indent="-426258"/>
            <a:r>
              <a:rPr sz="1403" b="1" spc="-5" dirty="0">
                <a:latin typeface="Courier New"/>
                <a:cs typeface="Courier New"/>
              </a:rPr>
              <a:t>if </a:t>
            </a:r>
            <a:r>
              <a:rPr sz="1403" b="1" spc="-10" dirty="0">
                <a:latin typeface="Courier New"/>
                <a:cs typeface="Courier New"/>
              </a:rPr>
              <a:t>(</a:t>
            </a:r>
            <a:r>
              <a:rPr sz="1403" b="1" spc="-10" dirty="0">
                <a:solidFill>
                  <a:srgbClr val="006533"/>
                </a:solidFill>
                <a:latin typeface="Courier New"/>
                <a:cs typeface="Courier New"/>
              </a:rPr>
              <a:t>bind</a:t>
            </a:r>
            <a:r>
              <a:rPr sz="1403" b="1" spc="-10" dirty="0">
                <a:latin typeface="Courier New"/>
                <a:cs typeface="Courier New"/>
              </a:rPr>
              <a:t>(</a:t>
            </a:r>
            <a:r>
              <a:rPr sz="1403" b="1" spc="-10" dirty="0">
                <a:solidFill>
                  <a:srgbClr val="9A6500"/>
                </a:solidFill>
                <a:latin typeface="Courier New"/>
                <a:cs typeface="Courier New"/>
              </a:rPr>
              <a:t>servSock</a:t>
            </a:r>
            <a:r>
              <a:rPr sz="1403" b="1" spc="-10" dirty="0">
                <a:latin typeface="Courier New"/>
                <a:cs typeface="Courier New"/>
              </a:rPr>
              <a:t>, (struct sockaddr </a:t>
            </a:r>
            <a:r>
              <a:rPr sz="1403" b="1" spc="-5" dirty="0">
                <a:latin typeface="Courier New"/>
                <a:cs typeface="Courier New"/>
              </a:rPr>
              <a:t>*) </a:t>
            </a:r>
            <a:r>
              <a:rPr sz="1403" b="1" spc="-10" dirty="0">
                <a:latin typeface="Courier New"/>
                <a:cs typeface="Courier New"/>
              </a:rPr>
              <a:t>&amp;</a:t>
            </a:r>
            <a:r>
              <a:rPr sz="1403" b="1" spc="-10" dirty="0">
                <a:solidFill>
                  <a:srgbClr val="AFBF39"/>
                </a:solidFill>
                <a:latin typeface="Courier New"/>
                <a:cs typeface="Courier New"/>
              </a:rPr>
              <a:t>echoServAddr</a:t>
            </a:r>
            <a:r>
              <a:rPr sz="1403" b="1" spc="-10" dirty="0">
                <a:latin typeface="Courier New"/>
                <a:cs typeface="Courier New"/>
              </a:rPr>
              <a:t>, sizeof(</a:t>
            </a:r>
            <a:r>
              <a:rPr sz="1403" b="1" spc="-10" dirty="0">
                <a:solidFill>
                  <a:srgbClr val="AFBF39"/>
                </a:solidFill>
                <a:latin typeface="Courier New"/>
                <a:cs typeface="Courier New"/>
              </a:rPr>
              <a:t>echoServAddr</a:t>
            </a:r>
            <a:r>
              <a:rPr sz="1403" b="1" spc="-10" dirty="0">
                <a:latin typeface="Courier New"/>
                <a:cs typeface="Courier New"/>
              </a:rPr>
              <a:t>)) </a:t>
            </a:r>
            <a:r>
              <a:rPr sz="1403" b="1" spc="-5" dirty="0">
                <a:latin typeface="Courier New"/>
                <a:cs typeface="Courier New"/>
              </a:rPr>
              <a:t>&lt; </a:t>
            </a:r>
            <a:r>
              <a:rPr sz="1403" b="1" spc="-10" dirty="0">
                <a:latin typeface="Courier New"/>
                <a:cs typeface="Courier New"/>
              </a:rPr>
              <a:t>0)  DieWithError("bind()</a:t>
            </a:r>
            <a:r>
              <a:rPr sz="1403" b="1" spc="5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failed");</a:t>
            </a:r>
            <a:endParaRPr sz="1403">
              <a:latin typeface="Courier New"/>
              <a:cs typeface="Courier Ne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8247" y="2612656"/>
            <a:ext cx="8676197" cy="1397329"/>
          </a:xfrm>
          <a:prstGeom prst="rect">
            <a:avLst/>
          </a:prstGeom>
          <a:ln w="22225">
            <a:solidFill>
              <a:srgbClr val="996600"/>
            </a:solidFill>
          </a:ln>
        </p:spPr>
        <p:txBody>
          <a:bodyPr vert="horz" wrap="square" lIns="0" tIns="98608" rIns="0" bIns="0" rtlCol="0">
            <a:spAutoFit/>
          </a:bodyPr>
          <a:lstStyle/>
          <a:p>
            <a:pPr marL="116426" marR="5726">
              <a:spcBef>
                <a:spcPts val="776"/>
              </a:spcBef>
              <a:tabLst>
                <a:tab pos="5656512" algn="l"/>
              </a:tabLst>
            </a:pPr>
            <a:r>
              <a:rPr sz="1403" b="1" spc="-10" dirty="0">
                <a:solidFill>
                  <a:srgbClr val="AFBF39"/>
                </a:solidFill>
                <a:latin typeface="Courier New"/>
                <a:cs typeface="Courier New"/>
              </a:rPr>
              <a:t>echoClientAddr</a:t>
            </a:r>
            <a:r>
              <a:rPr sz="1403" b="1" spc="-10" dirty="0">
                <a:latin typeface="Courier New"/>
                <a:cs typeface="Courier New"/>
              </a:rPr>
              <a:t>.sin_family</a:t>
            </a:r>
            <a:r>
              <a:rPr sz="1403" b="1" spc="40" dirty="0">
                <a:latin typeface="Courier New"/>
                <a:cs typeface="Courier New"/>
              </a:rPr>
              <a:t> </a:t>
            </a:r>
            <a:r>
              <a:rPr sz="1403" b="1" spc="-5" dirty="0">
                <a:latin typeface="Courier New"/>
                <a:cs typeface="Courier New"/>
              </a:rPr>
              <a:t>=</a:t>
            </a:r>
            <a:r>
              <a:rPr sz="1403" b="1" spc="35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AF_INET;	</a:t>
            </a:r>
            <a:r>
              <a:rPr sz="1403" spc="-5" dirty="0">
                <a:latin typeface="Sylfaen"/>
                <a:cs typeface="Sylfaen"/>
              </a:rPr>
              <a:t>/* Internet address</a:t>
            </a:r>
            <a:r>
              <a:rPr sz="1403" spc="5" dirty="0">
                <a:latin typeface="Sylfaen"/>
                <a:cs typeface="Sylfaen"/>
              </a:rPr>
              <a:t> </a:t>
            </a:r>
            <a:r>
              <a:rPr sz="1403" spc="-5" dirty="0">
                <a:latin typeface="Sylfaen"/>
                <a:cs typeface="Sylfaen"/>
              </a:rPr>
              <a:t>family</a:t>
            </a:r>
            <a:r>
              <a:rPr sz="1403" spc="-10" dirty="0">
                <a:latin typeface="Sylfaen"/>
                <a:cs typeface="Sylfaen"/>
              </a:rPr>
              <a:t> </a:t>
            </a:r>
            <a:r>
              <a:rPr sz="1403" dirty="0">
                <a:latin typeface="Sylfaen"/>
                <a:cs typeface="Sylfaen"/>
              </a:rPr>
              <a:t>*/ </a:t>
            </a:r>
            <a:r>
              <a:rPr sz="1403" spc="-5" dirty="0">
                <a:latin typeface="Sylfaen"/>
                <a:cs typeface="Sylfaen"/>
              </a:rPr>
              <a:t> </a:t>
            </a:r>
            <a:r>
              <a:rPr sz="1403" b="1" spc="-10" dirty="0">
                <a:solidFill>
                  <a:srgbClr val="AFBF39"/>
                </a:solidFill>
                <a:latin typeface="Courier New"/>
                <a:cs typeface="Courier New"/>
              </a:rPr>
              <a:t>echoClientAddr</a:t>
            </a:r>
            <a:r>
              <a:rPr sz="1403" b="1" spc="-10" dirty="0">
                <a:latin typeface="Courier New"/>
                <a:cs typeface="Courier New"/>
              </a:rPr>
              <a:t>.sin_addr.s_addr</a:t>
            </a:r>
            <a:r>
              <a:rPr sz="1403" b="1" spc="25" dirty="0">
                <a:latin typeface="Courier New"/>
                <a:cs typeface="Courier New"/>
              </a:rPr>
              <a:t> </a:t>
            </a:r>
            <a:r>
              <a:rPr sz="1403" b="1" spc="-5" dirty="0">
                <a:latin typeface="Courier New"/>
                <a:cs typeface="Courier New"/>
              </a:rPr>
              <a:t>=</a:t>
            </a:r>
            <a:r>
              <a:rPr sz="1403" b="1" spc="35" dirty="0">
                <a:latin typeface="Courier New"/>
                <a:cs typeface="Courier New"/>
              </a:rPr>
              <a:t> </a:t>
            </a:r>
            <a:r>
              <a:rPr sz="1403" b="1" spc="-5" dirty="0">
                <a:latin typeface="Courier New"/>
                <a:cs typeface="Courier New"/>
              </a:rPr>
              <a:t>htonl(INADDR_ANY</a:t>
            </a:r>
            <a:r>
              <a:rPr sz="1403" b="1" spc="-5" dirty="0">
                <a:latin typeface="Sylfaen"/>
                <a:cs typeface="Sylfaen"/>
              </a:rPr>
              <a:t>);	</a:t>
            </a:r>
            <a:r>
              <a:rPr sz="1403" spc="-5" dirty="0">
                <a:latin typeface="Sylfaen"/>
                <a:cs typeface="Sylfaen"/>
              </a:rPr>
              <a:t>/* Any incoming</a:t>
            </a:r>
            <a:r>
              <a:rPr sz="1403" spc="10" dirty="0">
                <a:latin typeface="Sylfaen"/>
                <a:cs typeface="Sylfaen"/>
              </a:rPr>
              <a:t> </a:t>
            </a:r>
            <a:r>
              <a:rPr sz="1403" spc="-5" dirty="0">
                <a:latin typeface="Sylfaen"/>
                <a:cs typeface="Sylfaen"/>
              </a:rPr>
              <a:t>interface</a:t>
            </a:r>
            <a:r>
              <a:rPr sz="1403" dirty="0">
                <a:latin typeface="Sylfaen"/>
                <a:cs typeface="Sylfaen"/>
              </a:rPr>
              <a:t> </a:t>
            </a:r>
            <a:r>
              <a:rPr sz="1403" spc="-5" dirty="0">
                <a:latin typeface="Sylfaen"/>
                <a:cs typeface="Sylfaen"/>
              </a:rPr>
              <a:t>*/  </a:t>
            </a:r>
            <a:r>
              <a:rPr sz="1403" b="1" spc="-10" dirty="0">
                <a:solidFill>
                  <a:srgbClr val="AFBF39"/>
                </a:solidFill>
                <a:latin typeface="Courier New"/>
                <a:cs typeface="Courier New"/>
              </a:rPr>
              <a:t>echoClientAddr</a:t>
            </a:r>
            <a:r>
              <a:rPr sz="1403" b="1" spc="-10" dirty="0">
                <a:latin typeface="Courier New"/>
                <a:cs typeface="Courier New"/>
              </a:rPr>
              <a:t>.sin_port</a:t>
            </a:r>
            <a:r>
              <a:rPr sz="1403" b="1" spc="40" dirty="0">
                <a:latin typeface="Courier New"/>
                <a:cs typeface="Courier New"/>
              </a:rPr>
              <a:t> </a:t>
            </a:r>
            <a:r>
              <a:rPr sz="1403" b="1" spc="-5" dirty="0">
                <a:latin typeface="Courier New"/>
                <a:cs typeface="Courier New"/>
              </a:rPr>
              <a:t>=</a:t>
            </a:r>
            <a:r>
              <a:rPr sz="1403" b="1" spc="50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htons(echoClientPort);	</a:t>
            </a:r>
            <a:r>
              <a:rPr sz="1403" spc="-5" dirty="0">
                <a:latin typeface="Sylfaen"/>
                <a:cs typeface="Sylfaen"/>
              </a:rPr>
              <a:t>/* Local port</a:t>
            </a:r>
            <a:r>
              <a:rPr sz="1403" spc="-70" dirty="0">
                <a:latin typeface="Sylfaen"/>
                <a:cs typeface="Sylfaen"/>
              </a:rPr>
              <a:t> </a:t>
            </a:r>
            <a:r>
              <a:rPr sz="1403" dirty="0">
                <a:latin typeface="Sylfaen"/>
                <a:cs typeface="Sylfaen"/>
              </a:rPr>
              <a:t>*/</a:t>
            </a:r>
            <a:endParaRPr sz="1403">
              <a:latin typeface="Sylfaen"/>
              <a:cs typeface="Sylfaen"/>
            </a:endParaRPr>
          </a:p>
          <a:p>
            <a:pPr>
              <a:spcBef>
                <a:spcPts val="40"/>
              </a:spcBef>
            </a:pPr>
            <a:endParaRPr sz="1403">
              <a:latin typeface="Times New Roman"/>
              <a:cs typeface="Times New Roman"/>
            </a:endParaRPr>
          </a:p>
          <a:p>
            <a:pPr marL="542048" marR="5726" indent="-426258"/>
            <a:r>
              <a:rPr sz="1403" b="1" spc="-10" dirty="0">
                <a:latin typeface="Courier New"/>
                <a:cs typeface="Courier New"/>
              </a:rPr>
              <a:t>if(</a:t>
            </a:r>
            <a:r>
              <a:rPr sz="1403" b="1" spc="-10" dirty="0">
                <a:solidFill>
                  <a:srgbClr val="3B822F"/>
                </a:solidFill>
                <a:latin typeface="Courier New"/>
                <a:cs typeface="Courier New"/>
              </a:rPr>
              <a:t>bind</a:t>
            </a:r>
            <a:r>
              <a:rPr sz="1403" b="1" spc="-10" dirty="0">
                <a:latin typeface="Courier New"/>
                <a:cs typeface="Courier New"/>
              </a:rPr>
              <a:t>(</a:t>
            </a:r>
            <a:r>
              <a:rPr sz="1403" b="1" spc="-10" dirty="0">
                <a:solidFill>
                  <a:srgbClr val="CC9A00"/>
                </a:solidFill>
                <a:latin typeface="Courier New"/>
                <a:cs typeface="Courier New"/>
              </a:rPr>
              <a:t>clientSock</a:t>
            </a:r>
            <a:r>
              <a:rPr sz="1403" b="1" spc="-10" dirty="0">
                <a:latin typeface="Courier New"/>
                <a:cs typeface="Courier New"/>
              </a:rPr>
              <a:t>,(struct sockaddr *)&amp;</a:t>
            </a:r>
            <a:r>
              <a:rPr sz="1403" b="1" spc="-10" dirty="0">
                <a:solidFill>
                  <a:srgbClr val="AFBF39"/>
                </a:solidFill>
                <a:latin typeface="Courier New"/>
                <a:cs typeface="Courier New"/>
              </a:rPr>
              <a:t>echoClientAddr</a:t>
            </a:r>
            <a:r>
              <a:rPr sz="1403" b="1" spc="-10" dirty="0">
                <a:latin typeface="Courier New"/>
                <a:cs typeface="Courier New"/>
              </a:rPr>
              <a:t>,sizeof(</a:t>
            </a:r>
            <a:r>
              <a:rPr sz="1403" b="1" spc="-10" dirty="0">
                <a:solidFill>
                  <a:srgbClr val="AFBF39"/>
                </a:solidFill>
                <a:latin typeface="Courier New"/>
                <a:cs typeface="Courier New"/>
              </a:rPr>
              <a:t>echoClientAddr</a:t>
            </a:r>
            <a:r>
              <a:rPr sz="1403" b="1" spc="-10" dirty="0">
                <a:latin typeface="Courier New"/>
                <a:cs typeface="Courier New"/>
              </a:rPr>
              <a:t>))&lt;0)  DieWithError("connect()</a:t>
            </a:r>
            <a:r>
              <a:rPr sz="1403" b="1" spc="20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failed");</a:t>
            </a:r>
            <a:endParaRPr sz="1403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84525137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9705" y="6177035"/>
            <a:ext cx="8244868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87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2290" y="492401"/>
            <a:ext cx="8244868" cy="71061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24"/>
            <a:r>
              <a:rPr sz="4609" spc="-5" dirty="0"/>
              <a:t>Example </a:t>
            </a:r>
            <a:r>
              <a:rPr sz="4008" dirty="0"/>
              <a:t>- </a:t>
            </a:r>
            <a:r>
              <a:rPr sz="4008" spc="-5" dirty="0"/>
              <a:t>Echo </a:t>
            </a:r>
            <a:r>
              <a:rPr sz="4008" dirty="0"/>
              <a:t>using </a:t>
            </a:r>
            <a:r>
              <a:rPr sz="4008" spc="-5" dirty="0"/>
              <a:t>datagram</a:t>
            </a:r>
            <a:r>
              <a:rPr sz="4008" spc="-50" dirty="0"/>
              <a:t> </a:t>
            </a:r>
            <a:r>
              <a:rPr sz="4008" spc="-5" dirty="0"/>
              <a:t>socket</a:t>
            </a:r>
            <a:endParaRPr sz="4008"/>
          </a:p>
        </p:txBody>
      </p:sp>
      <p:sp>
        <p:nvSpPr>
          <p:cNvPr id="4" name="object 4"/>
          <p:cNvSpPr txBox="1"/>
          <p:nvPr/>
        </p:nvSpPr>
        <p:spPr>
          <a:xfrm>
            <a:off x="513323" y="428631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3323" y="465198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3323" y="501766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b="1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3323" y="538333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47700" y="3818341"/>
            <a:ext cx="2595607" cy="17914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4049"/>
            <a:r>
              <a:rPr sz="2204" b="1" dirty="0">
                <a:solidFill>
                  <a:srgbClr val="006533"/>
                </a:solidFill>
                <a:latin typeface="Arial"/>
                <a:cs typeface="Arial"/>
              </a:rPr>
              <a:t>Client</a:t>
            </a:r>
            <a:endParaRPr sz="2204">
              <a:latin typeface="Arial"/>
              <a:cs typeface="Arial"/>
            </a:endParaRPr>
          </a:p>
          <a:p>
            <a:pPr marL="12724" marR="5090">
              <a:lnSpc>
                <a:spcPts val="2875"/>
              </a:lnSpc>
              <a:spcBef>
                <a:spcPts val="40"/>
              </a:spcBef>
            </a:pP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UDP </a:t>
            </a:r>
            <a:r>
              <a:rPr sz="2004" spc="-10" dirty="0">
                <a:latin typeface="Arial"/>
                <a:cs typeface="Arial"/>
              </a:rPr>
              <a:t>socket  Assign </a:t>
            </a:r>
            <a:r>
              <a:rPr sz="2004" spc="-5" dirty="0">
                <a:latin typeface="Arial"/>
                <a:cs typeface="Arial"/>
              </a:rPr>
              <a:t>a port to </a:t>
            </a:r>
            <a:r>
              <a:rPr sz="2004" spc="-10" dirty="0">
                <a:latin typeface="Arial"/>
                <a:cs typeface="Arial"/>
              </a:rPr>
              <a:t>socket  </a:t>
            </a:r>
            <a:r>
              <a:rPr sz="2004" b="1" spc="-5" dirty="0">
                <a:solidFill>
                  <a:srgbClr val="CA6800"/>
                </a:solidFill>
                <a:latin typeface="Arial"/>
                <a:cs typeface="Arial"/>
              </a:rPr>
              <a:t>Communicate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301"/>
              </a:spcBef>
            </a:pPr>
            <a:r>
              <a:rPr sz="2004" spc="-5" dirty="0">
                <a:latin typeface="Arial"/>
                <a:cs typeface="Arial"/>
              </a:rPr>
              <a:t>Close the</a:t>
            </a:r>
            <a:r>
              <a:rPr sz="2004" spc="-75" dirty="0">
                <a:latin typeface="Arial"/>
                <a:cs typeface="Arial"/>
              </a:rPr>
              <a:t> </a:t>
            </a:r>
            <a:r>
              <a:rPr sz="2004" spc="-5" dirty="0">
                <a:latin typeface="Arial"/>
                <a:cs typeface="Arial"/>
              </a:rPr>
              <a:t>socket</a:t>
            </a:r>
            <a:endParaRPr sz="2004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88428" y="428631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88428" y="467107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b="1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88428" y="503674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46477" y="5397335"/>
            <a:ext cx="89701" cy="1699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102" spc="-451" dirty="0">
                <a:solidFill>
                  <a:srgbClr val="3B822F"/>
                </a:solidFill>
                <a:latin typeface="Segoe UI Symbol"/>
                <a:cs typeface="Segoe UI Symbol"/>
              </a:rPr>
              <a:t>▪</a:t>
            </a:r>
            <a:endParaRPr sz="1102">
              <a:latin typeface="Segoe UI Symbol"/>
              <a:cs typeface="Segoe UI 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22817" y="3818342"/>
            <a:ext cx="2836082" cy="17755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8699"/>
            <a:r>
              <a:rPr sz="2204" b="1" spc="-5" dirty="0">
                <a:solidFill>
                  <a:srgbClr val="006533"/>
                </a:solidFill>
                <a:latin typeface="Arial"/>
                <a:cs typeface="Arial"/>
              </a:rPr>
              <a:t>Server</a:t>
            </a:r>
            <a:endParaRPr sz="2204">
              <a:latin typeface="Arial"/>
              <a:cs typeface="Arial"/>
            </a:endParaRPr>
          </a:p>
          <a:p>
            <a:pPr marL="12724">
              <a:spcBef>
                <a:spcPts val="336"/>
              </a:spcBef>
            </a:pP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UDP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socket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621"/>
              </a:spcBef>
            </a:pPr>
            <a:r>
              <a:rPr sz="2004" b="1" spc="-10" dirty="0">
                <a:solidFill>
                  <a:srgbClr val="A50021"/>
                </a:solidFill>
                <a:latin typeface="Arial"/>
                <a:cs typeface="Arial"/>
              </a:rPr>
              <a:t>Assign </a:t>
            </a:r>
            <a:r>
              <a:rPr sz="2004" b="1" spc="-5" dirty="0">
                <a:solidFill>
                  <a:srgbClr val="A50021"/>
                </a:solidFill>
                <a:latin typeface="Arial"/>
                <a:cs typeface="Arial"/>
              </a:rPr>
              <a:t>a port to</a:t>
            </a:r>
            <a:r>
              <a:rPr sz="2004" b="1" spc="-25" dirty="0">
                <a:solidFill>
                  <a:srgbClr val="A50021"/>
                </a:solidFill>
                <a:latin typeface="Arial"/>
                <a:cs typeface="Arial"/>
              </a:rPr>
              <a:t> </a:t>
            </a:r>
            <a:r>
              <a:rPr sz="2004" b="1" spc="-10" dirty="0">
                <a:solidFill>
                  <a:srgbClr val="A50021"/>
                </a:solidFill>
                <a:latin typeface="Arial"/>
                <a:cs typeface="Arial"/>
              </a:rPr>
              <a:t>socket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476"/>
              </a:spcBef>
            </a:pPr>
            <a:r>
              <a:rPr sz="2004" spc="-5" dirty="0">
                <a:latin typeface="Arial"/>
                <a:cs typeface="Arial"/>
              </a:rPr>
              <a:t>Repeatedly</a:t>
            </a:r>
            <a:endParaRPr sz="2004">
              <a:latin typeface="Arial"/>
              <a:cs typeface="Arial"/>
            </a:endParaRPr>
          </a:p>
          <a:p>
            <a:pPr marL="394448">
              <a:spcBef>
                <a:spcPts val="431"/>
              </a:spcBef>
            </a:pPr>
            <a:r>
              <a:rPr sz="1803" spc="-10" dirty="0">
                <a:latin typeface="Arial"/>
                <a:cs typeface="Arial"/>
              </a:rPr>
              <a:t>Communicate</a:t>
            </a:r>
            <a:endParaRPr sz="1803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6220" y="1324523"/>
            <a:ext cx="5563378" cy="664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 marR="5090" indent="-636"/>
            <a:r>
              <a:rPr sz="1403" b="1" spc="-10" dirty="0">
                <a:solidFill>
                  <a:srgbClr val="AFBF39"/>
                </a:solidFill>
                <a:latin typeface="Courier New"/>
                <a:cs typeface="Courier New"/>
              </a:rPr>
              <a:t>echoServAddr</a:t>
            </a:r>
            <a:r>
              <a:rPr sz="1403" b="1" spc="-10" dirty="0">
                <a:latin typeface="Courier New"/>
                <a:cs typeface="Courier New"/>
              </a:rPr>
              <a:t>.sin_family </a:t>
            </a:r>
            <a:r>
              <a:rPr sz="1403" b="1" spc="-5" dirty="0">
                <a:latin typeface="Courier New"/>
                <a:cs typeface="Courier New"/>
              </a:rPr>
              <a:t>= </a:t>
            </a:r>
            <a:r>
              <a:rPr sz="1403" b="1" spc="-10" dirty="0">
                <a:latin typeface="Courier New"/>
                <a:cs typeface="Courier New"/>
              </a:rPr>
              <a:t>AF_INET;  </a:t>
            </a:r>
            <a:r>
              <a:rPr sz="1403" b="1" spc="-10" dirty="0">
                <a:solidFill>
                  <a:srgbClr val="AFBF39"/>
                </a:solidFill>
                <a:latin typeface="Courier New"/>
                <a:cs typeface="Courier New"/>
              </a:rPr>
              <a:t>echoServAddr</a:t>
            </a:r>
            <a:r>
              <a:rPr sz="1403" b="1" spc="-10" dirty="0">
                <a:latin typeface="Courier New"/>
                <a:cs typeface="Courier New"/>
              </a:rPr>
              <a:t>.sin_addr.s_addr </a:t>
            </a:r>
            <a:r>
              <a:rPr sz="1403" b="1" spc="-5" dirty="0">
                <a:latin typeface="Courier New"/>
                <a:cs typeface="Courier New"/>
              </a:rPr>
              <a:t>= inet_addr(echoservIP</a:t>
            </a:r>
            <a:r>
              <a:rPr sz="1403" b="1" spc="-5" dirty="0">
                <a:latin typeface="Sylfaen"/>
                <a:cs typeface="Sylfaen"/>
              </a:rPr>
              <a:t>);  </a:t>
            </a:r>
            <a:r>
              <a:rPr sz="1403" b="1" spc="-10" dirty="0">
                <a:solidFill>
                  <a:srgbClr val="AFBF39"/>
                </a:solidFill>
                <a:latin typeface="Courier New"/>
                <a:cs typeface="Courier New"/>
              </a:rPr>
              <a:t>echoServAddr</a:t>
            </a:r>
            <a:r>
              <a:rPr sz="1403" b="1" spc="-10" dirty="0">
                <a:latin typeface="Courier New"/>
                <a:cs typeface="Courier New"/>
              </a:rPr>
              <a:t>.sin_port </a:t>
            </a:r>
            <a:r>
              <a:rPr sz="1403" b="1" spc="-5" dirty="0">
                <a:latin typeface="Courier New"/>
                <a:cs typeface="Courier New"/>
              </a:rPr>
              <a:t>=</a:t>
            </a:r>
            <a:r>
              <a:rPr sz="1403" b="1" spc="65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htons(echoServPort);</a:t>
            </a:r>
            <a:endParaRPr sz="1403">
              <a:latin typeface="Courier New"/>
              <a:cs typeface="Courier Ne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52968" y="1324524"/>
            <a:ext cx="2097479" cy="6660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0260">
              <a:lnSpc>
                <a:spcPts val="1678"/>
              </a:lnSpc>
            </a:pPr>
            <a:r>
              <a:rPr sz="1403" spc="-5" dirty="0">
                <a:latin typeface="Sylfaen"/>
                <a:cs typeface="Sylfaen"/>
              </a:rPr>
              <a:t>/* </a:t>
            </a:r>
            <a:r>
              <a:rPr sz="1403" spc="-10" dirty="0">
                <a:latin typeface="Sylfaen"/>
                <a:cs typeface="Sylfaen"/>
              </a:rPr>
              <a:t>Internet </a:t>
            </a:r>
            <a:r>
              <a:rPr sz="1403" spc="-5" dirty="0">
                <a:latin typeface="Sylfaen"/>
                <a:cs typeface="Sylfaen"/>
              </a:rPr>
              <a:t>address </a:t>
            </a:r>
            <a:r>
              <a:rPr sz="1403" dirty="0">
                <a:latin typeface="Sylfaen"/>
                <a:cs typeface="Sylfaen"/>
              </a:rPr>
              <a:t>family</a:t>
            </a:r>
            <a:r>
              <a:rPr sz="1403" spc="-20" dirty="0">
                <a:latin typeface="Sylfaen"/>
                <a:cs typeface="Sylfaen"/>
              </a:rPr>
              <a:t> </a:t>
            </a:r>
            <a:r>
              <a:rPr sz="1403" dirty="0">
                <a:latin typeface="Sylfaen"/>
                <a:cs typeface="Sylfaen"/>
              </a:rPr>
              <a:t>*/</a:t>
            </a:r>
            <a:endParaRPr sz="1403">
              <a:latin typeface="Sylfaen"/>
              <a:cs typeface="Sylfaen"/>
            </a:endParaRPr>
          </a:p>
          <a:p>
            <a:pPr marL="12724">
              <a:lnSpc>
                <a:spcPts val="1678"/>
              </a:lnSpc>
            </a:pPr>
            <a:r>
              <a:rPr sz="1403" spc="-5" dirty="0">
                <a:latin typeface="Sylfaen"/>
                <a:cs typeface="Sylfaen"/>
              </a:rPr>
              <a:t>/* Server IP</a:t>
            </a:r>
            <a:r>
              <a:rPr sz="1403" spc="-25" dirty="0">
                <a:latin typeface="Sylfaen"/>
                <a:cs typeface="Sylfaen"/>
              </a:rPr>
              <a:t> </a:t>
            </a:r>
            <a:r>
              <a:rPr sz="1403" spc="-5" dirty="0">
                <a:latin typeface="Sylfaen"/>
                <a:cs typeface="Sylfaen"/>
              </a:rPr>
              <a:t>address*/</a:t>
            </a:r>
            <a:endParaRPr sz="1403">
              <a:latin typeface="Sylfaen"/>
              <a:cs typeface="Sylfaen"/>
            </a:endParaRPr>
          </a:p>
          <a:p>
            <a:pPr marL="50897">
              <a:lnSpc>
                <a:spcPts val="1678"/>
              </a:lnSpc>
            </a:pPr>
            <a:r>
              <a:rPr sz="1403" spc="-5" dirty="0">
                <a:latin typeface="Sylfaen"/>
                <a:cs typeface="Sylfaen"/>
              </a:rPr>
              <a:t>/* Server port</a:t>
            </a:r>
            <a:r>
              <a:rPr sz="1403" spc="-100" dirty="0">
                <a:latin typeface="Sylfaen"/>
                <a:cs typeface="Sylfaen"/>
              </a:rPr>
              <a:t> </a:t>
            </a:r>
            <a:r>
              <a:rPr sz="1403" dirty="0">
                <a:latin typeface="Sylfaen"/>
                <a:cs typeface="Sylfaen"/>
              </a:rPr>
              <a:t>*/</a:t>
            </a:r>
            <a:endParaRPr sz="1403">
              <a:latin typeface="Sylfaen"/>
              <a:cs typeface="Sylfae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36577" y="2176365"/>
            <a:ext cx="6147389" cy="874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tabLst>
                <a:tab pos="4061542" algn="l"/>
              </a:tabLst>
            </a:pPr>
            <a:r>
              <a:rPr sz="1403" b="1" spc="-10" dirty="0">
                <a:latin typeface="Courier New"/>
                <a:cs typeface="Courier New"/>
              </a:rPr>
              <a:t>echoStringLen</a:t>
            </a:r>
            <a:r>
              <a:rPr sz="1403" b="1" spc="30" dirty="0">
                <a:latin typeface="Courier New"/>
                <a:cs typeface="Courier New"/>
              </a:rPr>
              <a:t> </a:t>
            </a:r>
            <a:r>
              <a:rPr sz="1403" b="1" spc="-5" dirty="0">
                <a:latin typeface="Courier New"/>
                <a:cs typeface="Courier New"/>
              </a:rPr>
              <a:t>=</a:t>
            </a:r>
            <a:r>
              <a:rPr sz="1403" b="1" spc="30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strlen(echoString);	</a:t>
            </a:r>
            <a:r>
              <a:rPr sz="1403" spc="-5" dirty="0">
                <a:latin typeface="Sylfaen"/>
                <a:cs typeface="Sylfaen"/>
              </a:rPr>
              <a:t>/* </a:t>
            </a:r>
            <a:r>
              <a:rPr sz="1403" spc="-10" dirty="0">
                <a:latin typeface="Sylfaen"/>
                <a:cs typeface="Sylfaen"/>
              </a:rPr>
              <a:t>Determine </a:t>
            </a:r>
            <a:r>
              <a:rPr sz="1403" spc="-5" dirty="0">
                <a:latin typeface="Sylfaen"/>
                <a:cs typeface="Sylfaen"/>
              </a:rPr>
              <a:t>input length</a:t>
            </a:r>
            <a:r>
              <a:rPr sz="1403" spc="-50" dirty="0">
                <a:latin typeface="Sylfaen"/>
                <a:cs typeface="Sylfaen"/>
              </a:rPr>
              <a:t> </a:t>
            </a:r>
            <a:r>
              <a:rPr sz="1403" dirty="0">
                <a:latin typeface="Sylfaen"/>
                <a:cs typeface="Sylfaen"/>
              </a:rPr>
              <a:t>*/</a:t>
            </a:r>
            <a:endParaRPr sz="1403">
              <a:latin typeface="Sylfaen"/>
              <a:cs typeface="Sylfaen"/>
            </a:endParaRPr>
          </a:p>
          <a:p>
            <a:pPr>
              <a:spcBef>
                <a:spcPts val="5"/>
              </a:spcBef>
            </a:pPr>
            <a:endParaRPr sz="1453">
              <a:latin typeface="Times New Roman"/>
              <a:cs typeface="Times New Roman"/>
            </a:endParaRPr>
          </a:p>
          <a:p>
            <a:pPr marL="12724">
              <a:lnSpc>
                <a:spcPts val="1667"/>
              </a:lnSpc>
            </a:pPr>
            <a:r>
              <a:rPr sz="1403" spc="-5" dirty="0">
                <a:latin typeface="Sylfaen"/>
                <a:cs typeface="Sylfaen"/>
              </a:rPr>
              <a:t>/* Send the string to the server</a:t>
            </a:r>
            <a:r>
              <a:rPr sz="1403" spc="10" dirty="0">
                <a:latin typeface="Sylfaen"/>
                <a:cs typeface="Sylfaen"/>
              </a:rPr>
              <a:t> </a:t>
            </a:r>
            <a:r>
              <a:rPr sz="1403" spc="-5" dirty="0">
                <a:latin typeface="Sylfaen"/>
                <a:cs typeface="Sylfaen"/>
              </a:rPr>
              <a:t>*/</a:t>
            </a:r>
            <a:endParaRPr sz="1403">
              <a:latin typeface="Sylfaen"/>
              <a:cs typeface="Sylfaen"/>
            </a:endParaRPr>
          </a:p>
          <a:p>
            <a:pPr marL="12724">
              <a:lnSpc>
                <a:spcPts val="1667"/>
              </a:lnSpc>
            </a:pPr>
            <a:r>
              <a:rPr sz="1403" b="1" spc="-5" dirty="0">
                <a:latin typeface="Courier New"/>
                <a:cs typeface="Courier New"/>
              </a:rPr>
              <a:t>if (</a:t>
            </a:r>
            <a:r>
              <a:rPr sz="1403" b="1" spc="-5" dirty="0">
                <a:solidFill>
                  <a:srgbClr val="006533"/>
                </a:solidFill>
                <a:latin typeface="Courier New"/>
                <a:cs typeface="Courier New"/>
              </a:rPr>
              <a:t>sendto</a:t>
            </a:r>
            <a:r>
              <a:rPr sz="1403" b="1" spc="-5" dirty="0">
                <a:latin typeface="Courier New"/>
                <a:cs typeface="Courier New"/>
              </a:rPr>
              <a:t>( </a:t>
            </a:r>
            <a:r>
              <a:rPr sz="1403" b="1" spc="-10" dirty="0">
                <a:solidFill>
                  <a:srgbClr val="CC9A00"/>
                </a:solidFill>
                <a:latin typeface="Courier New"/>
                <a:cs typeface="Courier New"/>
              </a:rPr>
              <a:t>clientSock</a:t>
            </a:r>
            <a:r>
              <a:rPr sz="1403" b="1" spc="-10" dirty="0">
                <a:latin typeface="Courier New"/>
                <a:cs typeface="Courier New"/>
              </a:rPr>
              <a:t>, echoString, echoStringLen,</a:t>
            </a:r>
            <a:r>
              <a:rPr sz="1403" b="1" spc="60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0,</a:t>
            </a:r>
            <a:endParaRPr sz="1403">
              <a:latin typeface="Courier New"/>
              <a:cs typeface="Courier Ne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68968" y="3025904"/>
            <a:ext cx="2689761" cy="664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52748">
              <a:lnSpc>
                <a:spcPts val="1678"/>
              </a:lnSpc>
            </a:pPr>
            <a:r>
              <a:rPr sz="1403" b="1" spc="-10" dirty="0">
                <a:latin typeface="Courier New"/>
                <a:cs typeface="Courier New"/>
              </a:rPr>
              <a:t>(struct sockaddr</a:t>
            </a:r>
            <a:r>
              <a:rPr sz="1403" b="1" spc="-30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*)</a:t>
            </a:r>
            <a:endParaRPr sz="1403">
              <a:latin typeface="Courier New"/>
              <a:cs typeface="Courier New"/>
            </a:endParaRPr>
          </a:p>
          <a:p>
            <a:pPr marL="12724" marR="5090" indent="425622">
              <a:lnSpc>
                <a:spcPts val="1673"/>
              </a:lnSpc>
              <a:spcBef>
                <a:spcPts val="60"/>
              </a:spcBef>
            </a:pPr>
            <a:r>
              <a:rPr sz="1403" b="1" spc="-5" dirty="0">
                <a:latin typeface="Courier New"/>
                <a:cs typeface="Courier New"/>
              </a:rPr>
              <a:t>!= </a:t>
            </a:r>
            <a:r>
              <a:rPr sz="1403" b="1" spc="-10" dirty="0">
                <a:latin typeface="Courier New"/>
                <a:cs typeface="Courier New"/>
              </a:rPr>
              <a:t>echoStringLen)  DieWithError("send()</a:t>
            </a:r>
            <a:r>
              <a:rPr sz="1403" b="1" spc="-20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sent</a:t>
            </a:r>
            <a:endParaRPr sz="1403">
              <a:latin typeface="Courier New"/>
              <a:cs typeface="Courier New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39409" y="3025904"/>
            <a:ext cx="4715352" cy="664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403" b="1" spc="-10" dirty="0">
                <a:latin typeface="Courier New"/>
                <a:cs typeface="Courier New"/>
              </a:rPr>
              <a:t>&amp;</a:t>
            </a:r>
            <a:r>
              <a:rPr sz="1403" b="1" spc="-10" dirty="0">
                <a:solidFill>
                  <a:srgbClr val="AFBF39"/>
                </a:solidFill>
                <a:latin typeface="Courier New"/>
                <a:cs typeface="Courier New"/>
              </a:rPr>
              <a:t>echoServAddr</a:t>
            </a:r>
            <a:r>
              <a:rPr sz="1403" b="1" spc="-10" dirty="0">
                <a:latin typeface="Courier New"/>
                <a:cs typeface="Courier New"/>
              </a:rPr>
              <a:t>,</a:t>
            </a:r>
            <a:r>
              <a:rPr sz="1403" b="1" spc="25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sizeof(</a:t>
            </a:r>
            <a:r>
              <a:rPr sz="1403" b="1" spc="-10" dirty="0">
                <a:solidFill>
                  <a:srgbClr val="AFBF39"/>
                </a:solidFill>
                <a:latin typeface="Courier New"/>
                <a:cs typeface="Courier New"/>
              </a:rPr>
              <a:t>echoServAddr</a:t>
            </a:r>
            <a:r>
              <a:rPr sz="1403" b="1" spc="-10" dirty="0">
                <a:latin typeface="Courier New"/>
                <a:cs typeface="Courier New"/>
              </a:rPr>
              <a:t>))</a:t>
            </a:r>
            <a:endParaRPr sz="1403">
              <a:latin typeface="Courier New"/>
              <a:cs typeface="Courier New"/>
            </a:endParaRPr>
          </a:p>
          <a:p>
            <a:pPr>
              <a:spcBef>
                <a:spcPts val="55"/>
              </a:spcBef>
            </a:pPr>
            <a:endParaRPr sz="1403">
              <a:latin typeface="Times New Roman"/>
              <a:cs typeface="Times New Roman"/>
            </a:endParaRPr>
          </a:p>
          <a:p>
            <a:pPr marL="12724"/>
            <a:r>
              <a:rPr sz="1403" b="1" spc="-5" dirty="0">
                <a:latin typeface="Courier New"/>
                <a:cs typeface="Courier New"/>
              </a:rPr>
              <a:t>a </a:t>
            </a:r>
            <a:r>
              <a:rPr sz="1403" b="1" spc="-10" dirty="0">
                <a:latin typeface="Courier New"/>
                <a:cs typeface="Courier New"/>
              </a:rPr>
              <a:t>different number </a:t>
            </a:r>
            <a:r>
              <a:rPr sz="1403" b="1" spc="-5" dirty="0">
                <a:latin typeface="Courier New"/>
                <a:cs typeface="Courier New"/>
              </a:rPr>
              <a:t>of </a:t>
            </a:r>
            <a:r>
              <a:rPr sz="1403" b="1" spc="-10" dirty="0">
                <a:latin typeface="Courier New"/>
                <a:cs typeface="Courier New"/>
              </a:rPr>
              <a:t>bytes </a:t>
            </a:r>
            <a:r>
              <a:rPr sz="1403" b="1" spc="-5" dirty="0">
                <a:latin typeface="Courier New"/>
                <a:cs typeface="Courier New"/>
              </a:rPr>
              <a:t>than</a:t>
            </a:r>
            <a:r>
              <a:rPr sz="1403" b="1" spc="40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expected");</a:t>
            </a:r>
            <a:endParaRPr sz="1403">
              <a:latin typeface="Courier New"/>
              <a:cs typeface="Courier New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03908" y="1087355"/>
            <a:ext cx="8273496" cy="2673857"/>
          </a:xfrm>
          <a:custGeom>
            <a:avLst/>
            <a:gdLst/>
            <a:ahLst/>
            <a:cxnLst/>
            <a:rect l="l" t="t" r="r" b="b"/>
            <a:pathLst>
              <a:path w="8258175" h="2668904">
                <a:moveTo>
                  <a:pt x="0" y="0"/>
                </a:moveTo>
                <a:lnTo>
                  <a:pt x="0" y="2668524"/>
                </a:lnTo>
                <a:lnTo>
                  <a:pt x="8257794" y="2668524"/>
                </a:lnTo>
                <a:lnTo>
                  <a:pt x="8257794" y="0"/>
                </a:lnTo>
                <a:lnTo>
                  <a:pt x="0" y="0"/>
                </a:lnTo>
                <a:close/>
              </a:path>
            </a:pathLst>
          </a:custGeom>
          <a:ln w="22225">
            <a:solidFill>
              <a:srgbClr val="996600"/>
            </a:solidFill>
          </a:ln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4294967295"/>
          </p:nvPr>
        </p:nvSpPr>
        <p:spPr>
          <a:xfrm>
            <a:off x="529355" y="6392744"/>
            <a:ext cx="1831556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dirty="0"/>
              <a:t>CS556 - </a:t>
            </a:r>
            <a:r>
              <a:rPr spc="-5" dirty="0"/>
              <a:t>Distributed</a:t>
            </a:r>
            <a:r>
              <a:rPr spc="-60" dirty="0"/>
              <a:t> </a:t>
            </a:r>
            <a:r>
              <a:rPr dirty="0"/>
              <a:t>Systems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dt" sz="half" idx="4294967295"/>
          </p:nvPr>
        </p:nvSpPr>
        <p:spPr>
          <a:xfrm>
            <a:off x="3450011" y="6392744"/>
            <a:ext cx="1989964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spc="-5" dirty="0"/>
              <a:t>Tutorial </a:t>
            </a:r>
            <a:r>
              <a:rPr dirty="0"/>
              <a:t>by Eleftherios</a:t>
            </a:r>
            <a:r>
              <a:rPr spc="-75" dirty="0"/>
              <a:t> </a:t>
            </a:r>
            <a:r>
              <a:rPr dirty="0"/>
              <a:t>Kosmas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sldNum" sz="quarter" idx="4294967295"/>
          </p:nvPr>
        </p:nvSpPr>
        <p:spPr>
          <a:xfrm>
            <a:off x="8060686" y="6392744"/>
            <a:ext cx="204212" cy="4625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48">
              <a:lnSpc>
                <a:spcPts val="1212"/>
              </a:lnSpc>
            </a:pPr>
            <a:fld id="{81D60167-4931-47E6-BA6A-407CBD079E47}" type="slidenum">
              <a:rPr dirty="0"/>
              <a:pPr marL="25448">
                <a:lnSpc>
                  <a:spcPts val="1212"/>
                </a:lnSpc>
              </a:pPr>
              <a:t>53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234518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9705" y="6177035"/>
            <a:ext cx="8244868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87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2290" y="492401"/>
            <a:ext cx="8244868" cy="71061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24"/>
            <a:r>
              <a:rPr sz="4609" spc="-5" dirty="0"/>
              <a:t>Example </a:t>
            </a:r>
            <a:r>
              <a:rPr sz="4008" dirty="0"/>
              <a:t>- </a:t>
            </a:r>
            <a:r>
              <a:rPr sz="4008" spc="-5" dirty="0"/>
              <a:t>Echo </a:t>
            </a:r>
            <a:r>
              <a:rPr sz="4008" dirty="0"/>
              <a:t>using </a:t>
            </a:r>
            <a:r>
              <a:rPr sz="4008" spc="-5" dirty="0"/>
              <a:t>datagram</a:t>
            </a:r>
            <a:r>
              <a:rPr sz="4008" spc="-50" dirty="0"/>
              <a:t> </a:t>
            </a:r>
            <a:r>
              <a:rPr sz="4008" spc="-5" dirty="0"/>
              <a:t>socket</a:t>
            </a:r>
            <a:endParaRPr sz="4008"/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4294967295"/>
          </p:nvPr>
        </p:nvSpPr>
        <p:spPr>
          <a:xfrm>
            <a:off x="529355" y="6392744"/>
            <a:ext cx="1831556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dirty="0"/>
              <a:t>CS556 - </a:t>
            </a:r>
            <a:r>
              <a:rPr spc="-5" dirty="0"/>
              <a:t>Distributed</a:t>
            </a:r>
            <a:r>
              <a:rPr spc="-60" dirty="0"/>
              <a:t> </a:t>
            </a:r>
            <a:r>
              <a:rPr dirty="0"/>
              <a:t>Systems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sz="half" idx="4294967295"/>
          </p:nvPr>
        </p:nvSpPr>
        <p:spPr>
          <a:xfrm>
            <a:off x="3450011" y="6392744"/>
            <a:ext cx="1989964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spc="-5" dirty="0"/>
              <a:t>Tutorial </a:t>
            </a:r>
            <a:r>
              <a:rPr dirty="0"/>
              <a:t>by Eleftherios</a:t>
            </a:r>
            <a:r>
              <a:rPr spc="-75" dirty="0"/>
              <a:t> </a:t>
            </a:r>
            <a:r>
              <a:rPr dirty="0"/>
              <a:t>Kosmas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4294967295"/>
          </p:nvPr>
        </p:nvSpPr>
        <p:spPr>
          <a:xfrm>
            <a:off x="8060686" y="6392744"/>
            <a:ext cx="204212" cy="4625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48">
              <a:lnSpc>
                <a:spcPts val="1212"/>
              </a:lnSpc>
            </a:pPr>
            <a:fld id="{81D60167-4931-47E6-BA6A-407CBD079E47}" type="slidenum">
              <a:rPr dirty="0"/>
              <a:pPr marL="25448">
                <a:lnSpc>
                  <a:spcPts val="1212"/>
                </a:lnSpc>
              </a:pPr>
              <a:t>54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513323" y="4797801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3323" y="516423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3323" y="552991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b="1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3323" y="589558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47700" y="4330590"/>
            <a:ext cx="2595607" cy="17914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4049"/>
            <a:r>
              <a:rPr sz="2204" b="1" dirty="0">
                <a:solidFill>
                  <a:srgbClr val="006533"/>
                </a:solidFill>
                <a:latin typeface="Arial"/>
                <a:cs typeface="Arial"/>
              </a:rPr>
              <a:t>Client</a:t>
            </a:r>
            <a:endParaRPr sz="2204">
              <a:latin typeface="Arial"/>
              <a:cs typeface="Arial"/>
            </a:endParaRPr>
          </a:p>
          <a:p>
            <a:pPr marL="12724" marR="5090">
              <a:lnSpc>
                <a:spcPts val="2885"/>
              </a:lnSpc>
              <a:spcBef>
                <a:spcPts val="25"/>
              </a:spcBef>
            </a:pP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UDP </a:t>
            </a:r>
            <a:r>
              <a:rPr sz="2004" spc="-10" dirty="0">
                <a:latin typeface="Arial"/>
                <a:cs typeface="Arial"/>
              </a:rPr>
              <a:t>socket  Assign </a:t>
            </a:r>
            <a:r>
              <a:rPr sz="2004" spc="-5" dirty="0">
                <a:latin typeface="Arial"/>
                <a:cs typeface="Arial"/>
              </a:rPr>
              <a:t>a port to</a:t>
            </a:r>
            <a:r>
              <a:rPr sz="2004" spc="-4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socket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296"/>
              </a:spcBef>
            </a:pPr>
            <a:r>
              <a:rPr sz="2004" b="1" spc="-5" dirty="0">
                <a:solidFill>
                  <a:srgbClr val="CA6800"/>
                </a:solidFill>
                <a:latin typeface="Arial"/>
                <a:cs typeface="Arial"/>
              </a:rPr>
              <a:t>Communicate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471"/>
              </a:spcBef>
            </a:pPr>
            <a:r>
              <a:rPr sz="2004" spc="-5" dirty="0">
                <a:latin typeface="Arial"/>
                <a:cs typeface="Arial"/>
              </a:rPr>
              <a:t>Close the</a:t>
            </a:r>
            <a:r>
              <a:rPr sz="2004" spc="-75" dirty="0">
                <a:latin typeface="Arial"/>
                <a:cs typeface="Arial"/>
              </a:rPr>
              <a:t> </a:t>
            </a:r>
            <a:r>
              <a:rPr sz="2004" spc="-5" dirty="0">
                <a:latin typeface="Arial"/>
                <a:cs typeface="Arial"/>
              </a:rPr>
              <a:t>socket</a:t>
            </a:r>
            <a:endParaRPr sz="2004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88428" y="4797801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88428" y="5183325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88428" y="554899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46477" y="5909585"/>
            <a:ext cx="89701" cy="1699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102" spc="-451" dirty="0">
                <a:solidFill>
                  <a:srgbClr val="3B822F"/>
                </a:solidFill>
                <a:latin typeface="Segoe UI Symbol"/>
                <a:cs typeface="Segoe UI Symbol"/>
              </a:rPr>
              <a:t>▪</a:t>
            </a:r>
            <a:endParaRPr sz="1102">
              <a:latin typeface="Segoe UI Symbol"/>
              <a:cs typeface="Segoe UI 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22817" y="4330591"/>
            <a:ext cx="2595607" cy="17755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8699"/>
            <a:r>
              <a:rPr sz="2204" b="1" spc="-5" dirty="0">
                <a:solidFill>
                  <a:srgbClr val="006533"/>
                </a:solidFill>
                <a:latin typeface="Arial"/>
                <a:cs typeface="Arial"/>
              </a:rPr>
              <a:t>Server</a:t>
            </a:r>
            <a:endParaRPr sz="2204">
              <a:latin typeface="Arial"/>
              <a:cs typeface="Arial"/>
            </a:endParaRPr>
          </a:p>
          <a:p>
            <a:pPr marL="12724">
              <a:spcBef>
                <a:spcPts val="331"/>
              </a:spcBef>
            </a:pP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UDP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socket</a:t>
            </a:r>
            <a:endParaRPr sz="2004">
              <a:latin typeface="Arial"/>
              <a:cs typeface="Arial"/>
            </a:endParaRPr>
          </a:p>
          <a:p>
            <a:pPr marL="12724" marR="5090">
              <a:lnSpc>
                <a:spcPct val="119800"/>
              </a:lnSpc>
              <a:spcBef>
                <a:spcPts val="155"/>
              </a:spcBef>
            </a:pPr>
            <a:r>
              <a:rPr sz="2004" spc="-10" dirty="0">
                <a:latin typeface="Arial"/>
                <a:cs typeface="Arial"/>
              </a:rPr>
              <a:t>Assign </a:t>
            </a:r>
            <a:r>
              <a:rPr sz="2004" spc="-5" dirty="0">
                <a:latin typeface="Arial"/>
                <a:cs typeface="Arial"/>
              </a:rPr>
              <a:t>a port to </a:t>
            </a:r>
            <a:r>
              <a:rPr sz="2004" spc="-10" dirty="0">
                <a:latin typeface="Arial"/>
                <a:cs typeface="Arial"/>
              </a:rPr>
              <a:t>socket  </a:t>
            </a:r>
            <a:r>
              <a:rPr sz="2004" spc="-5" dirty="0">
                <a:latin typeface="Arial"/>
                <a:cs typeface="Arial"/>
              </a:rPr>
              <a:t>Repeatedly</a:t>
            </a:r>
            <a:endParaRPr sz="2004">
              <a:latin typeface="Arial"/>
              <a:cs typeface="Arial"/>
            </a:endParaRPr>
          </a:p>
          <a:p>
            <a:pPr marL="394448">
              <a:spcBef>
                <a:spcPts val="431"/>
              </a:spcBef>
            </a:pPr>
            <a:r>
              <a:rPr sz="1803" b="1" spc="-10" dirty="0">
                <a:solidFill>
                  <a:srgbClr val="A50021"/>
                </a:solidFill>
                <a:latin typeface="Arial"/>
                <a:cs typeface="Arial"/>
              </a:rPr>
              <a:t>Communicate</a:t>
            </a:r>
            <a:endParaRPr sz="1803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3901" y="1154535"/>
            <a:ext cx="8273496" cy="3168167"/>
          </a:xfrm>
          <a:prstGeom prst="rect">
            <a:avLst/>
          </a:prstGeom>
          <a:ln w="22225">
            <a:solidFill>
              <a:srgbClr val="996600"/>
            </a:solidFill>
          </a:ln>
        </p:spPr>
        <p:txBody>
          <a:bodyPr vert="horz" wrap="square" lIns="0" tIns="125327" rIns="0" bIns="0" rtlCol="0">
            <a:spAutoFit/>
          </a:bodyPr>
          <a:lstStyle/>
          <a:p>
            <a:pPr marL="61076">
              <a:lnSpc>
                <a:spcPts val="1667"/>
              </a:lnSpc>
              <a:spcBef>
                <a:spcPts val="987"/>
              </a:spcBef>
            </a:pPr>
            <a:r>
              <a:rPr sz="1403" b="1" spc="-5" dirty="0">
                <a:latin typeface="Courier New"/>
                <a:cs typeface="Courier New"/>
              </a:rPr>
              <a:t>for (;;) </a:t>
            </a:r>
            <a:r>
              <a:rPr sz="1403" spc="-5" dirty="0">
                <a:latin typeface="Sylfaen"/>
                <a:cs typeface="Sylfaen"/>
              </a:rPr>
              <a:t>/* Run forever</a:t>
            </a:r>
            <a:r>
              <a:rPr sz="1403" spc="-50" dirty="0">
                <a:latin typeface="Sylfaen"/>
                <a:cs typeface="Sylfaen"/>
              </a:rPr>
              <a:t> </a:t>
            </a:r>
            <a:r>
              <a:rPr sz="1403" spc="-5" dirty="0">
                <a:latin typeface="Sylfaen"/>
                <a:cs typeface="Sylfaen"/>
              </a:rPr>
              <a:t>*/</a:t>
            </a:r>
            <a:endParaRPr sz="1403">
              <a:latin typeface="Sylfaen"/>
              <a:cs typeface="Sylfaen"/>
            </a:endParaRPr>
          </a:p>
          <a:p>
            <a:pPr marL="61076">
              <a:lnSpc>
                <a:spcPts val="1667"/>
              </a:lnSpc>
            </a:pPr>
            <a:r>
              <a:rPr sz="1403" b="1" spc="-5" dirty="0">
                <a:latin typeface="Courier New"/>
                <a:cs typeface="Courier New"/>
              </a:rPr>
              <a:t>{</a:t>
            </a:r>
            <a:endParaRPr sz="1403">
              <a:latin typeface="Courier New"/>
              <a:cs typeface="Courier New"/>
            </a:endParaRPr>
          </a:p>
          <a:p>
            <a:pPr marL="381088">
              <a:spcBef>
                <a:spcPts val="20"/>
              </a:spcBef>
              <a:tabLst>
                <a:tab pos="4643035" algn="l"/>
              </a:tabLst>
            </a:pPr>
            <a:r>
              <a:rPr sz="1403" b="1" spc="-10" dirty="0">
                <a:latin typeface="Courier New"/>
                <a:cs typeface="Courier New"/>
              </a:rPr>
              <a:t>clientAddrLen</a:t>
            </a:r>
            <a:r>
              <a:rPr sz="1403" b="1" spc="30" dirty="0">
                <a:latin typeface="Courier New"/>
                <a:cs typeface="Courier New"/>
              </a:rPr>
              <a:t> </a:t>
            </a:r>
            <a:r>
              <a:rPr sz="1403" b="1" spc="-5" dirty="0">
                <a:latin typeface="Courier New"/>
                <a:cs typeface="Courier New"/>
              </a:rPr>
              <a:t>=</a:t>
            </a:r>
            <a:r>
              <a:rPr sz="1403" b="1" spc="40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sizeof(echoClientAddr)	</a:t>
            </a:r>
            <a:r>
              <a:rPr sz="1603" dirty="0">
                <a:latin typeface="Sylfaen"/>
                <a:cs typeface="Sylfaen"/>
              </a:rPr>
              <a:t>/* Set the size of the </a:t>
            </a:r>
            <a:r>
              <a:rPr sz="1603" spc="-5" dirty="0">
                <a:latin typeface="Sylfaen"/>
                <a:cs typeface="Sylfaen"/>
              </a:rPr>
              <a:t>in-out </a:t>
            </a:r>
            <a:r>
              <a:rPr sz="1603" dirty="0">
                <a:latin typeface="Sylfaen"/>
                <a:cs typeface="Sylfaen"/>
              </a:rPr>
              <a:t>parameter</a:t>
            </a:r>
            <a:r>
              <a:rPr sz="1603" spc="-65" dirty="0">
                <a:latin typeface="Sylfaen"/>
                <a:cs typeface="Sylfaen"/>
              </a:rPr>
              <a:t> </a:t>
            </a:r>
            <a:r>
              <a:rPr sz="1603" dirty="0">
                <a:latin typeface="Sylfaen"/>
                <a:cs typeface="Sylfaen"/>
              </a:rPr>
              <a:t>*/</a:t>
            </a:r>
            <a:endParaRPr sz="1603">
              <a:latin typeface="Sylfaen"/>
              <a:cs typeface="Sylfaen"/>
            </a:endParaRPr>
          </a:p>
          <a:p>
            <a:pPr marL="367091">
              <a:spcBef>
                <a:spcPts val="5"/>
              </a:spcBef>
            </a:pPr>
            <a:r>
              <a:rPr sz="1603" spc="-5" dirty="0">
                <a:latin typeface="Sylfaen"/>
                <a:cs typeface="Sylfaen"/>
              </a:rPr>
              <a:t>/*Block until </a:t>
            </a:r>
            <a:r>
              <a:rPr sz="1603" dirty="0">
                <a:latin typeface="Sylfaen"/>
                <a:cs typeface="Sylfaen"/>
              </a:rPr>
              <a:t>receive message from</a:t>
            </a:r>
            <a:r>
              <a:rPr sz="1603" spc="-55" dirty="0">
                <a:latin typeface="Sylfaen"/>
                <a:cs typeface="Sylfaen"/>
              </a:rPr>
              <a:t> </a:t>
            </a:r>
            <a:r>
              <a:rPr sz="1603" dirty="0">
                <a:latin typeface="Sylfaen"/>
                <a:cs typeface="Sylfaen"/>
              </a:rPr>
              <a:t>client*/</a:t>
            </a:r>
            <a:endParaRPr sz="1603">
              <a:latin typeface="Sylfaen"/>
              <a:cs typeface="Sylfaen"/>
            </a:endParaRPr>
          </a:p>
          <a:p>
            <a:pPr marL="427531">
              <a:spcBef>
                <a:spcPts val="155"/>
              </a:spcBef>
            </a:pPr>
            <a:r>
              <a:rPr sz="1403" b="1" spc="-5" dirty="0">
                <a:latin typeface="Courier New"/>
                <a:cs typeface="Courier New"/>
              </a:rPr>
              <a:t>if </a:t>
            </a:r>
            <a:r>
              <a:rPr sz="1403" b="1" spc="-10" dirty="0">
                <a:latin typeface="Courier New"/>
                <a:cs typeface="Courier New"/>
              </a:rPr>
              <a:t>((recvMsgSize </a:t>
            </a:r>
            <a:r>
              <a:rPr sz="1403" b="1" spc="-5" dirty="0">
                <a:latin typeface="Courier New"/>
                <a:cs typeface="Courier New"/>
              </a:rPr>
              <a:t>= </a:t>
            </a:r>
            <a:r>
              <a:rPr sz="1403" b="1" spc="-10" dirty="0">
                <a:latin typeface="Courier New"/>
                <a:cs typeface="Courier New"/>
              </a:rPr>
              <a:t>recvfrom(</a:t>
            </a:r>
            <a:r>
              <a:rPr sz="1403" b="1" spc="-10" dirty="0">
                <a:solidFill>
                  <a:srgbClr val="CC9A00"/>
                </a:solidFill>
                <a:latin typeface="Courier New"/>
                <a:cs typeface="Courier New"/>
              </a:rPr>
              <a:t>servSock</a:t>
            </a:r>
            <a:r>
              <a:rPr sz="1403" b="1" spc="-10" dirty="0">
                <a:latin typeface="Courier New"/>
                <a:cs typeface="Courier New"/>
              </a:rPr>
              <a:t>, echoBuffer, ECHOMAX,</a:t>
            </a:r>
            <a:r>
              <a:rPr sz="1403" b="1" spc="105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0),</a:t>
            </a:r>
            <a:endParaRPr sz="1403">
              <a:latin typeface="Courier New"/>
              <a:cs typeface="Courier New"/>
            </a:endParaRPr>
          </a:p>
          <a:p>
            <a:pPr marL="913593" marR="297108">
              <a:spcBef>
                <a:spcPts val="65"/>
              </a:spcBef>
            </a:pPr>
            <a:r>
              <a:rPr sz="1403" b="1" spc="-10" dirty="0">
                <a:latin typeface="Courier New"/>
                <a:cs typeface="Courier New"/>
              </a:rPr>
              <a:t>(struct sockaddr </a:t>
            </a:r>
            <a:r>
              <a:rPr sz="1403" b="1" spc="-5" dirty="0">
                <a:latin typeface="Courier New"/>
                <a:cs typeface="Courier New"/>
              </a:rPr>
              <a:t>*) </a:t>
            </a:r>
            <a:r>
              <a:rPr sz="1403" b="1" spc="-10" dirty="0">
                <a:latin typeface="Courier New"/>
                <a:cs typeface="Courier New"/>
              </a:rPr>
              <a:t>&amp;</a:t>
            </a:r>
            <a:r>
              <a:rPr sz="1403" b="1" spc="-10" dirty="0">
                <a:solidFill>
                  <a:srgbClr val="AFBF39"/>
                </a:solidFill>
                <a:latin typeface="Courier New"/>
                <a:cs typeface="Courier New"/>
              </a:rPr>
              <a:t>echoClientAddr</a:t>
            </a:r>
            <a:r>
              <a:rPr sz="1403" b="1" spc="-10" dirty="0">
                <a:latin typeface="Courier New"/>
                <a:cs typeface="Courier New"/>
              </a:rPr>
              <a:t>, sizeof(</a:t>
            </a:r>
            <a:r>
              <a:rPr sz="1403" b="1" spc="-10" dirty="0">
                <a:solidFill>
                  <a:srgbClr val="AFBF39"/>
                </a:solidFill>
                <a:latin typeface="Courier New"/>
                <a:cs typeface="Courier New"/>
              </a:rPr>
              <a:t>echoClientAddr</a:t>
            </a:r>
            <a:r>
              <a:rPr sz="1403" b="1" spc="-10" dirty="0">
                <a:latin typeface="Courier New"/>
                <a:cs typeface="Courier New"/>
              </a:rPr>
              <a:t>))) </a:t>
            </a:r>
            <a:r>
              <a:rPr sz="1403" b="1" spc="-5" dirty="0">
                <a:latin typeface="Courier New"/>
                <a:cs typeface="Courier New"/>
              </a:rPr>
              <a:t>&lt; </a:t>
            </a:r>
            <a:r>
              <a:rPr sz="1403" b="1" spc="-10" dirty="0">
                <a:latin typeface="Courier New"/>
                <a:cs typeface="Courier New"/>
              </a:rPr>
              <a:t>0)  DieWithError(“recvfrom()</a:t>
            </a:r>
            <a:r>
              <a:rPr sz="1403" b="1" spc="25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failed");</a:t>
            </a:r>
            <a:endParaRPr sz="1403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453">
              <a:latin typeface="Times New Roman"/>
              <a:cs typeface="Times New Roman"/>
            </a:endParaRPr>
          </a:p>
          <a:p>
            <a:pPr marL="380451"/>
            <a:r>
              <a:rPr sz="1403" b="1" spc="-5" dirty="0">
                <a:latin typeface="Courier New"/>
                <a:cs typeface="Courier New"/>
              </a:rPr>
              <a:t>if </a:t>
            </a:r>
            <a:r>
              <a:rPr sz="1403" b="1" spc="-10" dirty="0">
                <a:latin typeface="Courier New"/>
                <a:cs typeface="Courier New"/>
              </a:rPr>
              <a:t>(sendto(</a:t>
            </a:r>
            <a:r>
              <a:rPr sz="1403" b="1" spc="-10" dirty="0">
                <a:solidFill>
                  <a:srgbClr val="9A6500"/>
                </a:solidFill>
                <a:latin typeface="Courier New"/>
                <a:cs typeface="Courier New"/>
              </a:rPr>
              <a:t>servSock</a:t>
            </a:r>
            <a:r>
              <a:rPr sz="1403" b="1" spc="-10" dirty="0">
                <a:latin typeface="Courier New"/>
                <a:cs typeface="Courier New"/>
              </a:rPr>
              <a:t>, echobuffer, recvMsgSize,</a:t>
            </a:r>
            <a:r>
              <a:rPr sz="1403" b="1" spc="60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0,</a:t>
            </a:r>
            <a:endParaRPr sz="1403">
              <a:latin typeface="Courier New"/>
              <a:cs typeface="Courier New"/>
            </a:endParaRPr>
          </a:p>
          <a:p>
            <a:pPr marL="1446734">
              <a:lnSpc>
                <a:spcPts val="1678"/>
              </a:lnSpc>
            </a:pPr>
            <a:r>
              <a:rPr sz="1403" b="1" spc="-10" dirty="0">
                <a:latin typeface="Courier New"/>
                <a:cs typeface="Courier New"/>
              </a:rPr>
              <a:t>(struct sockaddr </a:t>
            </a:r>
            <a:r>
              <a:rPr sz="1403" b="1" spc="-5" dirty="0">
                <a:latin typeface="Courier New"/>
                <a:cs typeface="Courier New"/>
              </a:rPr>
              <a:t>*) </a:t>
            </a:r>
            <a:r>
              <a:rPr sz="1403" b="1" spc="-10" dirty="0">
                <a:latin typeface="Courier New"/>
                <a:cs typeface="Courier New"/>
              </a:rPr>
              <a:t>&amp;</a:t>
            </a:r>
            <a:r>
              <a:rPr sz="1403" b="1" spc="-10" dirty="0">
                <a:solidFill>
                  <a:srgbClr val="AFBF39"/>
                </a:solidFill>
                <a:latin typeface="Courier New"/>
                <a:cs typeface="Courier New"/>
              </a:rPr>
              <a:t>echoClientAddr</a:t>
            </a:r>
            <a:r>
              <a:rPr sz="1403" b="1" spc="-10" dirty="0">
                <a:latin typeface="Courier New"/>
                <a:cs typeface="Courier New"/>
              </a:rPr>
              <a:t>,</a:t>
            </a:r>
            <a:r>
              <a:rPr sz="1403" b="1" spc="130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sizeof(</a:t>
            </a:r>
            <a:r>
              <a:rPr sz="1403" b="1" spc="-10" dirty="0">
                <a:solidFill>
                  <a:srgbClr val="AFBF39"/>
                </a:solidFill>
                <a:latin typeface="Courier New"/>
                <a:cs typeface="Courier New"/>
              </a:rPr>
              <a:t>echoClientAddr</a:t>
            </a:r>
            <a:r>
              <a:rPr sz="1403" b="1" spc="-10" dirty="0">
                <a:latin typeface="Courier New"/>
                <a:cs typeface="Courier New"/>
              </a:rPr>
              <a:t>))</a:t>
            </a:r>
            <a:endParaRPr sz="1403">
              <a:latin typeface="Courier New"/>
              <a:cs typeface="Courier New"/>
            </a:endParaRPr>
          </a:p>
          <a:p>
            <a:pPr marL="913593" marR="4132797" indent="212493">
              <a:lnSpc>
                <a:spcPts val="1673"/>
              </a:lnSpc>
              <a:spcBef>
                <a:spcPts val="60"/>
              </a:spcBef>
            </a:pPr>
            <a:r>
              <a:rPr sz="1403" b="1" spc="-5" dirty="0">
                <a:latin typeface="Courier New"/>
                <a:cs typeface="Courier New"/>
              </a:rPr>
              <a:t>!= </a:t>
            </a:r>
            <a:r>
              <a:rPr sz="1403" b="1" spc="-10" dirty="0">
                <a:latin typeface="Courier New"/>
                <a:cs typeface="Courier New"/>
              </a:rPr>
              <a:t>recvMsgSize)  DieWithError(“send()</a:t>
            </a:r>
            <a:r>
              <a:rPr sz="1403" b="1" spc="5" dirty="0">
                <a:latin typeface="Courier New"/>
                <a:cs typeface="Courier New"/>
              </a:rPr>
              <a:t> </a:t>
            </a:r>
            <a:r>
              <a:rPr sz="1403" b="1" spc="-10" dirty="0">
                <a:latin typeface="Courier New"/>
                <a:cs typeface="Courier New"/>
              </a:rPr>
              <a:t>failed”);</a:t>
            </a:r>
            <a:endParaRPr sz="1403">
              <a:latin typeface="Courier New"/>
              <a:cs typeface="Courier New"/>
            </a:endParaRPr>
          </a:p>
          <a:p>
            <a:pPr marL="60440">
              <a:lnSpc>
                <a:spcPts val="1623"/>
              </a:lnSpc>
            </a:pPr>
            <a:r>
              <a:rPr sz="1403" b="1" spc="-5" dirty="0">
                <a:latin typeface="Courier New"/>
                <a:cs typeface="Courier New"/>
              </a:rPr>
              <a:t>}</a:t>
            </a:r>
            <a:endParaRPr sz="1403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55454216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9705" y="6177035"/>
            <a:ext cx="8244868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87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2290" y="492401"/>
            <a:ext cx="8244868" cy="71061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24"/>
            <a:r>
              <a:rPr sz="4609" spc="-5" dirty="0"/>
              <a:t>Example </a:t>
            </a:r>
            <a:r>
              <a:rPr sz="4008" dirty="0"/>
              <a:t>- </a:t>
            </a:r>
            <a:r>
              <a:rPr sz="4008" spc="-5" dirty="0"/>
              <a:t>Echo </a:t>
            </a:r>
            <a:r>
              <a:rPr sz="4008" dirty="0"/>
              <a:t>using </a:t>
            </a:r>
            <a:r>
              <a:rPr sz="4008" spc="-5" dirty="0"/>
              <a:t>datagram</a:t>
            </a:r>
            <a:r>
              <a:rPr sz="4008" spc="-50" dirty="0"/>
              <a:t> </a:t>
            </a:r>
            <a:r>
              <a:rPr sz="4008" spc="-5" dirty="0"/>
              <a:t>socket</a:t>
            </a:r>
            <a:endParaRPr sz="4008"/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4294967295"/>
          </p:nvPr>
        </p:nvSpPr>
        <p:spPr>
          <a:xfrm>
            <a:off x="529355" y="6392744"/>
            <a:ext cx="1831556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dirty="0"/>
              <a:t>CS556 - </a:t>
            </a:r>
            <a:r>
              <a:rPr spc="-5" dirty="0"/>
              <a:t>Distributed</a:t>
            </a:r>
            <a:r>
              <a:rPr spc="-60" dirty="0"/>
              <a:t> </a:t>
            </a:r>
            <a:r>
              <a:rPr dirty="0"/>
              <a:t>Systems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sz="half" idx="4294967295"/>
          </p:nvPr>
        </p:nvSpPr>
        <p:spPr>
          <a:xfrm>
            <a:off x="3450011" y="6392744"/>
            <a:ext cx="1989964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spc="-5" dirty="0"/>
              <a:t>Tutorial </a:t>
            </a:r>
            <a:r>
              <a:rPr dirty="0"/>
              <a:t>by Eleftherios</a:t>
            </a:r>
            <a:r>
              <a:rPr spc="-75" dirty="0"/>
              <a:t> </a:t>
            </a:r>
            <a:r>
              <a:rPr dirty="0"/>
              <a:t>Kosmas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4294967295"/>
          </p:nvPr>
        </p:nvSpPr>
        <p:spPr>
          <a:xfrm>
            <a:off x="8060686" y="6392744"/>
            <a:ext cx="204212" cy="4625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48">
              <a:lnSpc>
                <a:spcPts val="1212"/>
              </a:lnSpc>
            </a:pPr>
            <a:fld id="{81D60167-4931-47E6-BA6A-407CBD079E47}" type="slidenum">
              <a:rPr dirty="0"/>
              <a:pPr marL="25448">
                <a:lnSpc>
                  <a:spcPts val="1212"/>
                </a:lnSpc>
              </a:pPr>
              <a:t>55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513323" y="428631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3323" y="465198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3323" y="501766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b="1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3323" y="538333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47700" y="3818341"/>
            <a:ext cx="2595607" cy="17914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4049"/>
            <a:r>
              <a:rPr sz="2204" b="1" dirty="0">
                <a:solidFill>
                  <a:srgbClr val="006533"/>
                </a:solidFill>
                <a:latin typeface="Arial"/>
                <a:cs typeface="Arial"/>
              </a:rPr>
              <a:t>Client</a:t>
            </a:r>
            <a:endParaRPr sz="2204">
              <a:latin typeface="Arial"/>
              <a:cs typeface="Arial"/>
            </a:endParaRPr>
          </a:p>
          <a:p>
            <a:pPr marL="12724" marR="5090">
              <a:lnSpc>
                <a:spcPts val="2875"/>
              </a:lnSpc>
              <a:spcBef>
                <a:spcPts val="40"/>
              </a:spcBef>
            </a:pP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UDP </a:t>
            </a:r>
            <a:r>
              <a:rPr sz="2004" spc="-10" dirty="0">
                <a:latin typeface="Arial"/>
                <a:cs typeface="Arial"/>
              </a:rPr>
              <a:t>socket  Assign </a:t>
            </a:r>
            <a:r>
              <a:rPr sz="2004" spc="-5" dirty="0">
                <a:latin typeface="Arial"/>
                <a:cs typeface="Arial"/>
              </a:rPr>
              <a:t>a port to </a:t>
            </a:r>
            <a:r>
              <a:rPr sz="2004" spc="-10" dirty="0">
                <a:latin typeface="Arial"/>
                <a:cs typeface="Arial"/>
              </a:rPr>
              <a:t>socket  </a:t>
            </a:r>
            <a:r>
              <a:rPr sz="2004" b="1" spc="-5" dirty="0">
                <a:solidFill>
                  <a:srgbClr val="CA6800"/>
                </a:solidFill>
                <a:latin typeface="Arial"/>
                <a:cs typeface="Arial"/>
              </a:rPr>
              <a:t>Communicate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301"/>
              </a:spcBef>
            </a:pPr>
            <a:r>
              <a:rPr sz="2004" spc="-5" dirty="0">
                <a:latin typeface="Arial"/>
                <a:cs typeface="Arial"/>
              </a:rPr>
              <a:t>Close the</a:t>
            </a:r>
            <a:r>
              <a:rPr sz="2004" spc="-75" dirty="0">
                <a:latin typeface="Arial"/>
                <a:cs typeface="Arial"/>
              </a:rPr>
              <a:t> </a:t>
            </a:r>
            <a:r>
              <a:rPr sz="2004" spc="-5" dirty="0">
                <a:latin typeface="Arial"/>
                <a:cs typeface="Arial"/>
              </a:rPr>
              <a:t>socket</a:t>
            </a:r>
            <a:endParaRPr sz="2004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88428" y="428631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88428" y="467107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88428" y="503674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46477" y="5397335"/>
            <a:ext cx="89701" cy="1699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102" spc="-451" dirty="0">
                <a:solidFill>
                  <a:srgbClr val="3B822F"/>
                </a:solidFill>
                <a:latin typeface="Segoe UI Symbol"/>
                <a:cs typeface="Segoe UI Symbol"/>
              </a:rPr>
              <a:t>▪</a:t>
            </a:r>
            <a:endParaRPr sz="1102">
              <a:latin typeface="Segoe UI Symbol"/>
              <a:cs typeface="Segoe UI 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22817" y="3818342"/>
            <a:ext cx="2595607" cy="17755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8699"/>
            <a:r>
              <a:rPr sz="2204" b="1" spc="-5" dirty="0">
                <a:solidFill>
                  <a:srgbClr val="006533"/>
                </a:solidFill>
                <a:latin typeface="Arial"/>
                <a:cs typeface="Arial"/>
              </a:rPr>
              <a:t>Server</a:t>
            </a:r>
            <a:endParaRPr sz="2204">
              <a:latin typeface="Arial"/>
              <a:cs typeface="Arial"/>
            </a:endParaRPr>
          </a:p>
          <a:p>
            <a:pPr marL="12724">
              <a:spcBef>
                <a:spcPts val="336"/>
              </a:spcBef>
            </a:pP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UDP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socket</a:t>
            </a:r>
            <a:endParaRPr sz="2004">
              <a:latin typeface="Arial"/>
              <a:cs typeface="Arial"/>
            </a:endParaRPr>
          </a:p>
          <a:p>
            <a:pPr marL="12724" marR="5090">
              <a:lnSpc>
                <a:spcPct val="119800"/>
              </a:lnSpc>
              <a:spcBef>
                <a:spcPts val="145"/>
              </a:spcBef>
            </a:pPr>
            <a:r>
              <a:rPr sz="2004" spc="-10" dirty="0">
                <a:latin typeface="Arial"/>
                <a:cs typeface="Arial"/>
              </a:rPr>
              <a:t>Assign </a:t>
            </a:r>
            <a:r>
              <a:rPr sz="2004" spc="-5" dirty="0">
                <a:latin typeface="Arial"/>
                <a:cs typeface="Arial"/>
              </a:rPr>
              <a:t>a port to </a:t>
            </a:r>
            <a:r>
              <a:rPr sz="2004" spc="-10" dirty="0">
                <a:latin typeface="Arial"/>
                <a:cs typeface="Arial"/>
              </a:rPr>
              <a:t>socket  </a:t>
            </a:r>
            <a:r>
              <a:rPr sz="2004" spc="-5" dirty="0">
                <a:latin typeface="Arial"/>
                <a:cs typeface="Arial"/>
              </a:rPr>
              <a:t>Repeatedly</a:t>
            </a:r>
            <a:endParaRPr sz="2004">
              <a:latin typeface="Arial"/>
              <a:cs typeface="Arial"/>
            </a:endParaRPr>
          </a:p>
          <a:p>
            <a:pPr marL="394448">
              <a:spcBef>
                <a:spcPts val="431"/>
              </a:spcBef>
            </a:pPr>
            <a:r>
              <a:rPr sz="1803" b="1" spc="-10" dirty="0">
                <a:solidFill>
                  <a:srgbClr val="A50021"/>
                </a:solidFill>
                <a:latin typeface="Arial"/>
                <a:cs typeface="Arial"/>
              </a:rPr>
              <a:t>Communicate</a:t>
            </a:r>
            <a:endParaRPr sz="1803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27101" y="1731677"/>
            <a:ext cx="7169091" cy="3708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2405" spc="-5" dirty="0">
                <a:solidFill>
                  <a:srgbClr val="CA6800"/>
                </a:solidFill>
                <a:latin typeface="Tahoma"/>
                <a:cs typeface="Tahoma"/>
              </a:rPr>
              <a:t>Similarly, the client receives the data from the</a:t>
            </a:r>
            <a:r>
              <a:rPr sz="2405" spc="155" dirty="0">
                <a:solidFill>
                  <a:srgbClr val="CA6800"/>
                </a:solidFill>
                <a:latin typeface="Tahoma"/>
                <a:cs typeface="Tahoma"/>
              </a:rPr>
              <a:t> </a:t>
            </a:r>
            <a:r>
              <a:rPr sz="2405" spc="-5" dirty="0">
                <a:solidFill>
                  <a:srgbClr val="CA6800"/>
                </a:solidFill>
                <a:latin typeface="Tahoma"/>
                <a:cs typeface="Tahoma"/>
              </a:rPr>
              <a:t>server</a:t>
            </a:r>
            <a:endParaRPr sz="2405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67156844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9705" y="6177035"/>
            <a:ext cx="8244868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87" y="0"/>
                </a:lnTo>
              </a:path>
            </a:pathLst>
          </a:custGeom>
          <a:ln w="19050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28609" y="-59920"/>
            <a:ext cx="7287420" cy="14519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24"/>
            <a:r>
              <a:rPr sz="5010" spc="-5" dirty="0"/>
              <a:t>Example </a:t>
            </a:r>
            <a:r>
              <a:rPr sz="4408" spc="-5" dirty="0"/>
              <a:t>- </a:t>
            </a:r>
            <a:r>
              <a:rPr sz="4408" dirty="0"/>
              <a:t>Echo </a:t>
            </a:r>
            <a:r>
              <a:rPr sz="4408" spc="-5" dirty="0"/>
              <a:t>using</a:t>
            </a:r>
            <a:r>
              <a:rPr sz="4408" spc="5" dirty="0"/>
              <a:t> </a:t>
            </a:r>
            <a:r>
              <a:rPr sz="4408" spc="-5" dirty="0"/>
              <a:t>datagram</a:t>
            </a:r>
            <a:endParaRPr sz="4408"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4294967295"/>
          </p:nvPr>
        </p:nvSpPr>
        <p:spPr>
          <a:xfrm>
            <a:off x="529355" y="6392744"/>
            <a:ext cx="1831556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dirty="0"/>
              <a:t>CS556 - </a:t>
            </a:r>
            <a:r>
              <a:rPr spc="-5" dirty="0"/>
              <a:t>Distributed</a:t>
            </a:r>
            <a:r>
              <a:rPr spc="-60" dirty="0"/>
              <a:t> </a:t>
            </a:r>
            <a:r>
              <a:rPr dirty="0"/>
              <a:t>Systems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4294967295"/>
          </p:nvPr>
        </p:nvSpPr>
        <p:spPr>
          <a:xfrm>
            <a:off x="3450011" y="6392744"/>
            <a:ext cx="1989964" cy="3083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>
              <a:lnSpc>
                <a:spcPts val="1212"/>
              </a:lnSpc>
            </a:pPr>
            <a:r>
              <a:rPr spc="-5" dirty="0"/>
              <a:t>Tutorial </a:t>
            </a:r>
            <a:r>
              <a:rPr dirty="0"/>
              <a:t>by Eleftherios</a:t>
            </a:r>
            <a:r>
              <a:rPr spc="-75" dirty="0"/>
              <a:t> </a:t>
            </a:r>
            <a:r>
              <a:rPr dirty="0"/>
              <a:t>Kosmas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4294967295"/>
          </p:nvPr>
        </p:nvSpPr>
        <p:spPr>
          <a:xfrm>
            <a:off x="8060686" y="6392744"/>
            <a:ext cx="204212" cy="4625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48">
              <a:lnSpc>
                <a:spcPts val="1212"/>
              </a:lnSpc>
            </a:pPr>
            <a:fld id="{81D60167-4931-47E6-BA6A-407CBD079E47}" type="slidenum">
              <a:rPr dirty="0"/>
              <a:pPr marL="25448">
                <a:lnSpc>
                  <a:spcPts val="1212"/>
                </a:lnSpc>
              </a:pPr>
              <a:t>56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3866987" y="1035176"/>
            <a:ext cx="1410407" cy="7036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4408" spc="-5" dirty="0">
                <a:solidFill>
                  <a:srgbClr val="006533"/>
                </a:solidFill>
                <a:latin typeface="Garamond"/>
                <a:cs typeface="Garamond"/>
              </a:rPr>
              <a:t>socket</a:t>
            </a:r>
            <a:endParaRPr sz="4408">
              <a:latin typeface="Garamond"/>
              <a:cs typeface="Garamon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5765" y="2203976"/>
            <a:ext cx="1944160" cy="2162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403" b="1" spc="-10" dirty="0">
                <a:solidFill>
                  <a:srgbClr val="006533"/>
                </a:solidFill>
                <a:latin typeface="Courier New"/>
                <a:cs typeface="Courier New"/>
              </a:rPr>
              <a:t>close</a:t>
            </a:r>
            <a:r>
              <a:rPr sz="1403" b="1" spc="-10" dirty="0">
                <a:latin typeface="Courier New"/>
                <a:cs typeface="Courier New"/>
              </a:rPr>
              <a:t>(</a:t>
            </a:r>
            <a:r>
              <a:rPr sz="1403" b="1" spc="-10" dirty="0">
                <a:solidFill>
                  <a:srgbClr val="CC9A00"/>
                </a:solidFill>
                <a:latin typeface="Courier New"/>
                <a:cs typeface="Courier New"/>
              </a:rPr>
              <a:t>clientSock</a:t>
            </a:r>
            <a:r>
              <a:rPr sz="1403" b="1" spc="-10" dirty="0">
                <a:latin typeface="Courier New"/>
                <a:cs typeface="Courier New"/>
              </a:rPr>
              <a:t>);</a:t>
            </a:r>
            <a:endParaRPr sz="1403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3323" y="428631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3323" y="465198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3323" y="501766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3323" y="5383339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b="1" dirty="0">
                <a:solidFill>
                  <a:srgbClr val="CC9A00"/>
                </a:solidFill>
                <a:latin typeface="Arial"/>
                <a:cs typeface="Arial"/>
              </a:rPr>
              <a:t>4.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47700" y="3818341"/>
            <a:ext cx="2595607" cy="17914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4049"/>
            <a:r>
              <a:rPr sz="2204" b="1" dirty="0">
                <a:solidFill>
                  <a:srgbClr val="006533"/>
                </a:solidFill>
                <a:latin typeface="Arial"/>
                <a:cs typeface="Arial"/>
              </a:rPr>
              <a:t>Client</a:t>
            </a:r>
            <a:endParaRPr sz="2204">
              <a:latin typeface="Arial"/>
              <a:cs typeface="Arial"/>
            </a:endParaRPr>
          </a:p>
          <a:p>
            <a:pPr marL="12724" marR="5090">
              <a:lnSpc>
                <a:spcPts val="2875"/>
              </a:lnSpc>
              <a:spcBef>
                <a:spcPts val="40"/>
              </a:spcBef>
            </a:pP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UDP </a:t>
            </a:r>
            <a:r>
              <a:rPr sz="2004" spc="-10" dirty="0">
                <a:latin typeface="Arial"/>
                <a:cs typeface="Arial"/>
              </a:rPr>
              <a:t>socket  Assign </a:t>
            </a:r>
            <a:r>
              <a:rPr sz="2004" spc="-5" dirty="0">
                <a:latin typeface="Arial"/>
                <a:cs typeface="Arial"/>
              </a:rPr>
              <a:t>a port to </a:t>
            </a:r>
            <a:r>
              <a:rPr sz="2004" spc="-10" dirty="0">
                <a:latin typeface="Arial"/>
                <a:cs typeface="Arial"/>
              </a:rPr>
              <a:t>socket  </a:t>
            </a:r>
            <a:r>
              <a:rPr sz="2004" spc="-5" dirty="0">
                <a:latin typeface="Arial"/>
                <a:cs typeface="Arial"/>
              </a:rPr>
              <a:t>Communicate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301"/>
              </a:spcBef>
            </a:pPr>
            <a:r>
              <a:rPr sz="2004" b="1" spc="-5" dirty="0">
                <a:solidFill>
                  <a:srgbClr val="CA6800"/>
                </a:solidFill>
                <a:latin typeface="Arial"/>
                <a:cs typeface="Arial"/>
              </a:rPr>
              <a:t>Close the</a:t>
            </a:r>
            <a:r>
              <a:rPr sz="2004" b="1" spc="-65" dirty="0">
                <a:solidFill>
                  <a:srgbClr val="CA6800"/>
                </a:solidFill>
                <a:latin typeface="Arial"/>
                <a:cs typeface="Arial"/>
              </a:rPr>
              <a:t> </a:t>
            </a:r>
            <a:r>
              <a:rPr sz="2004" b="1" spc="-10" dirty="0">
                <a:solidFill>
                  <a:srgbClr val="CA6800"/>
                </a:solidFill>
                <a:latin typeface="Arial"/>
                <a:cs typeface="Arial"/>
              </a:rPr>
              <a:t>socket</a:t>
            </a:r>
            <a:endParaRPr sz="2004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88428" y="428631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1.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88428" y="4671073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dirty="0">
                <a:solidFill>
                  <a:srgbClr val="CC9A00"/>
                </a:solidFill>
                <a:latin typeface="Arial"/>
                <a:cs typeface="Arial"/>
              </a:rPr>
              <a:t>2.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88428" y="5036748"/>
            <a:ext cx="164134" cy="200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302" b="1" dirty="0">
                <a:solidFill>
                  <a:srgbClr val="CC9A00"/>
                </a:solidFill>
                <a:latin typeface="Arial"/>
                <a:cs typeface="Arial"/>
              </a:rPr>
              <a:t>3.</a:t>
            </a:r>
            <a:endParaRPr sz="1302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46477" y="5397335"/>
            <a:ext cx="89701" cy="1699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102" spc="-451" dirty="0">
                <a:solidFill>
                  <a:srgbClr val="3B822F"/>
                </a:solidFill>
                <a:latin typeface="Segoe UI Symbol"/>
                <a:cs typeface="Segoe UI Symbol"/>
              </a:rPr>
              <a:t>▪</a:t>
            </a:r>
            <a:endParaRPr sz="1102">
              <a:latin typeface="Segoe UI Symbol"/>
              <a:cs typeface="Segoe UI 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22817" y="3818342"/>
            <a:ext cx="2595607" cy="17755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8699"/>
            <a:r>
              <a:rPr sz="2204" b="1" spc="-5" dirty="0">
                <a:solidFill>
                  <a:srgbClr val="006533"/>
                </a:solidFill>
                <a:latin typeface="Arial"/>
                <a:cs typeface="Arial"/>
              </a:rPr>
              <a:t>Server</a:t>
            </a:r>
            <a:endParaRPr sz="2204">
              <a:latin typeface="Arial"/>
              <a:cs typeface="Arial"/>
            </a:endParaRPr>
          </a:p>
          <a:p>
            <a:pPr marL="12724">
              <a:spcBef>
                <a:spcPts val="336"/>
              </a:spcBef>
            </a:pPr>
            <a:r>
              <a:rPr sz="2004" spc="-10" dirty="0">
                <a:latin typeface="Arial"/>
                <a:cs typeface="Arial"/>
              </a:rPr>
              <a:t>Create </a:t>
            </a:r>
            <a:r>
              <a:rPr sz="2004" spc="-5" dirty="0">
                <a:latin typeface="Arial"/>
                <a:cs typeface="Arial"/>
              </a:rPr>
              <a:t>a UDP</a:t>
            </a:r>
            <a:r>
              <a:rPr sz="2004" spc="-3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socket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621"/>
              </a:spcBef>
            </a:pPr>
            <a:r>
              <a:rPr sz="2004" spc="-10" dirty="0">
                <a:latin typeface="Arial"/>
                <a:cs typeface="Arial"/>
              </a:rPr>
              <a:t>Assign </a:t>
            </a:r>
            <a:r>
              <a:rPr sz="2004" spc="-5" dirty="0">
                <a:latin typeface="Arial"/>
                <a:cs typeface="Arial"/>
              </a:rPr>
              <a:t>a port to</a:t>
            </a:r>
            <a:r>
              <a:rPr sz="2004" spc="-40" dirty="0">
                <a:latin typeface="Arial"/>
                <a:cs typeface="Arial"/>
              </a:rPr>
              <a:t> </a:t>
            </a:r>
            <a:r>
              <a:rPr sz="2004" spc="-10" dirty="0">
                <a:latin typeface="Arial"/>
                <a:cs typeface="Arial"/>
              </a:rPr>
              <a:t>socket</a:t>
            </a:r>
            <a:endParaRPr sz="2004">
              <a:latin typeface="Arial"/>
              <a:cs typeface="Arial"/>
            </a:endParaRPr>
          </a:p>
          <a:p>
            <a:pPr marL="12724">
              <a:spcBef>
                <a:spcPts val="476"/>
              </a:spcBef>
            </a:pPr>
            <a:r>
              <a:rPr sz="2004" b="1" spc="-5" dirty="0">
                <a:solidFill>
                  <a:srgbClr val="A50021"/>
                </a:solidFill>
                <a:latin typeface="Arial"/>
                <a:cs typeface="Arial"/>
              </a:rPr>
              <a:t>Repeatedly</a:t>
            </a:r>
            <a:endParaRPr sz="2004">
              <a:latin typeface="Arial"/>
              <a:cs typeface="Arial"/>
            </a:endParaRPr>
          </a:p>
          <a:p>
            <a:pPr marL="394448">
              <a:spcBef>
                <a:spcPts val="431"/>
              </a:spcBef>
            </a:pPr>
            <a:r>
              <a:rPr sz="1803" spc="-10" dirty="0">
                <a:latin typeface="Arial"/>
                <a:cs typeface="Arial"/>
              </a:rPr>
              <a:t>Communicate</a:t>
            </a:r>
            <a:endParaRPr sz="1803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428568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2290" y="523332"/>
            <a:ext cx="8244868" cy="64875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213129"/>
            <a:r>
              <a:rPr spc="-5" dirty="0"/>
              <a:t>Client </a:t>
            </a:r>
            <a:r>
              <a:rPr dirty="0"/>
              <a:t>- </a:t>
            </a:r>
            <a:r>
              <a:rPr spc="-5" dirty="0"/>
              <a:t>Server Communication </a:t>
            </a:r>
            <a:r>
              <a:rPr sz="3206" spc="-5" dirty="0"/>
              <a:t>-</a:t>
            </a:r>
            <a:r>
              <a:rPr sz="3206" spc="-25" dirty="0"/>
              <a:t> </a:t>
            </a:r>
            <a:r>
              <a:rPr sz="3206" spc="-5" dirty="0"/>
              <a:t>Unix</a:t>
            </a:r>
            <a:endParaRPr sz="3206"/>
          </a:p>
        </p:txBody>
      </p:sp>
      <p:sp>
        <p:nvSpPr>
          <p:cNvPr id="3" name="object 3"/>
          <p:cNvSpPr txBox="1"/>
          <p:nvPr/>
        </p:nvSpPr>
        <p:spPr>
          <a:xfrm>
            <a:off x="325269" y="1863747"/>
            <a:ext cx="1338519" cy="218412"/>
          </a:xfrm>
          <a:prstGeom prst="rect">
            <a:avLst/>
          </a:prstGeom>
          <a:solidFill>
            <a:srgbClr val="AFBF39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48641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socket()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63483" y="2100406"/>
            <a:ext cx="76341" cy="340991"/>
          </a:xfrm>
          <a:custGeom>
            <a:avLst/>
            <a:gdLst/>
            <a:ahLst/>
            <a:cxnLst/>
            <a:rect l="l" t="t" r="r" b="b"/>
            <a:pathLst>
              <a:path w="76200" h="340360">
                <a:moveTo>
                  <a:pt x="76200" y="263651"/>
                </a:moveTo>
                <a:lnTo>
                  <a:pt x="0" y="263651"/>
                </a:lnTo>
                <a:lnTo>
                  <a:pt x="33528" y="330707"/>
                </a:lnTo>
                <a:lnTo>
                  <a:pt x="33528" y="276605"/>
                </a:lnTo>
                <a:lnTo>
                  <a:pt x="34290" y="279653"/>
                </a:lnTo>
                <a:lnTo>
                  <a:pt x="38100" y="281177"/>
                </a:lnTo>
                <a:lnTo>
                  <a:pt x="41148" y="279653"/>
                </a:lnTo>
                <a:lnTo>
                  <a:pt x="42672" y="276605"/>
                </a:lnTo>
                <a:lnTo>
                  <a:pt x="42672" y="330707"/>
                </a:lnTo>
                <a:lnTo>
                  <a:pt x="76200" y="263651"/>
                </a:lnTo>
                <a:close/>
              </a:path>
              <a:path w="76200" h="340360">
                <a:moveTo>
                  <a:pt x="42672" y="263651"/>
                </a:moveTo>
                <a:lnTo>
                  <a:pt x="42672" y="5333"/>
                </a:lnTo>
                <a:lnTo>
                  <a:pt x="41148" y="1523"/>
                </a:lnTo>
                <a:lnTo>
                  <a:pt x="38100" y="0"/>
                </a:lnTo>
                <a:lnTo>
                  <a:pt x="34290" y="1523"/>
                </a:lnTo>
                <a:lnTo>
                  <a:pt x="33528" y="5333"/>
                </a:lnTo>
                <a:lnTo>
                  <a:pt x="33528" y="263651"/>
                </a:lnTo>
                <a:lnTo>
                  <a:pt x="42672" y="263651"/>
                </a:lnTo>
                <a:close/>
              </a:path>
              <a:path w="76200" h="340360">
                <a:moveTo>
                  <a:pt x="42672" y="330707"/>
                </a:moveTo>
                <a:lnTo>
                  <a:pt x="42672" y="276605"/>
                </a:lnTo>
                <a:lnTo>
                  <a:pt x="41148" y="279653"/>
                </a:lnTo>
                <a:lnTo>
                  <a:pt x="38100" y="281177"/>
                </a:lnTo>
                <a:lnTo>
                  <a:pt x="34290" y="279653"/>
                </a:lnTo>
                <a:lnTo>
                  <a:pt x="33528" y="276605"/>
                </a:lnTo>
                <a:lnTo>
                  <a:pt x="33528" y="330707"/>
                </a:lnTo>
                <a:lnTo>
                  <a:pt x="38100" y="339851"/>
                </a:lnTo>
                <a:lnTo>
                  <a:pt x="42672" y="3307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5" name="object 5"/>
          <p:cNvSpPr txBox="1"/>
          <p:nvPr/>
        </p:nvSpPr>
        <p:spPr>
          <a:xfrm>
            <a:off x="329086" y="2471425"/>
            <a:ext cx="1337883" cy="218412"/>
          </a:xfrm>
          <a:prstGeom prst="rect">
            <a:avLst/>
          </a:prstGeom>
          <a:solidFill>
            <a:srgbClr val="AFBF39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37074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bind()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66536" y="2708082"/>
            <a:ext cx="76341" cy="340991"/>
          </a:xfrm>
          <a:custGeom>
            <a:avLst/>
            <a:gdLst/>
            <a:ahLst/>
            <a:cxnLst/>
            <a:rect l="l" t="t" r="r" b="b"/>
            <a:pathLst>
              <a:path w="76200" h="340360">
                <a:moveTo>
                  <a:pt x="76200" y="263651"/>
                </a:moveTo>
                <a:lnTo>
                  <a:pt x="0" y="263651"/>
                </a:lnTo>
                <a:lnTo>
                  <a:pt x="33527" y="330707"/>
                </a:lnTo>
                <a:lnTo>
                  <a:pt x="33527" y="276605"/>
                </a:lnTo>
                <a:lnTo>
                  <a:pt x="35051" y="279653"/>
                </a:lnTo>
                <a:lnTo>
                  <a:pt x="38100" y="281177"/>
                </a:lnTo>
                <a:lnTo>
                  <a:pt x="41910" y="279653"/>
                </a:lnTo>
                <a:lnTo>
                  <a:pt x="42672" y="276605"/>
                </a:lnTo>
                <a:lnTo>
                  <a:pt x="42672" y="330707"/>
                </a:lnTo>
                <a:lnTo>
                  <a:pt x="76200" y="263651"/>
                </a:lnTo>
                <a:close/>
              </a:path>
              <a:path w="76200" h="340360">
                <a:moveTo>
                  <a:pt x="42672" y="263651"/>
                </a:moveTo>
                <a:lnTo>
                  <a:pt x="42672" y="4571"/>
                </a:lnTo>
                <a:lnTo>
                  <a:pt x="41910" y="1523"/>
                </a:lnTo>
                <a:lnTo>
                  <a:pt x="38100" y="0"/>
                </a:lnTo>
                <a:lnTo>
                  <a:pt x="35051" y="1523"/>
                </a:lnTo>
                <a:lnTo>
                  <a:pt x="33527" y="4571"/>
                </a:lnTo>
                <a:lnTo>
                  <a:pt x="33527" y="263651"/>
                </a:lnTo>
                <a:lnTo>
                  <a:pt x="42672" y="263651"/>
                </a:lnTo>
                <a:close/>
              </a:path>
              <a:path w="76200" h="340360">
                <a:moveTo>
                  <a:pt x="42672" y="330707"/>
                </a:moveTo>
                <a:lnTo>
                  <a:pt x="42672" y="276605"/>
                </a:lnTo>
                <a:lnTo>
                  <a:pt x="41910" y="279653"/>
                </a:lnTo>
                <a:lnTo>
                  <a:pt x="38100" y="281177"/>
                </a:lnTo>
                <a:lnTo>
                  <a:pt x="35051" y="279653"/>
                </a:lnTo>
                <a:lnTo>
                  <a:pt x="33527" y="276605"/>
                </a:lnTo>
                <a:lnTo>
                  <a:pt x="33527" y="330707"/>
                </a:lnTo>
                <a:lnTo>
                  <a:pt x="38100" y="339851"/>
                </a:lnTo>
                <a:lnTo>
                  <a:pt x="42672" y="3307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7" name="object 7"/>
          <p:cNvSpPr txBox="1"/>
          <p:nvPr/>
        </p:nvSpPr>
        <p:spPr>
          <a:xfrm>
            <a:off x="332140" y="3069178"/>
            <a:ext cx="1337883" cy="218412"/>
          </a:xfrm>
          <a:prstGeom prst="rect">
            <a:avLst/>
          </a:prstGeom>
          <a:solidFill>
            <a:srgbClr val="AFBF39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96993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listen()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69590" y="3306599"/>
            <a:ext cx="76341" cy="339719"/>
          </a:xfrm>
          <a:custGeom>
            <a:avLst/>
            <a:gdLst/>
            <a:ahLst/>
            <a:cxnLst/>
            <a:rect l="l" t="t" r="r" b="b"/>
            <a:pathLst>
              <a:path w="76200" h="339089">
                <a:moveTo>
                  <a:pt x="76200" y="262889"/>
                </a:moveTo>
                <a:lnTo>
                  <a:pt x="0" y="262889"/>
                </a:lnTo>
                <a:lnTo>
                  <a:pt x="33527" y="329945"/>
                </a:lnTo>
                <a:lnTo>
                  <a:pt x="33527" y="275844"/>
                </a:lnTo>
                <a:lnTo>
                  <a:pt x="35051" y="279653"/>
                </a:lnTo>
                <a:lnTo>
                  <a:pt x="38100" y="280415"/>
                </a:lnTo>
                <a:lnTo>
                  <a:pt x="41909" y="279653"/>
                </a:lnTo>
                <a:lnTo>
                  <a:pt x="42671" y="275844"/>
                </a:lnTo>
                <a:lnTo>
                  <a:pt x="42671" y="329946"/>
                </a:lnTo>
                <a:lnTo>
                  <a:pt x="76200" y="262889"/>
                </a:lnTo>
                <a:close/>
              </a:path>
              <a:path w="76200" h="339089">
                <a:moveTo>
                  <a:pt x="42671" y="262889"/>
                </a:moveTo>
                <a:lnTo>
                  <a:pt x="42671" y="4572"/>
                </a:lnTo>
                <a:lnTo>
                  <a:pt x="41909" y="762"/>
                </a:lnTo>
                <a:lnTo>
                  <a:pt x="38100" y="0"/>
                </a:lnTo>
                <a:lnTo>
                  <a:pt x="35051" y="762"/>
                </a:lnTo>
                <a:lnTo>
                  <a:pt x="33527" y="4572"/>
                </a:lnTo>
                <a:lnTo>
                  <a:pt x="33527" y="262889"/>
                </a:lnTo>
                <a:lnTo>
                  <a:pt x="42671" y="262889"/>
                </a:lnTo>
                <a:close/>
              </a:path>
              <a:path w="76200" h="339089">
                <a:moveTo>
                  <a:pt x="42671" y="329946"/>
                </a:moveTo>
                <a:lnTo>
                  <a:pt x="42671" y="275844"/>
                </a:lnTo>
                <a:lnTo>
                  <a:pt x="41909" y="279653"/>
                </a:lnTo>
                <a:lnTo>
                  <a:pt x="38100" y="280415"/>
                </a:lnTo>
                <a:lnTo>
                  <a:pt x="35051" y="279653"/>
                </a:lnTo>
                <a:lnTo>
                  <a:pt x="33527" y="275844"/>
                </a:lnTo>
                <a:lnTo>
                  <a:pt x="33527" y="329945"/>
                </a:lnTo>
                <a:lnTo>
                  <a:pt x="38100" y="339089"/>
                </a:lnTo>
                <a:lnTo>
                  <a:pt x="42671" y="3299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9" name="object 9"/>
          <p:cNvSpPr txBox="1"/>
          <p:nvPr/>
        </p:nvSpPr>
        <p:spPr>
          <a:xfrm>
            <a:off x="335193" y="3676855"/>
            <a:ext cx="1337883" cy="218412"/>
          </a:xfrm>
          <a:prstGeom prst="rect">
            <a:avLst/>
          </a:prstGeom>
          <a:solidFill>
            <a:srgbClr val="AFBF39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42915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accept()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72644" y="3913513"/>
            <a:ext cx="76341" cy="425603"/>
          </a:xfrm>
          <a:custGeom>
            <a:avLst/>
            <a:gdLst/>
            <a:ahLst/>
            <a:cxnLst/>
            <a:rect l="l" t="t" r="r" b="b"/>
            <a:pathLst>
              <a:path w="76200" h="424814">
                <a:moveTo>
                  <a:pt x="76200" y="348234"/>
                </a:moveTo>
                <a:lnTo>
                  <a:pt x="0" y="348234"/>
                </a:lnTo>
                <a:lnTo>
                  <a:pt x="33528" y="415290"/>
                </a:lnTo>
                <a:lnTo>
                  <a:pt x="33528" y="360425"/>
                </a:lnTo>
                <a:lnTo>
                  <a:pt x="35052" y="364236"/>
                </a:lnTo>
                <a:lnTo>
                  <a:pt x="38100" y="365760"/>
                </a:lnTo>
                <a:lnTo>
                  <a:pt x="41910" y="364236"/>
                </a:lnTo>
                <a:lnTo>
                  <a:pt x="43434" y="360425"/>
                </a:lnTo>
                <a:lnTo>
                  <a:pt x="43434" y="413765"/>
                </a:lnTo>
                <a:lnTo>
                  <a:pt x="76200" y="348234"/>
                </a:lnTo>
                <a:close/>
              </a:path>
              <a:path w="76200" h="424814">
                <a:moveTo>
                  <a:pt x="43434" y="348234"/>
                </a:moveTo>
                <a:lnTo>
                  <a:pt x="43434" y="5334"/>
                </a:lnTo>
                <a:lnTo>
                  <a:pt x="41910" y="1524"/>
                </a:lnTo>
                <a:lnTo>
                  <a:pt x="38100" y="0"/>
                </a:lnTo>
                <a:lnTo>
                  <a:pt x="35052" y="1524"/>
                </a:lnTo>
                <a:lnTo>
                  <a:pt x="33528" y="5334"/>
                </a:lnTo>
                <a:lnTo>
                  <a:pt x="33528" y="348234"/>
                </a:lnTo>
                <a:lnTo>
                  <a:pt x="43434" y="348234"/>
                </a:lnTo>
                <a:close/>
              </a:path>
              <a:path w="76200" h="424814">
                <a:moveTo>
                  <a:pt x="43434" y="413765"/>
                </a:moveTo>
                <a:lnTo>
                  <a:pt x="43434" y="360425"/>
                </a:lnTo>
                <a:lnTo>
                  <a:pt x="41910" y="364236"/>
                </a:lnTo>
                <a:lnTo>
                  <a:pt x="38100" y="365760"/>
                </a:lnTo>
                <a:lnTo>
                  <a:pt x="35052" y="364236"/>
                </a:lnTo>
                <a:lnTo>
                  <a:pt x="33528" y="360425"/>
                </a:lnTo>
                <a:lnTo>
                  <a:pt x="33528" y="415290"/>
                </a:lnTo>
                <a:lnTo>
                  <a:pt x="38100" y="424434"/>
                </a:lnTo>
                <a:lnTo>
                  <a:pt x="43434" y="4137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11" name="object 11"/>
          <p:cNvSpPr txBox="1"/>
          <p:nvPr/>
        </p:nvSpPr>
        <p:spPr>
          <a:xfrm>
            <a:off x="323742" y="4386067"/>
            <a:ext cx="1337883" cy="218412"/>
          </a:xfrm>
          <a:prstGeom prst="rect">
            <a:avLst/>
          </a:prstGeom>
          <a:solidFill>
            <a:srgbClr val="AFBF39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37710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recv()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61956" y="4623488"/>
            <a:ext cx="76341" cy="339719"/>
          </a:xfrm>
          <a:custGeom>
            <a:avLst/>
            <a:gdLst/>
            <a:ahLst/>
            <a:cxnLst/>
            <a:rect l="l" t="t" r="r" b="b"/>
            <a:pathLst>
              <a:path w="76200" h="339089">
                <a:moveTo>
                  <a:pt x="76200" y="262889"/>
                </a:moveTo>
                <a:lnTo>
                  <a:pt x="0" y="262889"/>
                </a:lnTo>
                <a:lnTo>
                  <a:pt x="33528" y="329946"/>
                </a:lnTo>
                <a:lnTo>
                  <a:pt x="33528" y="275844"/>
                </a:lnTo>
                <a:lnTo>
                  <a:pt x="34290" y="279653"/>
                </a:lnTo>
                <a:lnTo>
                  <a:pt x="38100" y="280415"/>
                </a:lnTo>
                <a:lnTo>
                  <a:pt x="41148" y="279653"/>
                </a:lnTo>
                <a:lnTo>
                  <a:pt x="42672" y="275844"/>
                </a:lnTo>
                <a:lnTo>
                  <a:pt x="42672" y="329945"/>
                </a:lnTo>
                <a:lnTo>
                  <a:pt x="76200" y="262889"/>
                </a:lnTo>
                <a:close/>
              </a:path>
              <a:path w="76200" h="339089">
                <a:moveTo>
                  <a:pt x="42672" y="262889"/>
                </a:moveTo>
                <a:lnTo>
                  <a:pt x="42672" y="4572"/>
                </a:lnTo>
                <a:lnTo>
                  <a:pt x="41148" y="762"/>
                </a:lnTo>
                <a:lnTo>
                  <a:pt x="38100" y="0"/>
                </a:lnTo>
                <a:lnTo>
                  <a:pt x="34290" y="762"/>
                </a:lnTo>
                <a:lnTo>
                  <a:pt x="33528" y="4572"/>
                </a:lnTo>
                <a:lnTo>
                  <a:pt x="33528" y="262889"/>
                </a:lnTo>
                <a:lnTo>
                  <a:pt x="42672" y="262889"/>
                </a:lnTo>
                <a:close/>
              </a:path>
              <a:path w="76200" h="339089">
                <a:moveTo>
                  <a:pt x="42672" y="329945"/>
                </a:moveTo>
                <a:lnTo>
                  <a:pt x="42672" y="275844"/>
                </a:lnTo>
                <a:lnTo>
                  <a:pt x="41148" y="279653"/>
                </a:lnTo>
                <a:lnTo>
                  <a:pt x="38100" y="280415"/>
                </a:lnTo>
                <a:lnTo>
                  <a:pt x="34290" y="279653"/>
                </a:lnTo>
                <a:lnTo>
                  <a:pt x="33528" y="275844"/>
                </a:lnTo>
                <a:lnTo>
                  <a:pt x="33528" y="329946"/>
                </a:lnTo>
                <a:lnTo>
                  <a:pt x="38100" y="339089"/>
                </a:lnTo>
                <a:lnTo>
                  <a:pt x="42672" y="3299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13" name="object 13"/>
          <p:cNvSpPr txBox="1"/>
          <p:nvPr/>
        </p:nvSpPr>
        <p:spPr>
          <a:xfrm>
            <a:off x="327559" y="4993744"/>
            <a:ext cx="1337883" cy="218412"/>
          </a:xfrm>
          <a:prstGeom prst="rect">
            <a:avLst/>
          </a:prstGeom>
          <a:solidFill>
            <a:srgbClr val="AFBF39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10988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send()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965010" y="5230401"/>
            <a:ext cx="76341" cy="541388"/>
          </a:xfrm>
          <a:custGeom>
            <a:avLst/>
            <a:gdLst/>
            <a:ahLst/>
            <a:cxnLst/>
            <a:rect l="l" t="t" r="r" b="b"/>
            <a:pathLst>
              <a:path w="76200" h="540385">
                <a:moveTo>
                  <a:pt x="76200" y="464058"/>
                </a:moveTo>
                <a:lnTo>
                  <a:pt x="0" y="464058"/>
                </a:lnTo>
                <a:lnTo>
                  <a:pt x="33528" y="531114"/>
                </a:lnTo>
                <a:lnTo>
                  <a:pt x="33528" y="476250"/>
                </a:lnTo>
                <a:lnTo>
                  <a:pt x="35051" y="480060"/>
                </a:lnTo>
                <a:lnTo>
                  <a:pt x="38100" y="481584"/>
                </a:lnTo>
                <a:lnTo>
                  <a:pt x="41148" y="480060"/>
                </a:lnTo>
                <a:lnTo>
                  <a:pt x="42672" y="476250"/>
                </a:lnTo>
                <a:lnTo>
                  <a:pt x="42672" y="531113"/>
                </a:lnTo>
                <a:lnTo>
                  <a:pt x="76200" y="464058"/>
                </a:lnTo>
                <a:close/>
              </a:path>
              <a:path w="76200" h="540385">
                <a:moveTo>
                  <a:pt x="42672" y="464058"/>
                </a:moveTo>
                <a:lnTo>
                  <a:pt x="42672" y="5334"/>
                </a:lnTo>
                <a:lnTo>
                  <a:pt x="41148" y="1524"/>
                </a:lnTo>
                <a:lnTo>
                  <a:pt x="38100" y="0"/>
                </a:lnTo>
                <a:lnTo>
                  <a:pt x="35051" y="1524"/>
                </a:lnTo>
                <a:lnTo>
                  <a:pt x="33528" y="5334"/>
                </a:lnTo>
                <a:lnTo>
                  <a:pt x="33528" y="464058"/>
                </a:lnTo>
                <a:lnTo>
                  <a:pt x="42672" y="464058"/>
                </a:lnTo>
                <a:close/>
              </a:path>
              <a:path w="76200" h="540385">
                <a:moveTo>
                  <a:pt x="42672" y="531113"/>
                </a:moveTo>
                <a:lnTo>
                  <a:pt x="42672" y="476250"/>
                </a:lnTo>
                <a:lnTo>
                  <a:pt x="41148" y="480060"/>
                </a:lnTo>
                <a:lnTo>
                  <a:pt x="38100" y="481584"/>
                </a:lnTo>
                <a:lnTo>
                  <a:pt x="35051" y="480060"/>
                </a:lnTo>
                <a:lnTo>
                  <a:pt x="33528" y="476250"/>
                </a:lnTo>
                <a:lnTo>
                  <a:pt x="33528" y="531114"/>
                </a:lnTo>
                <a:lnTo>
                  <a:pt x="38100" y="540258"/>
                </a:lnTo>
                <a:lnTo>
                  <a:pt x="42672" y="5311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15" name="object 15"/>
          <p:cNvSpPr txBox="1"/>
          <p:nvPr/>
        </p:nvSpPr>
        <p:spPr>
          <a:xfrm>
            <a:off x="332140" y="5801435"/>
            <a:ext cx="1337883" cy="218412"/>
          </a:xfrm>
          <a:prstGeom prst="rect">
            <a:avLst/>
          </a:prstGeom>
          <a:solidFill>
            <a:srgbClr val="AFBF39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96993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close()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71349" y="1561690"/>
            <a:ext cx="659081" cy="2551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603" b="1" spc="-5" dirty="0">
                <a:latin typeface="Arial"/>
                <a:cs typeface="Arial"/>
              </a:rPr>
              <a:t>Server</a:t>
            </a:r>
            <a:endParaRPr sz="1603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72024" y="1871382"/>
            <a:ext cx="1337883" cy="218412"/>
          </a:xfrm>
          <a:prstGeom prst="rect">
            <a:avLst/>
          </a:prstGeom>
          <a:solidFill>
            <a:srgbClr val="CA6800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48641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socket()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610238" y="2108803"/>
            <a:ext cx="76341" cy="1562453"/>
          </a:xfrm>
          <a:custGeom>
            <a:avLst/>
            <a:gdLst/>
            <a:ahLst/>
            <a:cxnLst/>
            <a:rect l="l" t="t" r="r" b="b"/>
            <a:pathLst>
              <a:path w="76200" h="1559560">
                <a:moveTo>
                  <a:pt x="76200" y="1482852"/>
                </a:moveTo>
                <a:lnTo>
                  <a:pt x="0" y="1482852"/>
                </a:lnTo>
                <a:lnTo>
                  <a:pt x="32765" y="1548383"/>
                </a:lnTo>
                <a:lnTo>
                  <a:pt x="32765" y="1495043"/>
                </a:lnTo>
                <a:lnTo>
                  <a:pt x="34289" y="1498853"/>
                </a:lnTo>
                <a:lnTo>
                  <a:pt x="38100" y="1500377"/>
                </a:lnTo>
                <a:lnTo>
                  <a:pt x="41148" y="1498853"/>
                </a:lnTo>
                <a:lnTo>
                  <a:pt x="42672" y="1495043"/>
                </a:lnTo>
                <a:lnTo>
                  <a:pt x="42672" y="1549907"/>
                </a:lnTo>
                <a:lnTo>
                  <a:pt x="76200" y="1482852"/>
                </a:lnTo>
                <a:close/>
              </a:path>
              <a:path w="76200" h="1559560">
                <a:moveTo>
                  <a:pt x="42672" y="1482852"/>
                </a:moveTo>
                <a:lnTo>
                  <a:pt x="42672" y="4571"/>
                </a:lnTo>
                <a:lnTo>
                  <a:pt x="41148" y="1523"/>
                </a:lnTo>
                <a:lnTo>
                  <a:pt x="38100" y="0"/>
                </a:lnTo>
                <a:lnTo>
                  <a:pt x="34289" y="1523"/>
                </a:lnTo>
                <a:lnTo>
                  <a:pt x="32765" y="4571"/>
                </a:lnTo>
                <a:lnTo>
                  <a:pt x="32765" y="1482852"/>
                </a:lnTo>
                <a:lnTo>
                  <a:pt x="42672" y="1482852"/>
                </a:lnTo>
                <a:close/>
              </a:path>
              <a:path w="76200" h="1559560">
                <a:moveTo>
                  <a:pt x="42672" y="1549907"/>
                </a:moveTo>
                <a:lnTo>
                  <a:pt x="42672" y="1495043"/>
                </a:lnTo>
                <a:lnTo>
                  <a:pt x="41148" y="1498853"/>
                </a:lnTo>
                <a:lnTo>
                  <a:pt x="38100" y="1500377"/>
                </a:lnTo>
                <a:lnTo>
                  <a:pt x="34289" y="1498853"/>
                </a:lnTo>
                <a:lnTo>
                  <a:pt x="32765" y="1495043"/>
                </a:lnTo>
                <a:lnTo>
                  <a:pt x="32765" y="1548383"/>
                </a:lnTo>
                <a:lnTo>
                  <a:pt x="38100" y="1559052"/>
                </a:lnTo>
                <a:lnTo>
                  <a:pt x="42672" y="15499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19" name="object 19"/>
          <p:cNvSpPr txBox="1"/>
          <p:nvPr/>
        </p:nvSpPr>
        <p:spPr>
          <a:xfrm>
            <a:off x="2981949" y="3684488"/>
            <a:ext cx="1337883" cy="218412"/>
          </a:xfrm>
          <a:prstGeom prst="rect">
            <a:avLst/>
          </a:prstGeom>
          <a:solidFill>
            <a:srgbClr val="CA6800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93291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connect()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619399" y="3921910"/>
            <a:ext cx="76341" cy="424967"/>
          </a:xfrm>
          <a:custGeom>
            <a:avLst/>
            <a:gdLst/>
            <a:ahLst/>
            <a:cxnLst/>
            <a:rect l="l" t="t" r="r" b="b"/>
            <a:pathLst>
              <a:path w="76200" h="424179">
                <a:moveTo>
                  <a:pt x="76200" y="347472"/>
                </a:moveTo>
                <a:lnTo>
                  <a:pt x="0" y="347472"/>
                </a:lnTo>
                <a:lnTo>
                  <a:pt x="33528" y="414528"/>
                </a:lnTo>
                <a:lnTo>
                  <a:pt x="33528" y="360425"/>
                </a:lnTo>
                <a:lnTo>
                  <a:pt x="35052" y="363474"/>
                </a:lnTo>
                <a:lnTo>
                  <a:pt x="38100" y="364998"/>
                </a:lnTo>
                <a:lnTo>
                  <a:pt x="41910" y="363474"/>
                </a:lnTo>
                <a:lnTo>
                  <a:pt x="42672" y="360425"/>
                </a:lnTo>
                <a:lnTo>
                  <a:pt x="42672" y="414527"/>
                </a:lnTo>
                <a:lnTo>
                  <a:pt x="76200" y="347472"/>
                </a:lnTo>
                <a:close/>
              </a:path>
              <a:path w="76200" h="424179">
                <a:moveTo>
                  <a:pt x="42672" y="347472"/>
                </a:moveTo>
                <a:lnTo>
                  <a:pt x="42672" y="4572"/>
                </a:lnTo>
                <a:lnTo>
                  <a:pt x="41910" y="1524"/>
                </a:lnTo>
                <a:lnTo>
                  <a:pt x="38100" y="0"/>
                </a:lnTo>
                <a:lnTo>
                  <a:pt x="35052" y="1524"/>
                </a:lnTo>
                <a:lnTo>
                  <a:pt x="33528" y="4572"/>
                </a:lnTo>
                <a:lnTo>
                  <a:pt x="33528" y="347472"/>
                </a:lnTo>
                <a:lnTo>
                  <a:pt x="42672" y="347472"/>
                </a:lnTo>
                <a:close/>
              </a:path>
              <a:path w="76200" h="424179">
                <a:moveTo>
                  <a:pt x="42672" y="414527"/>
                </a:moveTo>
                <a:lnTo>
                  <a:pt x="42672" y="360425"/>
                </a:lnTo>
                <a:lnTo>
                  <a:pt x="41910" y="363474"/>
                </a:lnTo>
                <a:lnTo>
                  <a:pt x="38100" y="364998"/>
                </a:lnTo>
                <a:lnTo>
                  <a:pt x="35052" y="363474"/>
                </a:lnTo>
                <a:lnTo>
                  <a:pt x="33528" y="360425"/>
                </a:lnTo>
                <a:lnTo>
                  <a:pt x="33528" y="414528"/>
                </a:lnTo>
                <a:lnTo>
                  <a:pt x="38100" y="423672"/>
                </a:lnTo>
                <a:lnTo>
                  <a:pt x="42672" y="4145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21" name="object 21"/>
          <p:cNvSpPr txBox="1"/>
          <p:nvPr/>
        </p:nvSpPr>
        <p:spPr>
          <a:xfrm>
            <a:off x="2970498" y="4394464"/>
            <a:ext cx="1337883" cy="218412"/>
          </a:xfrm>
          <a:prstGeom prst="rect">
            <a:avLst/>
          </a:prstGeom>
          <a:solidFill>
            <a:srgbClr val="CA6800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11626">
              <a:lnSpc>
                <a:spcPts val="1667"/>
              </a:lnSpc>
            </a:pPr>
            <a:r>
              <a:rPr sz="1403" spc="-10" dirty="0">
                <a:latin typeface="Arial"/>
                <a:cs typeface="Arial"/>
              </a:rPr>
              <a:t>send()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607948" y="4631122"/>
            <a:ext cx="76341" cy="340991"/>
          </a:xfrm>
          <a:custGeom>
            <a:avLst/>
            <a:gdLst/>
            <a:ahLst/>
            <a:cxnLst/>
            <a:rect l="l" t="t" r="r" b="b"/>
            <a:pathLst>
              <a:path w="76200" h="340360">
                <a:moveTo>
                  <a:pt x="76200" y="263651"/>
                </a:moveTo>
                <a:lnTo>
                  <a:pt x="0" y="263651"/>
                </a:lnTo>
                <a:lnTo>
                  <a:pt x="33527" y="330707"/>
                </a:lnTo>
                <a:lnTo>
                  <a:pt x="33527" y="275843"/>
                </a:lnTo>
                <a:lnTo>
                  <a:pt x="35051" y="279653"/>
                </a:lnTo>
                <a:lnTo>
                  <a:pt x="38100" y="281177"/>
                </a:lnTo>
                <a:lnTo>
                  <a:pt x="41910" y="279653"/>
                </a:lnTo>
                <a:lnTo>
                  <a:pt x="43434" y="275843"/>
                </a:lnTo>
                <a:lnTo>
                  <a:pt x="43434" y="329183"/>
                </a:lnTo>
                <a:lnTo>
                  <a:pt x="76200" y="263651"/>
                </a:lnTo>
                <a:close/>
              </a:path>
              <a:path w="76200" h="340360">
                <a:moveTo>
                  <a:pt x="43434" y="263651"/>
                </a:moveTo>
                <a:lnTo>
                  <a:pt x="43434" y="4571"/>
                </a:lnTo>
                <a:lnTo>
                  <a:pt x="41910" y="1524"/>
                </a:lnTo>
                <a:lnTo>
                  <a:pt x="38100" y="0"/>
                </a:lnTo>
                <a:lnTo>
                  <a:pt x="35051" y="1524"/>
                </a:lnTo>
                <a:lnTo>
                  <a:pt x="33527" y="4571"/>
                </a:lnTo>
                <a:lnTo>
                  <a:pt x="33527" y="263651"/>
                </a:lnTo>
                <a:lnTo>
                  <a:pt x="43434" y="263651"/>
                </a:lnTo>
                <a:close/>
              </a:path>
              <a:path w="76200" h="340360">
                <a:moveTo>
                  <a:pt x="43434" y="329183"/>
                </a:moveTo>
                <a:lnTo>
                  <a:pt x="43434" y="275843"/>
                </a:lnTo>
                <a:lnTo>
                  <a:pt x="41910" y="279653"/>
                </a:lnTo>
                <a:lnTo>
                  <a:pt x="38100" y="281177"/>
                </a:lnTo>
                <a:lnTo>
                  <a:pt x="35051" y="279653"/>
                </a:lnTo>
                <a:lnTo>
                  <a:pt x="33527" y="275843"/>
                </a:lnTo>
                <a:lnTo>
                  <a:pt x="33527" y="330707"/>
                </a:lnTo>
                <a:lnTo>
                  <a:pt x="38100" y="339851"/>
                </a:lnTo>
                <a:lnTo>
                  <a:pt x="43434" y="3291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23" name="object 23"/>
          <p:cNvSpPr txBox="1"/>
          <p:nvPr/>
        </p:nvSpPr>
        <p:spPr>
          <a:xfrm>
            <a:off x="2973551" y="5001377"/>
            <a:ext cx="1337883" cy="218412"/>
          </a:xfrm>
          <a:prstGeom prst="rect">
            <a:avLst/>
          </a:prstGeom>
          <a:solidFill>
            <a:srgbClr val="CA6800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37074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recv()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611765" y="5238799"/>
            <a:ext cx="76341" cy="540751"/>
          </a:xfrm>
          <a:custGeom>
            <a:avLst/>
            <a:gdLst/>
            <a:ahLst/>
            <a:cxnLst/>
            <a:rect l="l" t="t" r="r" b="b"/>
            <a:pathLst>
              <a:path w="76200" h="539750">
                <a:moveTo>
                  <a:pt x="76200" y="463296"/>
                </a:moveTo>
                <a:lnTo>
                  <a:pt x="0" y="463296"/>
                </a:lnTo>
                <a:lnTo>
                  <a:pt x="32765" y="528827"/>
                </a:lnTo>
                <a:lnTo>
                  <a:pt x="32765" y="476250"/>
                </a:lnTo>
                <a:lnTo>
                  <a:pt x="34289" y="479298"/>
                </a:lnTo>
                <a:lnTo>
                  <a:pt x="38100" y="480822"/>
                </a:lnTo>
                <a:lnTo>
                  <a:pt x="41148" y="479298"/>
                </a:lnTo>
                <a:lnTo>
                  <a:pt x="42672" y="476250"/>
                </a:lnTo>
                <a:lnTo>
                  <a:pt x="42672" y="530351"/>
                </a:lnTo>
                <a:lnTo>
                  <a:pt x="76200" y="463296"/>
                </a:lnTo>
                <a:close/>
              </a:path>
              <a:path w="76200" h="539750">
                <a:moveTo>
                  <a:pt x="42672" y="463296"/>
                </a:moveTo>
                <a:lnTo>
                  <a:pt x="42671" y="4572"/>
                </a:lnTo>
                <a:lnTo>
                  <a:pt x="41147" y="1524"/>
                </a:lnTo>
                <a:lnTo>
                  <a:pt x="38099" y="0"/>
                </a:lnTo>
                <a:lnTo>
                  <a:pt x="34289" y="1524"/>
                </a:lnTo>
                <a:lnTo>
                  <a:pt x="32765" y="4572"/>
                </a:lnTo>
                <a:lnTo>
                  <a:pt x="32765" y="463296"/>
                </a:lnTo>
                <a:lnTo>
                  <a:pt x="42672" y="463296"/>
                </a:lnTo>
                <a:close/>
              </a:path>
              <a:path w="76200" h="539750">
                <a:moveTo>
                  <a:pt x="42672" y="530351"/>
                </a:moveTo>
                <a:lnTo>
                  <a:pt x="42672" y="476250"/>
                </a:lnTo>
                <a:lnTo>
                  <a:pt x="41148" y="479298"/>
                </a:lnTo>
                <a:lnTo>
                  <a:pt x="38100" y="480822"/>
                </a:lnTo>
                <a:lnTo>
                  <a:pt x="34289" y="479298"/>
                </a:lnTo>
                <a:lnTo>
                  <a:pt x="32765" y="476250"/>
                </a:lnTo>
                <a:lnTo>
                  <a:pt x="32765" y="528827"/>
                </a:lnTo>
                <a:lnTo>
                  <a:pt x="38100" y="539496"/>
                </a:lnTo>
                <a:lnTo>
                  <a:pt x="42672" y="5303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25" name="object 25"/>
          <p:cNvSpPr txBox="1"/>
          <p:nvPr/>
        </p:nvSpPr>
        <p:spPr>
          <a:xfrm>
            <a:off x="2978131" y="5809832"/>
            <a:ext cx="1338519" cy="218412"/>
          </a:xfrm>
          <a:prstGeom prst="rect">
            <a:avLst/>
          </a:prstGeom>
          <a:solidFill>
            <a:srgbClr val="CA6800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98265">
              <a:lnSpc>
                <a:spcPts val="1667"/>
              </a:lnSpc>
            </a:pPr>
            <a:r>
              <a:rPr sz="1403" spc="-10" dirty="0">
                <a:latin typeface="Arial"/>
                <a:cs typeface="Arial"/>
              </a:rPr>
              <a:t>close()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341759" y="1568560"/>
            <a:ext cx="591009" cy="2551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603" b="1" spc="-5" dirty="0">
                <a:latin typeface="Arial"/>
                <a:cs typeface="Arial"/>
              </a:rPr>
              <a:t>Client</a:t>
            </a:r>
            <a:endParaRPr sz="1603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684145" y="3762358"/>
            <a:ext cx="1273629" cy="76341"/>
          </a:xfrm>
          <a:custGeom>
            <a:avLst/>
            <a:gdLst/>
            <a:ahLst/>
            <a:cxnLst/>
            <a:rect l="l" t="t" r="r" b="b"/>
            <a:pathLst>
              <a:path w="1271270" h="76200">
                <a:moveTo>
                  <a:pt x="76200" y="0"/>
                </a:moveTo>
                <a:lnTo>
                  <a:pt x="0" y="38100"/>
                </a:lnTo>
                <a:lnTo>
                  <a:pt x="45719" y="60960"/>
                </a:lnTo>
                <a:lnTo>
                  <a:pt x="45719" y="38100"/>
                </a:lnTo>
                <a:lnTo>
                  <a:pt x="47243" y="35051"/>
                </a:lnTo>
                <a:lnTo>
                  <a:pt x="50292" y="33527"/>
                </a:lnTo>
                <a:lnTo>
                  <a:pt x="53400" y="33527"/>
                </a:lnTo>
                <a:lnTo>
                  <a:pt x="76200" y="0"/>
                </a:lnTo>
                <a:close/>
              </a:path>
              <a:path w="1271270" h="76200">
                <a:moveTo>
                  <a:pt x="53919" y="43434"/>
                </a:moveTo>
                <a:lnTo>
                  <a:pt x="50292" y="38100"/>
                </a:lnTo>
                <a:lnTo>
                  <a:pt x="50292" y="33527"/>
                </a:lnTo>
                <a:lnTo>
                  <a:pt x="47243" y="35051"/>
                </a:lnTo>
                <a:lnTo>
                  <a:pt x="45719" y="38100"/>
                </a:lnTo>
                <a:lnTo>
                  <a:pt x="47243" y="41910"/>
                </a:lnTo>
                <a:lnTo>
                  <a:pt x="50292" y="43434"/>
                </a:lnTo>
                <a:lnTo>
                  <a:pt x="50292" y="38100"/>
                </a:lnTo>
                <a:lnTo>
                  <a:pt x="53400" y="33527"/>
                </a:lnTo>
                <a:lnTo>
                  <a:pt x="53400" y="43434"/>
                </a:lnTo>
                <a:lnTo>
                  <a:pt x="53919" y="43434"/>
                </a:lnTo>
                <a:close/>
              </a:path>
              <a:path w="1271270" h="76200">
                <a:moveTo>
                  <a:pt x="76200" y="76200"/>
                </a:moveTo>
                <a:lnTo>
                  <a:pt x="53919" y="43434"/>
                </a:lnTo>
                <a:lnTo>
                  <a:pt x="50292" y="43434"/>
                </a:lnTo>
                <a:lnTo>
                  <a:pt x="47243" y="41910"/>
                </a:lnTo>
                <a:lnTo>
                  <a:pt x="45719" y="38100"/>
                </a:lnTo>
                <a:lnTo>
                  <a:pt x="45719" y="60960"/>
                </a:lnTo>
                <a:lnTo>
                  <a:pt x="76200" y="76200"/>
                </a:lnTo>
                <a:close/>
              </a:path>
              <a:path w="1271270" h="76200">
                <a:moveTo>
                  <a:pt x="1212341" y="38100"/>
                </a:moveTo>
                <a:lnTo>
                  <a:pt x="1211579" y="35051"/>
                </a:lnTo>
                <a:lnTo>
                  <a:pt x="1207769" y="33527"/>
                </a:lnTo>
                <a:lnTo>
                  <a:pt x="53400" y="33527"/>
                </a:lnTo>
                <a:lnTo>
                  <a:pt x="50292" y="38100"/>
                </a:lnTo>
                <a:lnTo>
                  <a:pt x="53919" y="43434"/>
                </a:lnTo>
                <a:lnTo>
                  <a:pt x="1207769" y="43434"/>
                </a:lnTo>
                <a:lnTo>
                  <a:pt x="1211579" y="41910"/>
                </a:lnTo>
                <a:lnTo>
                  <a:pt x="1212341" y="38100"/>
                </a:lnTo>
                <a:close/>
              </a:path>
              <a:path w="1271270" h="76200">
                <a:moveTo>
                  <a:pt x="1271015" y="38100"/>
                </a:moveTo>
                <a:lnTo>
                  <a:pt x="1194815" y="0"/>
                </a:lnTo>
                <a:lnTo>
                  <a:pt x="1194815" y="33527"/>
                </a:lnTo>
                <a:lnTo>
                  <a:pt x="1207769" y="33527"/>
                </a:lnTo>
                <a:lnTo>
                  <a:pt x="1211579" y="35051"/>
                </a:lnTo>
                <a:lnTo>
                  <a:pt x="1212341" y="38100"/>
                </a:lnTo>
                <a:lnTo>
                  <a:pt x="1212341" y="67437"/>
                </a:lnTo>
                <a:lnTo>
                  <a:pt x="1271015" y="38100"/>
                </a:lnTo>
                <a:close/>
              </a:path>
              <a:path w="1271270" h="76200">
                <a:moveTo>
                  <a:pt x="1212341" y="67437"/>
                </a:moveTo>
                <a:lnTo>
                  <a:pt x="1212341" y="38100"/>
                </a:lnTo>
                <a:lnTo>
                  <a:pt x="1211579" y="41910"/>
                </a:lnTo>
                <a:lnTo>
                  <a:pt x="1207769" y="43434"/>
                </a:lnTo>
                <a:lnTo>
                  <a:pt x="1194815" y="43434"/>
                </a:lnTo>
                <a:lnTo>
                  <a:pt x="1194815" y="76200"/>
                </a:lnTo>
                <a:lnTo>
                  <a:pt x="1212341" y="674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28" name="object 28"/>
          <p:cNvSpPr txBox="1"/>
          <p:nvPr/>
        </p:nvSpPr>
        <p:spPr>
          <a:xfrm>
            <a:off x="1829436" y="3402789"/>
            <a:ext cx="1082139" cy="377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5998" marR="5090" indent="-363910"/>
            <a:r>
              <a:rPr sz="1202" spc="-10" dirty="0">
                <a:latin typeface="Arial"/>
                <a:cs typeface="Arial"/>
              </a:rPr>
              <a:t>synchronization  point</a:t>
            </a:r>
            <a:endParaRPr sz="1202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663533" y="4446375"/>
            <a:ext cx="1320070" cy="76341"/>
          </a:xfrm>
          <a:custGeom>
            <a:avLst/>
            <a:gdLst/>
            <a:ahLst/>
            <a:cxnLst/>
            <a:rect l="l" t="t" r="r" b="b"/>
            <a:pathLst>
              <a:path w="1317625" h="76200">
                <a:moveTo>
                  <a:pt x="76200" y="33528"/>
                </a:moveTo>
                <a:lnTo>
                  <a:pt x="76200" y="0"/>
                </a:lnTo>
                <a:lnTo>
                  <a:pt x="0" y="38100"/>
                </a:lnTo>
                <a:lnTo>
                  <a:pt x="58674" y="67437"/>
                </a:lnTo>
                <a:lnTo>
                  <a:pt x="58674" y="38100"/>
                </a:lnTo>
                <a:lnTo>
                  <a:pt x="59436" y="35052"/>
                </a:lnTo>
                <a:lnTo>
                  <a:pt x="63245" y="33528"/>
                </a:lnTo>
                <a:lnTo>
                  <a:pt x="76200" y="33528"/>
                </a:lnTo>
                <a:close/>
              </a:path>
              <a:path w="1317625" h="76200">
                <a:moveTo>
                  <a:pt x="1317497" y="38100"/>
                </a:moveTo>
                <a:lnTo>
                  <a:pt x="1315973" y="35052"/>
                </a:lnTo>
                <a:lnTo>
                  <a:pt x="1312163" y="33528"/>
                </a:lnTo>
                <a:lnTo>
                  <a:pt x="63245" y="33528"/>
                </a:lnTo>
                <a:lnTo>
                  <a:pt x="59436" y="35052"/>
                </a:lnTo>
                <a:lnTo>
                  <a:pt x="58674" y="38100"/>
                </a:lnTo>
                <a:lnTo>
                  <a:pt x="59436" y="41910"/>
                </a:lnTo>
                <a:lnTo>
                  <a:pt x="63245" y="43434"/>
                </a:lnTo>
                <a:lnTo>
                  <a:pt x="1312163" y="43434"/>
                </a:lnTo>
                <a:lnTo>
                  <a:pt x="1315973" y="41910"/>
                </a:lnTo>
                <a:lnTo>
                  <a:pt x="1317497" y="38100"/>
                </a:lnTo>
                <a:close/>
              </a:path>
              <a:path w="1317625" h="76200">
                <a:moveTo>
                  <a:pt x="76200" y="76200"/>
                </a:moveTo>
                <a:lnTo>
                  <a:pt x="76200" y="43434"/>
                </a:lnTo>
                <a:lnTo>
                  <a:pt x="63245" y="43434"/>
                </a:lnTo>
                <a:lnTo>
                  <a:pt x="59436" y="41910"/>
                </a:lnTo>
                <a:lnTo>
                  <a:pt x="58674" y="38100"/>
                </a:lnTo>
                <a:lnTo>
                  <a:pt x="58674" y="67437"/>
                </a:lnTo>
                <a:lnTo>
                  <a:pt x="7620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0" name="object 30"/>
          <p:cNvSpPr/>
          <p:nvPr/>
        </p:nvSpPr>
        <p:spPr>
          <a:xfrm>
            <a:off x="1652082" y="5073139"/>
            <a:ext cx="1320070" cy="76341"/>
          </a:xfrm>
          <a:custGeom>
            <a:avLst/>
            <a:gdLst/>
            <a:ahLst/>
            <a:cxnLst/>
            <a:rect l="l" t="t" r="r" b="b"/>
            <a:pathLst>
              <a:path w="1317625" h="76200">
                <a:moveTo>
                  <a:pt x="1266443" y="38100"/>
                </a:moveTo>
                <a:lnTo>
                  <a:pt x="1263426" y="33527"/>
                </a:lnTo>
                <a:lnTo>
                  <a:pt x="4572" y="33527"/>
                </a:lnTo>
                <a:lnTo>
                  <a:pt x="1524" y="35051"/>
                </a:lnTo>
                <a:lnTo>
                  <a:pt x="0" y="38100"/>
                </a:lnTo>
                <a:lnTo>
                  <a:pt x="1524" y="41909"/>
                </a:lnTo>
                <a:lnTo>
                  <a:pt x="4572" y="42671"/>
                </a:lnTo>
                <a:lnTo>
                  <a:pt x="1263426" y="42671"/>
                </a:lnTo>
                <a:lnTo>
                  <a:pt x="1266443" y="38100"/>
                </a:lnTo>
                <a:close/>
              </a:path>
              <a:path w="1317625" h="76200">
                <a:moveTo>
                  <a:pt x="1317497" y="38100"/>
                </a:moveTo>
                <a:lnTo>
                  <a:pt x="1241297" y="0"/>
                </a:lnTo>
                <a:lnTo>
                  <a:pt x="1263426" y="33527"/>
                </a:lnTo>
                <a:lnTo>
                  <a:pt x="1266443" y="33527"/>
                </a:lnTo>
                <a:lnTo>
                  <a:pt x="1270253" y="35051"/>
                </a:lnTo>
                <a:lnTo>
                  <a:pt x="1271777" y="38100"/>
                </a:lnTo>
                <a:lnTo>
                  <a:pt x="1271777" y="60960"/>
                </a:lnTo>
                <a:lnTo>
                  <a:pt x="1317497" y="38100"/>
                </a:lnTo>
                <a:close/>
              </a:path>
              <a:path w="1317625" h="76200">
                <a:moveTo>
                  <a:pt x="1271777" y="60960"/>
                </a:moveTo>
                <a:lnTo>
                  <a:pt x="1271777" y="38100"/>
                </a:lnTo>
                <a:lnTo>
                  <a:pt x="1270253" y="41909"/>
                </a:lnTo>
                <a:lnTo>
                  <a:pt x="1266443" y="42671"/>
                </a:lnTo>
                <a:lnTo>
                  <a:pt x="1263426" y="42671"/>
                </a:lnTo>
                <a:lnTo>
                  <a:pt x="1241297" y="76200"/>
                </a:lnTo>
                <a:lnTo>
                  <a:pt x="1271777" y="60960"/>
                </a:lnTo>
                <a:close/>
              </a:path>
              <a:path w="1317625" h="76200">
                <a:moveTo>
                  <a:pt x="1271777" y="38100"/>
                </a:moveTo>
                <a:lnTo>
                  <a:pt x="1270253" y="35051"/>
                </a:lnTo>
                <a:lnTo>
                  <a:pt x="1266443" y="33527"/>
                </a:lnTo>
                <a:lnTo>
                  <a:pt x="1263426" y="33527"/>
                </a:lnTo>
                <a:lnTo>
                  <a:pt x="1266443" y="38100"/>
                </a:lnTo>
                <a:lnTo>
                  <a:pt x="1266443" y="42671"/>
                </a:lnTo>
                <a:lnTo>
                  <a:pt x="1270253" y="41909"/>
                </a:lnTo>
                <a:lnTo>
                  <a:pt x="1271777" y="38100"/>
                </a:lnTo>
                <a:close/>
              </a:path>
              <a:path w="1317625" h="76200">
                <a:moveTo>
                  <a:pt x="1266443" y="42671"/>
                </a:moveTo>
                <a:lnTo>
                  <a:pt x="1266443" y="38100"/>
                </a:lnTo>
                <a:lnTo>
                  <a:pt x="1263426" y="42671"/>
                </a:lnTo>
                <a:lnTo>
                  <a:pt x="1266443" y="426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1" name="object 31"/>
          <p:cNvSpPr/>
          <p:nvPr/>
        </p:nvSpPr>
        <p:spPr>
          <a:xfrm>
            <a:off x="43569" y="4475385"/>
            <a:ext cx="220118" cy="666715"/>
          </a:xfrm>
          <a:custGeom>
            <a:avLst/>
            <a:gdLst/>
            <a:ahLst/>
            <a:cxnLst/>
            <a:rect l="l" t="t" r="r" b="b"/>
            <a:pathLst>
              <a:path w="219710" h="665479">
                <a:moveTo>
                  <a:pt x="169186" y="39412"/>
                </a:moveTo>
                <a:lnTo>
                  <a:pt x="168402" y="33527"/>
                </a:lnTo>
                <a:lnTo>
                  <a:pt x="163369" y="32226"/>
                </a:lnTo>
                <a:lnTo>
                  <a:pt x="146304" y="47243"/>
                </a:lnTo>
                <a:lnTo>
                  <a:pt x="111252" y="81534"/>
                </a:lnTo>
                <a:lnTo>
                  <a:pt x="80990" y="114280"/>
                </a:lnTo>
                <a:lnTo>
                  <a:pt x="55024" y="145578"/>
                </a:lnTo>
                <a:lnTo>
                  <a:pt x="25651" y="192421"/>
                </a:lnTo>
                <a:lnTo>
                  <a:pt x="3302" y="256210"/>
                </a:lnTo>
                <a:lnTo>
                  <a:pt x="0" y="291084"/>
                </a:lnTo>
                <a:lnTo>
                  <a:pt x="5599" y="334616"/>
                </a:lnTo>
                <a:lnTo>
                  <a:pt x="10021" y="348820"/>
                </a:lnTo>
                <a:lnTo>
                  <a:pt x="10021" y="279178"/>
                </a:lnTo>
                <a:lnTo>
                  <a:pt x="15011" y="246430"/>
                </a:lnTo>
                <a:lnTo>
                  <a:pt x="40386" y="185927"/>
                </a:lnTo>
                <a:lnTo>
                  <a:pt x="61145" y="153466"/>
                </a:lnTo>
                <a:lnTo>
                  <a:pt x="85344" y="123443"/>
                </a:lnTo>
                <a:lnTo>
                  <a:pt x="134874" y="70865"/>
                </a:lnTo>
                <a:lnTo>
                  <a:pt x="169186" y="39412"/>
                </a:lnTo>
                <a:close/>
              </a:path>
              <a:path w="219710" h="665479">
                <a:moveTo>
                  <a:pt x="219456" y="660653"/>
                </a:moveTo>
                <a:lnTo>
                  <a:pt x="218694" y="657605"/>
                </a:lnTo>
                <a:lnTo>
                  <a:pt x="198882" y="633222"/>
                </a:lnTo>
                <a:lnTo>
                  <a:pt x="141732" y="560069"/>
                </a:lnTo>
                <a:lnTo>
                  <a:pt x="103489" y="508115"/>
                </a:lnTo>
                <a:lnTo>
                  <a:pt x="67818" y="454151"/>
                </a:lnTo>
                <a:lnTo>
                  <a:pt x="49202" y="420902"/>
                </a:lnTo>
                <a:lnTo>
                  <a:pt x="32289" y="385567"/>
                </a:lnTo>
                <a:lnTo>
                  <a:pt x="19044" y="348901"/>
                </a:lnTo>
                <a:lnTo>
                  <a:pt x="10021" y="279178"/>
                </a:lnTo>
                <a:lnTo>
                  <a:pt x="10021" y="348820"/>
                </a:lnTo>
                <a:lnTo>
                  <a:pt x="39917" y="423872"/>
                </a:lnTo>
                <a:lnTo>
                  <a:pt x="65392" y="468312"/>
                </a:lnTo>
                <a:lnTo>
                  <a:pt x="94250" y="511770"/>
                </a:lnTo>
                <a:lnTo>
                  <a:pt x="124869" y="553604"/>
                </a:lnTo>
                <a:lnTo>
                  <a:pt x="155626" y="593172"/>
                </a:lnTo>
                <a:lnTo>
                  <a:pt x="211074" y="662939"/>
                </a:lnTo>
                <a:lnTo>
                  <a:pt x="214122" y="665226"/>
                </a:lnTo>
                <a:lnTo>
                  <a:pt x="217932" y="663701"/>
                </a:lnTo>
                <a:lnTo>
                  <a:pt x="219456" y="660653"/>
                </a:lnTo>
                <a:close/>
              </a:path>
              <a:path w="219710" h="665479">
                <a:moveTo>
                  <a:pt x="205740" y="0"/>
                </a:moveTo>
                <a:lnTo>
                  <a:pt x="124206" y="22098"/>
                </a:lnTo>
                <a:lnTo>
                  <a:pt x="163369" y="32226"/>
                </a:lnTo>
                <a:lnTo>
                  <a:pt x="165354" y="30479"/>
                </a:lnTo>
                <a:lnTo>
                  <a:pt x="168402" y="28955"/>
                </a:lnTo>
                <a:lnTo>
                  <a:pt x="171450" y="30479"/>
                </a:lnTo>
                <a:lnTo>
                  <a:pt x="172974" y="34289"/>
                </a:lnTo>
                <a:lnTo>
                  <a:pt x="172974" y="67817"/>
                </a:lnTo>
                <a:lnTo>
                  <a:pt x="174498" y="79248"/>
                </a:lnTo>
                <a:lnTo>
                  <a:pt x="205740" y="0"/>
                </a:lnTo>
                <a:close/>
              </a:path>
              <a:path w="219710" h="665479">
                <a:moveTo>
                  <a:pt x="172974" y="34289"/>
                </a:moveTo>
                <a:lnTo>
                  <a:pt x="171450" y="30479"/>
                </a:lnTo>
                <a:lnTo>
                  <a:pt x="168402" y="28955"/>
                </a:lnTo>
                <a:lnTo>
                  <a:pt x="165354" y="30479"/>
                </a:lnTo>
                <a:lnTo>
                  <a:pt x="163369" y="32226"/>
                </a:lnTo>
                <a:lnTo>
                  <a:pt x="168402" y="33527"/>
                </a:lnTo>
                <a:lnTo>
                  <a:pt x="169186" y="39412"/>
                </a:lnTo>
                <a:lnTo>
                  <a:pt x="171450" y="37337"/>
                </a:lnTo>
                <a:lnTo>
                  <a:pt x="172974" y="34289"/>
                </a:lnTo>
                <a:close/>
              </a:path>
              <a:path w="219710" h="665479">
                <a:moveTo>
                  <a:pt x="172974" y="67817"/>
                </a:moveTo>
                <a:lnTo>
                  <a:pt x="172974" y="34289"/>
                </a:lnTo>
                <a:lnTo>
                  <a:pt x="171450" y="37337"/>
                </a:lnTo>
                <a:lnTo>
                  <a:pt x="169186" y="39412"/>
                </a:lnTo>
                <a:lnTo>
                  <a:pt x="172974" y="678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2" name="object 32"/>
          <p:cNvSpPr/>
          <p:nvPr/>
        </p:nvSpPr>
        <p:spPr>
          <a:xfrm>
            <a:off x="4330137" y="4491417"/>
            <a:ext cx="237931" cy="666715"/>
          </a:xfrm>
          <a:custGeom>
            <a:avLst/>
            <a:gdLst/>
            <a:ahLst/>
            <a:cxnLst/>
            <a:rect l="l" t="t" r="r" b="b"/>
            <a:pathLst>
              <a:path w="237489" h="665479">
                <a:moveTo>
                  <a:pt x="79248" y="31241"/>
                </a:moveTo>
                <a:lnTo>
                  <a:pt x="0" y="0"/>
                </a:lnTo>
                <a:lnTo>
                  <a:pt x="22098" y="82296"/>
                </a:lnTo>
                <a:lnTo>
                  <a:pt x="28956" y="57435"/>
                </a:lnTo>
                <a:lnTo>
                  <a:pt x="28956" y="37337"/>
                </a:lnTo>
                <a:lnTo>
                  <a:pt x="30480" y="34289"/>
                </a:lnTo>
                <a:lnTo>
                  <a:pt x="34289" y="32765"/>
                </a:lnTo>
                <a:lnTo>
                  <a:pt x="37337" y="34289"/>
                </a:lnTo>
                <a:lnTo>
                  <a:pt x="39892" y="37245"/>
                </a:lnTo>
                <a:lnTo>
                  <a:pt x="79248" y="31241"/>
                </a:lnTo>
                <a:close/>
              </a:path>
              <a:path w="237489" h="665479">
                <a:moveTo>
                  <a:pt x="227075" y="425960"/>
                </a:moveTo>
                <a:lnTo>
                  <a:pt x="227075" y="368808"/>
                </a:lnTo>
                <a:lnTo>
                  <a:pt x="223089" y="407843"/>
                </a:lnTo>
                <a:lnTo>
                  <a:pt x="210197" y="444650"/>
                </a:lnTo>
                <a:lnTo>
                  <a:pt x="190885" y="478969"/>
                </a:lnTo>
                <a:lnTo>
                  <a:pt x="167639" y="510539"/>
                </a:lnTo>
                <a:lnTo>
                  <a:pt x="129744" y="551030"/>
                </a:lnTo>
                <a:lnTo>
                  <a:pt x="89154" y="589026"/>
                </a:lnTo>
                <a:lnTo>
                  <a:pt x="28194" y="639317"/>
                </a:lnTo>
                <a:lnTo>
                  <a:pt x="6858" y="656082"/>
                </a:lnTo>
                <a:lnTo>
                  <a:pt x="5334" y="659891"/>
                </a:lnTo>
                <a:lnTo>
                  <a:pt x="6096" y="662939"/>
                </a:lnTo>
                <a:lnTo>
                  <a:pt x="9144" y="665226"/>
                </a:lnTo>
                <a:lnTo>
                  <a:pt x="12954" y="663701"/>
                </a:lnTo>
                <a:lnTo>
                  <a:pt x="54863" y="630174"/>
                </a:lnTo>
                <a:lnTo>
                  <a:pt x="95250" y="595884"/>
                </a:lnTo>
                <a:lnTo>
                  <a:pt x="133350" y="560832"/>
                </a:lnTo>
                <a:lnTo>
                  <a:pt x="171083" y="520382"/>
                </a:lnTo>
                <a:lnTo>
                  <a:pt x="202347" y="478786"/>
                </a:lnTo>
                <a:lnTo>
                  <a:pt x="219422" y="447174"/>
                </a:lnTo>
                <a:lnTo>
                  <a:pt x="227075" y="425960"/>
                </a:lnTo>
                <a:close/>
              </a:path>
              <a:path w="237489" h="665479">
                <a:moveTo>
                  <a:pt x="39892" y="37245"/>
                </a:moveTo>
                <a:lnTo>
                  <a:pt x="37337" y="34289"/>
                </a:lnTo>
                <a:lnTo>
                  <a:pt x="34289" y="32765"/>
                </a:lnTo>
                <a:lnTo>
                  <a:pt x="30480" y="34289"/>
                </a:lnTo>
                <a:lnTo>
                  <a:pt x="28956" y="37337"/>
                </a:lnTo>
                <a:lnTo>
                  <a:pt x="30480" y="41148"/>
                </a:lnTo>
                <a:lnTo>
                  <a:pt x="32726" y="43768"/>
                </a:lnTo>
                <a:lnTo>
                  <a:pt x="34289" y="38100"/>
                </a:lnTo>
                <a:lnTo>
                  <a:pt x="39892" y="37245"/>
                </a:lnTo>
                <a:close/>
              </a:path>
              <a:path w="237489" h="665479">
                <a:moveTo>
                  <a:pt x="32726" y="43768"/>
                </a:moveTo>
                <a:lnTo>
                  <a:pt x="30480" y="41148"/>
                </a:lnTo>
                <a:lnTo>
                  <a:pt x="28956" y="37337"/>
                </a:lnTo>
                <a:lnTo>
                  <a:pt x="28956" y="57435"/>
                </a:lnTo>
                <a:lnTo>
                  <a:pt x="32726" y="43768"/>
                </a:lnTo>
                <a:close/>
              </a:path>
              <a:path w="237489" h="665479">
                <a:moveTo>
                  <a:pt x="236982" y="379475"/>
                </a:moveTo>
                <a:lnTo>
                  <a:pt x="233077" y="333526"/>
                </a:lnTo>
                <a:lnTo>
                  <a:pt x="218333" y="286475"/>
                </a:lnTo>
                <a:lnTo>
                  <a:pt x="195163" y="239273"/>
                </a:lnTo>
                <a:lnTo>
                  <a:pt x="165977" y="192871"/>
                </a:lnTo>
                <a:lnTo>
                  <a:pt x="133190" y="148221"/>
                </a:lnTo>
                <a:lnTo>
                  <a:pt x="99212" y="106273"/>
                </a:lnTo>
                <a:lnTo>
                  <a:pt x="39892" y="37245"/>
                </a:lnTo>
                <a:lnTo>
                  <a:pt x="34289" y="38100"/>
                </a:lnTo>
                <a:lnTo>
                  <a:pt x="32726" y="43768"/>
                </a:lnTo>
                <a:lnTo>
                  <a:pt x="39624" y="51815"/>
                </a:lnTo>
                <a:lnTo>
                  <a:pt x="81534" y="99822"/>
                </a:lnTo>
                <a:lnTo>
                  <a:pt x="119949" y="147058"/>
                </a:lnTo>
                <a:lnTo>
                  <a:pt x="154370" y="193436"/>
                </a:lnTo>
                <a:lnTo>
                  <a:pt x="191032" y="251954"/>
                </a:lnTo>
                <a:lnTo>
                  <a:pt x="209349" y="289912"/>
                </a:lnTo>
                <a:lnTo>
                  <a:pt x="222433" y="329599"/>
                </a:lnTo>
                <a:lnTo>
                  <a:pt x="227075" y="368808"/>
                </a:lnTo>
                <a:lnTo>
                  <a:pt x="227075" y="425960"/>
                </a:lnTo>
                <a:lnTo>
                  <a:pt x="231561" y="413527"/>
                </a:lnTo>
                <a:lnTo>
                  <a:pt x="236982" y="3794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3" name="object 33"/>
          <p:cNvSpPr txBox="1"/>
          <p:nvPr/>
        </p:nvSpPr>
        <p:spPr>
          <a:xfrm>
            <a:off x="1702710" y="1172094"/>
            <a:ext cx="1094226" cy="5604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 marR="5090" indent="145691"/>
            <a:r>
              <a:rPr sz="1803" b="1" spc="-10" dirty="0">
                <a:latin typeface="Arial"/>
                <a:cs typeface="Arial"/>
              </a:rPr>
              <a:t>Stream  </a:t>
            </a:r>
            <a:r>
              <a:rPr sz="1803" b="1" spc="-5" dirty="0">
                <a:latin typeface="Arial"/>
                <a:cs typeface="Arial"/>
              </a:rPr>
              <a:t>(e.g.</a:t>
            </a:r>
            <a:r>
              <a:rPr sz="1803" b="1" spc="-105" dirty="0">
                <a:latin typeface="Arial"/>
                <a:cs typeface="Arial"/>
              </a:rPr>
              <a:t> </a:t>
            </a:r>
            <a:r>
              <a:rPr sz="1803" b="1" dirty="0">
                <a:latin typeface="Arial"/>
                <a:cs typeface="Arial"/>
              </a:rPr>
              <a:t>TCP)</a:t>
            </a:r>
            <a:endParaRPr sz="1803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886666" y="1871382"/>
            <a:ext cx="1338519" cy="218412"/>
          </a:xfrm>
          <a:prstGeom prst="rect">
            <a:avLst/>
          </a:prstGeom>
          <a:solidFill>
            <a:srgbClr val="AFBF39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48641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socket()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5524880" y="2108803"/>
            <a:ext cx="76341" cy="340991"/>
          </a:xfrm>
          <a:custGeom>
            <a:avLst/>
            <a:gdLst/>
            <a:ahLst/>
            <a:cxnLst/>
            <a:rect l="l" t="t" r="r" b="b"/>
            <a:pathLst>
              <a:path w="76200" h="340360">
                <a:moveTo>
                  <a:pt x="76200" y="263651"/>
                </a:moveTo>
                <a:lnTo>
                  <a:pt x="0" y="263651"/>
                </a:lnTo>
                <a:lnTo>
                  <a:pt x="33527" y="330707"/>
                </a:lnTo>
                <a:lnTo>
                  <a:pt x="33527" y="275843"/>
                </a:lnTo>
                <a:lnTo>
                  <a:pt x="34289" y="279653"/>
                </a:lnTo>
                <a:lnTo>
                  <a:pt x="38100" y="281177"/>
                </a:lnTo>
                <a:lnTo>
                  <a:pt x="41135" y="279653"/>
                </a:lnTo>
                <a:lnTo>
                  <a:pt x="42659" y="275843"/>
                </a:lnTo>
                <a:lnTo>
                  <a:pt x="42659" y="330733"/>
                </a:lnTo>
                <a:lnTo>
                  <a:pt x="76200" y="263651"/>
                </a:lnTo>
                <a:close/>
              </a:path>
              <a:path w="76200" h="340360">
                <a:moveTo>
                  <a:pt x="42659" y="263651"/>
                </a:moveTo>
                <a:lnTo>
                  <a:pt x="42659" y="4571"/>
                </a:lnTo>
                <a:lnTo>
                  <a:pt x="41135" y="1523"/>
                </a:lnTo>
                <a:lnTo>
                  <a:pt x="38100" y="0"/>
                </a:lnTo>
                <a:lnTo>
                  <a:pt x="34289" y="1523"/>
                </a:lnTo>
                <a:lnTo>
                  <a:pt x="33527" y="4571"/>
                </a:lnTo>
                <a:lnTo>
                  <a:pt x="33527" y="263651"/>
                </a:lnTo>
                <a:lnTo>
                  <a:pt x="42659" y="263651"/>
                </a:lnTo>
                <a:close/>
              </a:path>
              <a:path w="76200" h="340360">
                <a:moveTo>
                  <a:pt x="42659" y="330733"/>
                </a:moveTo>
                <a:lnTo>
                  <a:pt x="42659" y="275843"/>
                </a:lnTo>
                <a:lnTo>
                  <a:pt x="41135" y="279653"/>
                </a:lnTo>
                <a:lnTo>
                  <a:pt x="38100" y="281177"/>
                </a:lnTo>
                <a:lnTo>
                  <a:pt x="34289" y="279653"/>
                </a:lnTo>
                <a:lnTo>
                  <a:pt x="33527" y="275843"/>
                </a:lnTo>
                <a:lnTo>
                  <a:pt x="33527" y="330707"/>
                </a:lnTo>
                <a:lnTo>
                  <a:pt x="38100" y="339851"/>
                </a:lnTo>
                <a:lnTo>
                  <a:pt x="42659" y="3307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6" name="object 36"/>
          <p:cNvSpPr txBox="1"/>
          <p:nvPr/>
        </p:nvSpPr>
        <p:spPr>
          <a:xfrm>
            <a:off x="4890483" y="2479058"/>
            <a:ext cx="1337883" cy="218412"/>
          </a:xfrm>
          <a:prstGeom prst="rect">
            <a:avLst/>
          </a:prstGeom>
          <a:solidFill>
            <a:srgbClr val="AFBF39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37074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bind()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527921" y="2716480"/>
            <a:ext cx="76341" cy="1634978"/>
          </a:xfrm>
          <a:custGeom>
            <a:avLst/>
            <a:gdLst/>
            <a:ahLst/>
            <a:cxnLst/>
            <a:rect l="l" t="t" r="r" b="b"/>
            <a:pathLst>
              <a:path w="76200" h="1631950">
                <a:moveTo>
                  <a:pt x="76200" y="1555241"/>
                </a:moveTo>
                <a:lnTo>
                  <a:pt x="0" y="1555241"/>
                </a:lnTo>
                <a:lnTo>
                  <a:pt x="33540" y="1622323"/>
                </a:lnTo>
                <a:lnTo>
                  <a:pt x="33540" y="1568195"/>
                </a:lnTo>
                <a:lnTo>
                  <a:pt x="35064" y="1571243"/>
                </a:lnTo>
                <a:lnTo>
                  <a:pt x="38100" y="1572767"/>
                </a:lnTo>
                <a:lnTo>
                  <a:pt x="41922" y="1571243"/>
                </a:lnTo>
                <a:lnTo>
                  <a:pt x="42684" y="1568195"/>
                </a:lnTo>
                <a:lnTo>
                  <a:pt x="42684" y="1622272"/>
                </a:lnTo>
                <a:lnTo>
                  <a:pt x="76200" y="1555241"/>
                </a:lnTo>
                <a:close/>
              </a:path>
              <a:path w="76200" h="1631950">
                <a:moveTo>
                  <a:pt x="42684" y="1555241"/>
                </a:moveTo>
                <a:lnTo>
                  <a:pt x="42684" y="4571"/>
                </a:lnTo>
                <a:lnTo>
                  <a:pt x="41922" y="761"/>
                </a:lnTo>
                <a:lnTo>
                  <a:pt x="38100" y="0"/>
                </a:lnTo>
                <a:lnTo>
                  <a:pt x="35064" y="761"/>
                </a:lnTo>
                <a:lnTo>
                  <a:pt x="33540" y="4571"/>
                </a:lnTo>
                <a:lnTo>
                  <a:pt x="33540" y="1555241"/>
                </a:lnTo>
                <a:lnTo>
                  <a:pt x="42684" y="1555241"/>
                </a:lnTo>
                <a:close/>
              </a:path>
              <a:path w="76200" h="1631950">
                <a:moveTo>
                  <a:pt x="42684" y="1622272"/>
                </a:moveTo>
                <a:lnTo>
                  <a:pt x="42684" y="1568195"/>
                </a:lnTo>
                <a:lnTo>
                  <a:pt x="41922" y="1571243"/>
                </a:lnTo>
                <a:lnTo>
                  <a:pt x="38100" y="1572767"/>
                </a:lnTo>
                <a:lnTo>
                  <a:pt x="35064" y="1571243"/>
                </a:lnTo>
                <a:lnTo>
                  <a:pt x="33540" y="1568195"/>
                </a:lnTo>
                <a:lnTo>
                  <a:pt x="33540" y="1622323"/>
                </a:lnTo>
                <a:lnTo>
                  <a:pt x="38100" y="1631441"/>
                </a:lnTo>
                <a:lnTo>
                  <a:pt x="42684" y="16222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38" name="object 38"/>
          <p:cNvSpPr txBox="1"/>
          <p:nvPr/>
        </p:nvSpPr>
        <p:spPr>
          <a:xfrm>
            <a:off x="4885139" y="4394464"/>
            <a:ext cx="1337883" cy="218412"/>
          </a:xfrm>
          <a:prstGeom prst="rect">
            <a:avLst/>
          </a:prstGeom>
          <a:solidFill>
            <a:srgbClr val="AFBF39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58936">
              <a:lnSpc>
                <a:spcPts val="1667"/>
              </a:lnSpc>
            </a:pPr>
            <a:r>
              <a:rPr sz="1403" spc="-10" dirty="0">
                <a:latin typeface="Arial"/>
                <a:cs typeface="Arial"/>
              </a:rPr>
              <a:t>recvfrom()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5523353" y="4631122"/>
            <a:ext cx="76341" cy="340991"/>
          </a:xfrm>
          <a:custGeom>
            <a:avLst/>
            <a:gdLst/>
            <a:ahLst/>
            <a:cxnLst/>
            <a:rect l="l" t="t" r="r" b="b"/>
            <a:pathLst>
              <a:path w="76200" h="340360">
                <a:moveTo>
                  <a:pt x="76200" y="263651"/>
                </a:moveTo>
                <a:lnTo>
                  <a:pt x="0" y="263651"/>
                </a:lnTo>
                <a:lnTo>
                  <a:pt x="33515" y="330682"/>
                </a:lnTo>
                <a:lnTo>
                  <a:pt x="33515" y="275843"/>
                </a:lnTo>
                <a:lnTo>
                  <a:pt x="34289" y="279653"/>
                </a:lnTo>
                <a:lnTo>
                  <a:pt x="38100" y="281177"/>
                </a:lnTo>
                <a:lnTo>
                  <a:pt x="41135" y="279653"/>
                </a:lnTo>
                <a:lnTo>
                  <a:pt x="42659" y="275843"/>
                </a:lnTo>
                <a:lnTo>
                  <a:pt x="42659" y="330733"/>
                </a:lnTo>
                <a:lnTo>
                  <a:pt x="76200" y="263651"/>
                </a:lnTo>
                <a:close/>
              </a:path>
              <a:path w="76200" h="340360">
                <a:moveTo>
                  <a:pt x="42659" y="263651"/>
                </a:moveTo>
                <a:lnTo>
                  <a:pt x="42659" y="4571"/>
                </a:lnTo>
                <a:lnTo>
                  <a:pt x="41135" y="1524"/>
                </a:lnTo>
                <a:lnTo>
                  <a:pt x="38100" y="0"/>
                </a:lnTo>
                <a:lnTo>
                  <a:pt x="34289" y="1524"/>
                </a:lnTo>
                <a:lnTo>
                  <a:pt x="33515" y="4571"/>
                </a:lnTo>
                <a:lnTo>
                  <a:pt x="33515" y="263651"/>
                </a:lnTo>
                <a:lnTo>
                  <a:pt x="42659" y="263651"/>
                </a:lnTo>
                <a:close/>
              </a:path>
              <a:path w="76200" h="340360">
                <a:moveTo>
                  <a:pt x="42659" y="330733"/>
                </a:moveTo>
                <a:lnTo>
                  <a:pt x="42659" y="275843"/>
                </a:lnTo>
                <a:lnTo>
                  <a:pt x="41135" y="279653"/>
                </a:lnTo>
                <a:lnTo>
                  <a:pt x="38100" y="281177"/>
                </a:lnTo>
                <a:lnTo>
                  <a:pt x="34289" y="279653"/>
                </a:lnTo>
                <a:lnTo>
                  <a:pt x="33515" y="275843"/>
                </a:lnTo>
                <a:lnTo>
                  <a:pt x="33515" y="330682"/>
                </a:lnTo>
                <a:lnTo>
                  <a:pt x="38100" y="339851"/>
                </a:lnTo>
                <a:lnTo>
                  <a:pt x="42659" y="3307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40" name="object 40"/>
          <p:cNvSpPr txBox="1"/>
          <p:nvPr/>
        </p:nvSpPr>
        <p:spPr>
          <a:xfrm>
            <a:off x="4888956" y="5001377"/>
            <a:ext cx="1337883" cy="218412"/>
          </a:xfrm>
          <a:prstGeom prst="rect">
            <a:avLst/>
          </a:prstGeom>
          <a:solidFill>
            <a:srgbClr val="AFBF39"/>
          </a:solidFill>
          <a:ln w="952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38462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sendto()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5526395" y="5238799"/>
            <a:ext cx="76341" cy="540751"/>
          </a:xfrm>
          <a:custGeom>
            <a:avLst/>
            <a:gdLst/>
            <a:ahLst/>
            <a:cxnLst/>
            <a:rect l="l" t="t" r="r" b="b"/>
            <a:pathLst>
              <a:path w="76200" h="539750">
                <a:moveTo>
                  <a:pt x="76200" y="463296"/>
                </a:moveTo>
                <a:lnTo>
                  <a:pt x="0" y="463296"/>
                </a:lnTo>
                <a:lnTo>
                  <a:pt x="33540" y="530377"/>
                </a:lnTo>
                <a:lnTo>
                  <a:pt x="33540" y="476250"/>
                </a:lnTo>
                <a:lnTo>
                  <a:pt x="35064" y="479298"/>
                </a:lnTo>
                <a:lnTo>
                  <a:pt x="38100" y="480822"/>
                </a:lnTo>
                <a:lnTo>
                  <a:pt x="41148" y="479298"/>
                </a:lnTo>
                <a:lnTo>
                  <a:pt x="42672" y="476250"/>
                </a:lnTo>
                <a:lnTo>
                  <a:pt x="42672" y="530351"/>
                </a:lnTo>
                <a:lnTo>
                  <a:pt x="76200" y="463296"/>
                </a:lnTo>
                <a:close/>
              </a:path>
              <a:path w="76200" h="539750">
                <a:moveTo>
                  <a:pt x="42672" y="463296"/>
                </a:moveTo>
                <a:lnTo>
                  <a:pt x="42671" y="4572"/>
                </a:lnTo>
                <a:lnTo>
                  <a:pt x="41147" y="1524"/>
                </a:lnTo>
                <a:lnTo>
                  <a:pt x="38099" y="0"/>
                </a:lnTo>
                <a:lnTo>
                  <a:pt x="35064" y="1524"/>
                </a:lnTo>
                <a:lnTo>
                  <a:pt x="33540" y="4572"/>
                </a:lnTo>
                <a:lnTo>
                  <a:pt x="33540" y="463296"/>
                </a:lnTo>
                <a:lnTo>
                  <a:pt x="42672" y="463296"/>
                </a:lnTo>
                <a:close/>
              </a:path>
              <a:path w="76200" h="539750">
                <a:moveTo>
                  <a:pt x="42672" y="530351"/>
                </a:moveTo>
                <a:lnTo>
                  <a:pt x="42672" y="476250"/>
                </a:lnTo>
                <a:lnTo>
                  <a:pt x="41148" y="479298"/>
                </a:lnTo>
                <a:lnTo>
                  <a:pt x="38100" y="480822"/>
                </a:lnTo>
                <a:lnTo>
                  <a:pt x="35064" y="479298"/>
                </a:lnTo>
                <a:lnTo>
                  <a:pt x="33540" y="476250"/>
                </a:lnTo>
                <a:lnTo>
                  <a:pt x="33540" y="530377"/>
                </a:lnTo>
                <a:lnTo>
                  <a:pt x="38100" y="539496"/>
                </a:lnTo>
                <a:lnTo>
                  <a:pt x="42672" y="5303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42" name="object 42"/>
          <p:cNvSpPr txBox="1"/>
          <p:nvPr/>
        </p:nvSpPr>
        <p:spPr>
          <a:xfrm>
            <a:off x="4893537" y="5809832"/>
            <a:ext cx="1337883" cy="218412"/>
          </a:xfrm>
          <a:prstGeom prst="rect">
            <a:avLst/>
          </a:prstGeom>
          <a:solidFill>
            <a:srgbClr val="AFBF39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96993">
              <a:lnSpc>
                <a:spcPts val="1667"/>
              </a:lnSpc>
            </a:pPr>
            <a:r>
              <a:rPr sz="1403" spc="-10" dirty="0">
                <a:latin typeface="Arial"/>
                <a:cs typeface="Arial"/>
              </a:rPr>
              <a:t>close()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232733" y="1570087"/>
            <a:ext cx="659081" cy="2551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603" b="1" spc="-5" dirty="0">
                <a:latin typeface="Arial"/>
                <a:cs typeface="Arial"/>
              </a:rPr>
              <a:t>Server</a:t>
            </a:r>
            <a:endParaRPr sz="1603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533409" y="1879779"/>
            <a:ext cx="1337883" cy="218412"/>
          </a:xfrm>
          <a:prstGeom prst="rect">
            <a:avLst/>
          </a:prstGeom>
          <a:solidFill>
            <a:srgbClr val="CA6800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48641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socket()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171635" y="2706557"/>
            <a:ext cx="76341" cy="1635614"/>
          </a:xfrm>
          <a:custGeom>
            <a:avLst/>
            <a:gdLst/>
            <a:ahLst/>
            <a:cxnLst/>
            <a:rect l="l" t="t" r="r" b="b"/>
            <a:pathLst>
              <a:path w="76200" h="1632585">
                <a:moveTo>
                  <a:pt x="76200" y="1556004"/>
                </a:moveTo>
                <a:lnTo>
                  <a:pt x="0" y="1556004"/>
                </a:lnTo>
                <a:lnTo>
                  <a:pt x="32753" y="1621510"/>
                </a:lnTo>
                <a:lnTo>
                  <a:pt x="32753" y="1568196"/>
                </a:lnTo>
                <a:lnTo>
                  <a:pt x="34277" y="1572006"/>
                </a:lnTo>
                <a:lnTo>
                  <a:pt x="38100" y="1573530"/>
                </a:lnTo>
                <a:lnTo>
                  <a:pt x="41148" y="1572006"/>
                </a:lnTo>
                <a:lnTo>
                  <a:pt x="42672" y="1568196"/>
                </a:lnTo>
                <a:lnTo>
                  <a:pt x="42672" y="1623060"/>
                </a:lnTo>
                <a:lnTo>
                  <a:pt x="76200" y="1556004"/>
                </a:lnTo>
                <a:close/>
              </a:path>
              <a:path w="76200" h="1632585">
                <a:moveTo>
                  <a:pt x="42672" y="1556004"/>
                </a:moveTo>
                <a:lnTo>
                  <a:pt x="42672" y="4572"/>
                </a:lnTo>
                <a:lnTo>
                  <a:pt x="41148" y="1524"/>
                </a:lnTo>
                <a:lnTo>
                  <a:pt x="38100" y="0"/>
                </a:lnTo>
                <a:lnTo>
                  <a:pt x="34277" y="1524"/>
                </a:lnTo>
                <a:lnTo>
                  <a:pt x="32753" y="4572"/>
                </a:lnTo>
                <a:lnTo>
                  <a:pt x="32753" y="1556004"/>
                </a:lnTo>
                <a:lnTo>
                  <a:pt x="42672" y="1556004"/>
                </a:lnTo>
                <a:close/>
              </a:path>
              <a:path w="76200" h="1632585">
                <a:moveTo>
                  <a:pt x="42672" y="1623060"/>
                </a:moveTo>
                <a:lnTo>
                  <a:pt x="42672" y="1568196"/>
                </a:lnTo>
                <a:lnTo>
                  <a:pt x="41148" y="1572006"/>
                </a:lnTo>
                <a:lnTo>
                  <a:pt x="38100" y="1573530"/>
                </a:lnTo>
                <a:lnTo>
                  <a:pt x="34277" y="1572006"/>
                </a:lnTo>
                <a:lnTo>
                  <a:pt x="32753" y="1568196"/>
                </a:lnTo>
                <a:lnTo>
                  <a:pt x="32753" y="1621510"/>
                </a:lnTo>
                <a:lnTo>
                  <a:pt x="38100" y="1632204"/>
                </a:lnTo>
                <a:lnTo>
                  <a:pt x="42672" y="16230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46" name="object 46"/>
          <p:cNvSpPr txBox="1"/>
          <p:nvPr/>
        </p:nvSpPr>
        <p:spPr>
          <a:xfrm>
            <a:off x="7531883" y="4402098"/>
            <a:ext cx="1337883" cy="218412"/>
          </a:xfrm>
          <a:prstGeom prst="rect">
            <a:avLst/>
          </a:prstGeom>
          <a:solidFill>
            <a:srgbClr val="CA6800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38462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sendto()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8169332" y="4638756"/>
            <a:ext cx="76341" cy="340991"/>
          </a:xfrm>
          <a:custGeom>
            <a:avLst/>
            <a:gdLst/>
            <a:ahLst/>
            <a:cxnLst/>
            <a:rect l="l" t="t" r="r" b="b"/>
            <a:pathLst>
              <a:path w="76200" h="340360">
                <a:moveTo>
                  <a:pt x="76200" y="263651"/>
                </a:moveTo>
                <a:lnTo>
                  <a:pt x="0" y="263651"/>
                </a:lnTo>
                <a:lnTo>
                  <a:pt x="33527" y="330707"/>
                </a:lnTo>
                <a:lnTo>
                  <a:pt x="33527" y="276606"/>
                </a:lnTo>
                <a:lnTo>
                  <a:pt x="35051" y="279654"/>
                </a:lnTo>
                <a:lnTo>
                  <a:pt x="38100" y="281178"/>
                </a:lnTo>
                <a:lnTo>
                  <a:pt x="41922" y="279654"/>
                </a:lnTo>
                <a:lnTo>
                  <a:pt x="43446" y="276606"/>
                </a:lnTo>
                <a:lnTo>
                  <a:pt x="43446" y="329158"/>
                </a:lnTo>
                <a:lnTo>
                  <a:pt x="76200" y="263651"/>
                </a:lnTo>
                <a:close/>
              </a:path>
              <a:path w="76200" h="340360">
                <a:moveTo>
                  <a:pt x="43446" y="263651"/>
                </a:moveTo>
                <a:lnTo>
                  <a:pt x="43446" y="5334"/>
                </a:lnTo>
                <a:lnTo>
                  <a:pt x="41922" y="1524"/>
                </a:lnTo>
                <a:lnTo>
                  <a:pt x="38100" y="0"/>
                </a:lnTo>
                <a:lnTo>
                  <a:pt x="35051" y="1524"/>
                </a:lnTo>
                <a:lnTo>
                  <a:pt x="33527" y="5334"/>
                </a:lnTo>
                <a:lnTo>
                  <a:pt x="33527" y="263651"/>
                </a:lnTo>
                <a:lnTo>
                  <a:pt x="43446" y="263651"/>
                </a:lnTo>
                <a:close/>
              </a:path>
              <a:path w="76200" h="340360">
                <a:moveTo>
                  <a:pt x="43446" y="329158"/>
                </a:moveTo>
                <a:lnTo>
                  <a:pt x="43446" y="276606"/>
                </a:lnTo>
                <a:lnTo>
                  <a:pt x="41922" y="279654"/>
                </a:lnTo>
                <a:lnTo>
                  <a:pt x="38100" y="281178"/>
                </a:lnTo>
                <a:lnTo>
                  <a:pt x="35051" y="279654"/>
                </a:lnTo>
                <a:lnTo>
                  <a:pt x="33527" y="276606"/>
                </a:lnTo>
                <a:lnTo>
                  <a:pt x="33527" y="330707"/>
                </a:lnTo>
                <a:lnTo>
                  <a:pt x="38100" y="339851"/>
                </a:lnTo>
                <a:lnTo>
                  <a:pt x="43446" y="3291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48" name="object 48"/>
          <p:cNvSpPr txBox="1"/>
          <p:nvPr/>
        </p:nvSpPr>
        <p:spPr>
          <a:xfrm>
            <a:off x="7534935" y="5009775"/>
            <a:ext cx="1337883" cy="218412"/>
          </a:xfrm>
          <a:prstGeom prst="rect">
            <a:avLst/>
          </a:prstGeom>
          <a:solidFill>
            <a:srgbClr val="CA6800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58936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recvfrom()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8173162" y="5246433"/>
            <a:ext cx="76341" cy="541388"/>
          </a:xfrm>
          <a:custGeom>
            <a:avLst/>
            <a:gdLst/>
            <a:ahLst/>
            <a:cxnLst/>
            <a:rect l="l" t="t" r="r" b="b"/>
            <a:pathLst>
              <a:path w="76200" h="540385">
                <a:moveTo>
                  <a:pt x="76200" y="464058"/>
                </a:moveTo>
                <a:lnTo>
                  <a:pt x="0" y="464058"/>
                </a:lnTo>
                <a:lnTo>
                  <a:pt x="32753" y="529564"/>
                </a:lnTo>
                <a:lnTo>
                  <a:pt x="32753" y="476250"/>
                </a:lnTo>
                <a:lnTo>
                  <a:pt x="34277" y="480060"/>
                </a:lnTo>
                <a:lnTo>
                  <a:pt x="38100" y="480822"/>
                </a:lnTo>
                <a:lnTo>
                  <a:pt x="41148" y="480060"/>
                </a:lnTo>
                <a:lnTo>
                  <a:pt x="42672" y="476250"/>
                </a:lnTo>
                <a:lnTo>
                  <a:pt x="42672" y="531113"/>
                </a:lnTo>
                <a:lnTo>
                  <a:pt x="76200" y="464058"/>
                </a:lnTo>
                <a:close/>
              </a:path>
              <a:path w="76200" h="540385">
                <a:moveTo>
                  <a:pt x="42672" y="464058"/>
                </a:moveTo>
                <a:lnTo>
                  <a:pt x="42672" y="4572"/>
                </a:lnTo>
                <a:lnTo>
                  <a:pt x="41148" y="1524"/>
                </a:lnTo>
                <a:lnTo>
                  <a:pt x="38100" y="0"/>
                </a:lnTo>
                <a:lnTo>
                  <a:pt x="34277" y="1524"/>
                </a:lnTo>
                <a:lnTo>
                  <a:pt x="32753" y="4572"/>
                </a:lnTo>
                <a:lnTo>
                  <a:pt x="32753" y="464058"/>
                </a:lnTo>
                <a:lnTo>
                  <a:pt x="42672" y="464058"/>
                </a:lnTo>
                <a:close/>
              </a:path>
              <a:path w="76200" h="540385">
                <a:moveTo>
                  <a:pt x="42672" y="531113"/>
                </a:moveTo>
                <a:lnTo>
                  <a:pt x="42672" y="476250"/>
                </a:lnTo>
                <a:lnTo>
                  <a:pt x="41148" y="480060"/>
                </a:lnTo>
                <a:lnTo>
                  <a:pt x="38100" y="480822"/>
                </a:lnTo>
                <a:lnTo>
                  <a:pt x="34277" y="480060"/>
                </a:lnTo>
                <a:lnTo>
                  <a:pt x="32753" y="476250"/>
                </a:lnTo>
                <a:lnTo>
                  <a:pt x="32753" y="529564"/>
                </a:lnTo>
                <a:lnTo>
                  <a:pt x="38100" y="540258"/>
                </a:lnTo>
                <a:lnTo>
                  <a:pt x="42672" y="5311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50" name="object 50"/>
          <p:cNvSpPr txBox="1"/>
          <p:nvPr/>
        </p:nvSpPr>
        <p:spPr>
          <a:xfrm>
            <a:off x="7539528" y="5817467"/>
            <a:ext cx="1338519" cy="218412"/>
          </a:xfrm>
          <a:prstGeom prst="rect">
            <a:avLst/>
          </a:prstGeom>
          <a:solidFill>
            <a:srgbClr val="CA6800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98265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close()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903156" y="1576196"/>
            <a:ext cx="591009" cy="2551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/>
            <a:r>
              <a:rPr sz="1603" b="1" spc="-5" dirty="0">
                <a:latin typeface="Arial"/>
                <a:cs typeface="Arial"/>
              </a:rPr>
              <a:t>Client</a:t>
            </a:r>
            <a:endParaRPr sz="1603">
              <a:latin typeface="Arial"/>
              <a:cs typeface="Arial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6224930" y="4454773"/>
            <a:ext cx="1320070" cy="76341"/>
          </a:xfrm>
          <a:custGeom>
            <a:avLst/>
            <a:gdLst/>
            <a:ahLst/>
            <a:cxnLst/>
            <a:rect l="l" t="t" r="r" b="b"/>
            <a:pathLst>
              <a:path w="1317625" h="76200">
                <a:moveTo>
                  <a:pt x="76200" y="32765"/>
                </a:moveTo>
                <a:lnTo>
                  <a:pt x="76200" y="0"/>
                </a:lnTo>
                <a:lnTo>
                  <a:pt x="0" y="38100"/>
                </a:lnTo>
                <a:lnTo>
                  <a:pt x="58674" y="67437"/>
                </a:lnTo>
                <a:lnTo>
                  <a:pt x="58674" y="38100"/>
                </a:lnTo>
                <a:lnTo>
                  <a:pt x="59436" y="34289"/>
                </a:lnTo>
                <a:lnTo>
                  <a:pt x="63246" y="32765"/>
                </a:lnTo>
                <a:lnTo>
                  <a:pt x="76200" y="32765"/>
                </a:lnTo>
                <a:close/>
              </a:path>
              <a:path w="1317625" h="76200">
                <a:moveTo>
                  <a:pt x="1317498" y="38100"/>
                </a:moveTo>
                <a:lnTo>
                  <a:pt x="1315974" y="34289"/>
                </a:lnTo>
                <a:lnTo>
                  <a:pt x="1312164" y="32765"/>
                </a:lnTo>
                <a:lnTo>
                  <a:pt x="63246" y="32765"/>
                </a:lnTo>
                <a:lnTo>
                  <a:pt x="59436" y="34289"/>
                </a:lnTo>
                <a:lnTo>
                  <a:pt x="58674" y="38100"/>
                </a:lnTo>
                <a:lnTo>
                  <a:pt x="59436" y="41148"/>
                </a:lnTo>
                <a:lnTo>
                  <a:pt x="63246" y="42672"/>
                </a:lnTo>
                <a:lnTo>
                  <a:pt x="1312164" y="42672"/>
                </a:lnTo>
                <a:lnTo>
                  <a:pt x="1315974" y="41148"/>
                </a:lnTo>
                <a:lnTo>
                  <a:pt x="1317498" y="38100"/>
                </a:lnTo>
                <a:close/>
              </a:path>
              <a:path w="1317625" h="76200">
                <a:moveTo>
                  <a:pt x="76200" y="76200"/>
                </a:moveTo>
                <a:lnTo>
                  <a:pt x="76200" y="42672"/>
                </a:lnTo>
                <a:lnTo>
                  <a:pt x="63246" y="42672"/>
                </a:lnTo>
                <a:lnTo>
                  <a:pt x="59436" y="41148"/>
                </a:lnTo>
                <a:lnTo>
                  <a:pt x="58674" y="38100"/>
                </a:lnTo>
                <a:lnTo>
                  <a:pt x="58674" y="67437"/>
                </a:lnTo>
                <a:lnTo>
                  <a:pt x="7620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53" name="object 53"/>
          <p:cNvSpPr/>
          <p:nvPr/>
        </p:nvSpPr>
        <p:spPr>
          <a:xfrm>
            <a:off x="6213467" y="5081536"/>
            <a:ext cx="1320070" cy="76341"/>
          </a:xfrm>
          <a:custGeom>
            <a:avLst/>
            <a:gdLst/>
            <a:ahLst/>
            <a:cxnLst/>
            <a:rect l="l" t="t" r="r" b="b"/>
            <a:pathLst>
              <a:path w="1317625" h="76200">
                <a:moveTo>
                  <a:pt x="1266456" y="38100"/>
                </a:moveTo>
                <a:lnTo>
                  <a:pt x="1262934" y="32765"/>
                </a:lnTo>
                <a:lnTo>
                  <a:pt x="4572" y="32765"/>
                </a:lnTo>
                <a:lnTo>
                  <a:pt x="1524" y="34289"/>
                </a:lnTo>
                <a:lnTo>
                  <a:pt x="0" y="38100"/>
                </a:lnTo>
                <a:lnTo>
                  <a:pt x="1524" y="41148"/>
                </a:lnTo>
                <a:lnTo>
                  <a:pt x="4572" y="42672"/>
                </a:lnTo>
                <a:lnTo>
                  <a:pt x="1263437" y="42672"/>
                </a:lnTo>
                <a:lnTo>
                  <a:pt x="1266456" y="38100"/>
                </a:lnTo>
                <a:close/>
              </a:path>
              <a:path w="1317625" h="76200">
                <a:moveTo>
                  <a:pt x="1317498" y="38100"/>
                </a:moveTo>
                <a:lnTo>
                  <a:pt x="1241298" y="0"/>
                </a:lnTo>
                <a:lnTo>
                  <a:pt x="1262934" y="32765"/>
                </a:lnTo>
                <a:lnTo>
                  <a:pt x="1266456" y="32765"/>
                </a:lnTo>
                <a:lnTo>
                  <a:pt x="1270266" y="34289"/>
                </a:lnTo>
                <a:lnTo>
                  <a:pt x="1271790" y="38100"/>
                </a:lnTo>
                <a:lnTo>
                  <a:pt x="1271790" y="60953"/>
                </a:lnTo>
                <a:lnTo>
                  <a:pt x="1317498" y="38100"/>
                </a:lnTo>
                <a:close/>
              </a:path>
              <a:path w="1317625" h="76200">
                <a:moveTo>
                  <a:pt x="1271790" y="60953"/>
                </a:moveTo>
                <a:lnTo>
                  <a:pt x="1271790" y="38100"/>
                </a:lnTo>
                <a:lnTo>
                  <a:pt x="1270266" y="41148"/>
                </a:lnTo>
                <a:lnTo>
                  <a:pt x="1266456" y="42672"/>
                </a:lnTo>
                <a:lnTo>
                  <a:pt x="1263437" y="42672"/>
                </a:lnTo>
                <a:lnTo>
                  <a:pt x="1241298" y="76200"/>
                </a:lnTo>
                <a:lnTo>
                  <a:pt x="1271790" y="60953"/>
                </a:lnTo>
                <a:close/>
              </a:path>
              <a:path w="1317625" h="76200">
                <a:moveTo>
                  <a:pt x="1271790" y="38100"/>
                </a:moveTo>
                <a:lnTo>
                  <a:pt x="1270266" y="34289"/>
                </a:lnTo>
                <a:lnTo>
                  <a:pt x="1266456" y="32765"/>
                </a:lnTo>
                <a:lnTo>
                  <a:pt x="1262934" y="32765"/>
                </a:lnTo>
                <a:lnTo>
                  <a:pt x="1266456" y="38100"/>
                </a:lnTo>
                <a:lnTo>
                  <a:pt x="1266456" y="42672"/>
                </a:lnTo>
                <a:lnTo>
                  <a:pt x="1270266" y="41148"/>
                </a:lnTo>
                <a:lnTo>
                  <a:pt x="1271790" y="38100"/>
                </a:lnTo>
                <a:close/>
              </a:path>
              <a:path w="1317625" h="76200">
                <a:moveTo>
                  <a:pt x="1266456" y="42672"/>
                </a:moveTo>
                <a:lnTo>
                  <a:pt x="1266456" y="38100"/>
                </a:lnTo>
                <a:lnTo>
                  <a:pt x="1263437" y="42672"/>
                </a:lnTo>
                <a:lnTo>
                  <a:pt x="1266456" y="426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54" name="object 54"/>
          <p:cNvSpPr/>
          <p:nvPr/>
        </p:nvSpPr>
        <p:spPr>
          <a:xfrm>
            <a:off x="4605730" y="4483019"/>
            <a:ext cx="219481" cy="666715"/>
          </a:xfrm>
          <a:custGeom>
            <a:avLst/>
            <a:gdLst/>
            <a:ahLst/>
            <a:cxnLst/>
            <a:rect l="l" t="t" r="r" b="b"/>
            <a:pathLst>
              <a:path w="219075" h="665479">
                <a:moveTo>
                  <a:pt x="168344" y="39486"/>
                </a:moveTo>
                <a:lnTo>
                  <a:pt x="167639" y="34290"/>
                </a:lnTo>
                <a:lnTo>
                  <a:pt x="161938" y="32815"/>
                </a:lnTo>
                <a:lnTo>
                  <a:pt x="145541" y="47244"/>
                </a:lnTo>
                <a:lnTo>
                  <a:pt x="110489" y="82296"/>
                </a:lnTo>
                <a:lnTo>
                  <a:pt x="77724" y="117348"/>
                </a:lnTo>
                <a:lnTo>
                  <a:pt x="49444" y="153066"/>
                </a:lnTo>
                <a:lnTo>
                  <a:pt x="16859" y="209638"/>
                </a:lnTo>
                <a:lnTo>
                  <a:pt x="481" y="270774"/>
                </a:lnTo>
                <a:lnTo>
                  <a:pt x="0" y="302514"/>
                </a:lnTo>
                <a:lnTo>
                  <a:pt x="7214" y="344435"/>
                </a:lnTo>
                <a:lnTo>
                  <a:pt x="9143" y="350051"/>
                </a:lnTo>
                <a:lnTo>
                  <a:pt x="9143" y="301752"/>
                </a:lnTo>
                <a:lnTo>
                  <a:pt x="10822" y="264344"/>
                </a:lnTo>
                <a:lnTo>
                  <a:pt x="31925" y="200017"/>
                </a:lnTo>
                <a:lnTo>
                  <a:pt x="66236" y="146265"/>
                </a:lnTo>
                <a:lnTo>
                  <a:pt x="98396" y="107973"/>
                </a:lnTo>
                <a:lnTo>
                  <a:pt x="134112" y="71628"/>
                </a:lnTo>
                <a:lnTo>
                  <a:pt x="152400" y="54102"/>
                </a:lnTo>
                <a:lnTo>
                  <a:pt x="168344" y="39486"/>
                </a:lnTo>
                <a:close/>
              </a:path>
              <a:path w="219075" h="665479">
                <a:moveTo>
                  <a:pt x="218693" y="661416"/>
                </a:moveTo>
                <a:lnTo>
                  <a:pt x="217931" y="657606"/>
                </a:lnTo>
                <a:lnTo>
                  <a:pt x="198119" y="633222"/>
                </a:lnTo>
                <a:lnTo>
                  <a:pt x="160019" y="584454"/>
                </a:lnTo>
                <a:lnTo>
                  <a:pt x="135155" y="553062"/>
                </a:lnTo>
                <a:lnTo>
                  <a:pt x="111294" y="520879"/>
                </a:lnTo>
                <a:lnTo>
                  <a:pt x="88555" y="487908"/>
                </a:lnTo>
                <a:lnTo>
                  <a:pt x="67055" y="454152"/>
                </a:lnTo>
                <a:lnTo>
                  <a:pt x="46750" y="417832"/>
                </a:lnTo>
                <a:lnTo>
                  <a:pt x="29532" y="381061"/>
                </a:lnTo>
                <a:lnTo>
                  <a:pt x="16597" y="342736"/>
                </a:lnTo>
                <a:lnTo>
                  <a:pt x="9143" y="301752"/>
                </a:lnTo>
                <a:lnTo>
                  <a:pt x="9143" y="350051"/>
                </a:lnTo>
                <a:lnTo>
                  <a:pt x="21986" y="387434"/>
                </a:lnTo>
                <a:lnTo>
                  <a:pt x="42807" y="430857"/>
                </a:lnTo>
                <a:lnTo>
                  <a:pt x="68169" y="474050"/>
                </a:lnTo>
                <a:lnTo>
                  <a:pt x="96563" y="516361"/>
                </a:lnTo>
                <a:lnTo>
                  <a:pt x="126483" y="557134"/>
                </a:lnTo>
                <a:lnTo>
                  <a:pt x="156420" y="595718"/>
                </a:lnTo>
                <a:lnTo>
                  <a:pt x="210312" y="663702"/>
                </a:lnTo>
                <a:lnTo>
                  <a:pt x="213360" y="665226"/>
                </a:lnTo>
                <a:lnTo>
                  <a:pt x="217169" y="664464"/>
                </a:lnTo>
                <a:lnTo>
                  <a:pt x="218693" y="661416"/>
                </a:lnTo>
                <a:close/>
              </a:path>
              <a:path w="219075" h="665479">
                <a:moveTo>
                  <a:pt x="204977" y="0"/>
                </a:moveTo>
                <a:lnTo>
                  <a:pt x="123443" y="22860"/>
                </a:lnTo>
                <a:lnTo>
                  <a:pt x="161938" y="32815"/>
                </a:lnTo>
                <a:lnTo>
                  <a:pt x="164591" y="30480"/>
                </a:lnTo>
                <a:lnTo>
                  <a:pt x="167639" y="28956"/>
                </a:lnTo>
                <a:lnTo>
                  <a:pt x="170687" y="30480"/>
                </a:lnTo>
                <a:lnTo>
                  <a:pt x="172212" y="34290"/>
                </a:lnTo>
                <a:lnTo>
                  <a:pt x="172212" y="68008"/>
                </a:lnTo>
                <a:lnTo>
                  <a:pt x="173736" y="79248"/>
                </a:lnTo>
                <a:lnTo>
                  <a:pt x="204977" y="0"/>
                </a:lnTo>
                <a:close/>
              </a:path>
              <a:path w="219075" h="665479">
                <a:moveTo>
                  <a:pt x="172212" y="34290"/>
                </a:moveTo>
                <a:lnTo>
                  <a:pt x="170687" y="30480"/>
                </a:lnTo>
                <a:lnTo>
                  <a:pt x="167639" y="28956"/>
                </a:lnTo>
                <a:lnTo>
                  <a:pt x="164591" y="30480"/>
                </a:lnTo>
                <a:lnTo>
                  <a:pt x="161938" y="32815"/>
                </a:lnTo>
                <a:lnTo>
                  <a:pt x="167639" y="34290"/>
                </a:lnTo>
                <a:lnTo>
                  <a:pt x="168344" y="39486"/>
                </a:lnTo>
                <a:lnTo>
                  <a:pt x="170687" y="37337"/>
                </a:lnTo>
                <a:lnTo>
                  <a:pt x="172212" y="34290"/>
                </a:lnTo>
                <a:close/>
              </a:path>
              <a:path w="219075" h="665479">
                <a:moveTo>
                  <a:pt x="172212" y="68008"/>
                </a:moveTo>
                <a:lnTo>
                  <a:pt x="172212" y="34290"/>
                </a:lnTo>
                <a:lnTo>
                  <a:pt x="170687" y="37337"/>
                </a:lnTo>
                <a:lnTo>
                  <a:pt x="168344" y="39486"/>
                </a:lnTo>
                <a:lnTo>
                  <a:pt x="172212" y="680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55" name="object 55"/>
          <p:cNvSpPr/>
          <p:nvPr/>
        </p:nvSpPr>
        <p:spPr>
          <a:xfrm>
            <a:off x="8891521" y="4499051"/>
            <a:ext cx="236658" cy="666715"/>
          </a:xfrm>
          <a:custGeom>
            <a:avLst/>
            <a:gdLst/>
            <a:ahLst/>
            <a:cxnLst/>
            <a:rect l="l" t="t" r="r" b="b"/>
            <a:pathLst>
              <a:path w="236220" h="665479">
                <a:moveTo>
                  <a:pt x="79248" y="32003"/>
                </a:moveTo>
                <a:lnTo>
                  <a:pt x="0" y="0"/>
                </a:lnTo>
                <a:lnTo>
                  <a:pt x="22098" y="82295"/>
                </a:lnTo>
                <a:lnTo>
                  <a:pt x="28968" y="57415"/>
                </a:lnTo>
                <a:lnTo>
                  <a:pt x="28968" y="38100"/>
                </a:lnTo>
                <a:lnTo>
                  <a:pt x="30492" y="34289"/>
                </a:lnTo>
                <a:lnTo>
                  <a:pt x="34302" y="33527"/>
                </a:lnTo>
                <a:lnTo>
                  <a:pt x="37350" y="35051"/>
                </a:lnTo>
                <a:lnTo>
                  <a:pt x="39400" y="37408"/>
                </a:lnTo>
                <a:lnTo>
                  <a:pt x="79248" y="32003"/>
                </a:lnTo>
                <a:close/>
              </a:path>
              <a:path w="236220" h="665479">
                <a:moveTo>
                  <a:pt x="227075" y="427697"/>
                </a:moveTo>
                <a:lnTo>
                  <a:pt x="227075" y="369569"/>
                </a:lnTo>
                <a:lnTo>
                  <a:pt x="223702" y="405332"/>
                </a:lnTo>
                <a:lnTo>
                  <a:pt x="212450" y="439821"/>
                </a:lnTo>
                <a:lnTo>
                  <a:pt x="174498" y="501395"/>
                </a:lnTo>
                <a:lnTo>
                  <a:pt x="143122" y="538110"/>
                </a:lnTo>
                <a:lnTo>
                  <a:pt x="89153" y="589026"/>
                </a:lnTo>
                <a:lnTo>
                  <a:pt x="48780" y="623315"/>
                </a:lnTo>
                <a:lnTo>
                  <a:pt x="6870" y="656843"/>
                </a:lnTo>
                <a:lnTo>
                  <a:pt x="5346" y="659891"/>
                </a:lnTo>
                <a:lnTo>
                  <a:pt x="6108" y="663701"/>
                </a:lnTo>
                <a:lnTo>
                  <a:pt x="9156" y="665226"/>
                </a:lnTo>
                <a:lnTo>
                  <a:pt x="12953" y="664463"/>
                </a:lnTo>
                <a:lnTo>
                  <a:pt x="75450" y="613409"/>
                </a:lnTo>
                <a:lnTo>
                  <a:pt x="116436" y="577275"/>
                </a:lnTo>
                <a:lnTo>
                  <a:pt x="156400" y="537558"/>
                </a:lnTo>
                <a:lnTo>
                  <a:pt x="196445" y="488125"/>
                </a:lnTo>
                <a:lnTo>
                  <a:pt x="214572" y="457490"/>
                </a:lnTo>
                <a:lnTo>
                  <a:pt x="227075" y="427697"/>
                </a:lnTo>
                <a:close/>
              </a:path>
              <a:path w="236220" h="665479">
                <a:moveTo>
                  <a:pt x="39400" y="37408"/>
                </a:moveTo>
                <a:lnTo>
                  <a:pt x="37350" y="35051"/>
                </a:lnTo>
                <a:lnTo>
                  <a:pt x="34302" y="33527"/>
                </a:lnTo>
                <a:lnTo>
                  <a:pt x="30492" y="34289"/>
                </a:lnTo>
                <a:lnTo>
                  <a:pt x="28968" y="38100"/>
                </a:lnTo>
                <a:lnTo>
                  <a:pt x="30492" y="41147"/>
                </a:lnTo>
                <a:lnTo>
                  <a:pt x="32736" y="43769"/>
                </a:lnTo>
                <a:lnTo>
                  <a:pt x="34302" y="38100"/>
                </a:lnTo>
                <a:lnTo>
                  <a:pt x="39400" y="37408"/>
                </a:lnTo>
                <a:close/>
              </a:path>
              <a:path w="236220" h="665479">
                <a:moveTo>
                  <a:pt x="32736" y="43769"/>
                </a:moveTo>
                <a:lnTo>
                  <a:pt x="30492" y="41147"/>
                </a:lnTo>
                <a:lnTo>
                  <a:pt x="28968" y="38100"/>
                </a:lnTo>
                <a:lnTo>
                  <a:pt x="28968" y="57415"/>
                </a:lnTo>
                <a:lnTo>
                  <a:pt x="32736" y="43769"/>
                </a:lnTo>
                <a:close/>
              </a:path>
              <a:path w="236220" h="665479">
                <a:moveTo>
                  <a:pt x="236232" y="390143"/>
                </a:moveTo>
                <a:lnTo>
                  <a:pt x="235599" y="348397"/>
                </a:lnTo>
                <a:lnTo>
                  <a:pt x="225243" y="305446"/>
                </a:lnTo>
                <a:lnTo>
                  <a:pt x="207031" y="262051"/>
                </a:lnTo>
                <a:lnTo>
                  <a:pt x="182829" y="218976"/>
                </a:lnTo>
                <a:lnTo>
                  <a:pt x="154507" y="176981"/>
                </a:lnTo>
                <a:lnTo>
                  <a:pt x="123930" y="136829"/>
                </a:lnTo>
                <a:lnTo>
                  <a:pt x="92967" y="99282"/>
                </a:lnTo>
                <a:lnTo>
                  <a:pt x="39400" y="37408"/>
                </a:lnTo>
                <a:lnTo>
                  <a:pt x="34302" y="38100"/>
                </a:lnTo>
                <a:lnTo>
                  <a:pt x="32736" y="43769"/>
                </a:lnTo>
                <a:lnTo>
                  <a:pt x="39624" y="51815"/>
                </a:lnTo>
                <a:lnTo>
                  <a:pt x="60972" y="76200"/>
                </a:lnTo>
                <a:lnTo>
                  <a:pt x="101358" y="124205"/>
                </a:lnTo>
                <a:lnTo>
                  <a:pt x="135724" y="167836"/>
                </a:lnTo>
                <a:lnTo>
                  <a:pt x="164398" y="208381"/>
                </a:lnTo>
                <a:lnTo>
                  <a:pt x="196179" y="262136"/>
                </a:lnTo>
                <a:lnTo>
                  <a:pt x="223019" y="332473"/>
                </a:lnTo>
                <a:lnTo>
                  <a:pt x="227075" y="369569"/>
                </a:lnTo>
                <a:lnTo>
                  <a:pt x="227075" y="427697"/>
                </a:lnTo>
                <a:lnTo>
                  <a:pt x="228290" y="424804"/>
                </a:lnTo>
                <a:lnTo>
                  <a:pt x="236232" y="3901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56" name="object 56"/>
          <p:cNvSpPr txBox="1"/>
          <p:nvPr/>
        </p:nvSpPr>
        <p:spPr>
          <a:xfrm>
            <a:off x="6251141" y="1179729"/>
            <a:ext cx="1120310" cy="5604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24" marR="5090" indent="19086"/>
            <a:r>
              <a:rPr sz="1803" b="1" spc="-5" dirty="0">
                <a:latin typeface="Arial"/>
                <a:cs typeface="Arial"/>
              </a:rPr>
              <a:t>Datagram  (e.g.</a:t>
            </a:r>
            <a:r>
              <a:rPr sz="1803" b="1" spc="-90" dirty="0">
                <a:latin typeface="Arial"/>
                <a:cs typeface="Arial"/>
              </a:rPr>
              <a:t> </a:t>
            </a:r>
            <a:r>
              <a:rPr sz="1803" b="1" spc="-5" dirty="0">
                <a:latin typeface="Arial"/>
                <a:cs typeface="Arial"/>
              </a:rPr>
              <a:t>UDP)</a:t>
            </a:r>
            <a:endParaRPr sz="1803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7539528" y="2456920"/>
            <a:ext cx="1338519" cy="218412"/>
          </a:xfrm>
          <a:prstGeom prst="rect">
            <a:avLst/>
          </a:prstGeom>
          <a:solidFill>
            <a:srgbClr val="CA6800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37710">
              <a:lnSpc>
                <a:spcPts val="1673"/>
              </a:lnSpc>
            </a:pPr>
            <a:r>
              <a:rPr sz="1403" spc="-10" dirty="0">
                <a:latin typeface="Arial"/>
                <a:cs typeface="Arial"/>
              </a:rPr>
              <a:t>bind()</a:t>
            </a:r>
            <a:endParaRPr sz="1403">
              <a:latin typeface="Arial"/>
              <a:cs typeface="Arial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8161699" y="2113384"/>
            <a:ext cx="76341" cy="340991"/>
          </a:xfrm>
          <a:custGeom>
            <a:avLst/>
            <a:gdLst/>
            <a:ahLst/>
            <a:cxnLst/>
            <a:rect l="l" t="t" r="r" b="b"/>
            <a:pathLst>
              <a:path w="76200" h="340360">
                <a:moveTo>
                  <a:pt x="76200" y="263652"/>
                </a:moveTo>
                <a:lnTo>
                  <a:pt x="0" y="263652"/>
                </a:lnTo>
                <a:lnTo>
                  <a:pt x="33540" y="330733"/>
                </a:lnTo>
                <a:lnTo>
                  <a:pt x="33540" y="276606"/>
                </a:lnTo>
                <a:lnTo>
                  <a:pt x="35064" y="279654"/>
                </a:lnTo>
                <a:lnTo>
                  <a:pt x="38100" y="281178"/>
                </a:lnTo>
                <a:lnTo>
                  <a:pt x="41922" y="279654"/>
                </a:lnTo>
                <a:lnTo>
                  <a:pt x="42672" y="276606"/>
                </a:lnTo>
                <a:lnTo>
                  <a:pt x="42672" y="330708"/>
                </a:lnTo>
                <a:lnTo>
                  <a:pt x="76200" y="263652"/>
                </a:lnTo>
                <a:close/>
              </a:path>
              <a:path w="76200" h="340360">
                <a:moveTo>
                  <a:pt x="42672" y="263652"/>
                </a:moveTo>
                <a:lnTo>
                  <a:pt x="42672" y="4572"/>
                </a:lnTo>
                <a:lnTo>
                  <a:pt x="41922" y="1524"/>
                </a:lnTo>
                <a:lnTo>
                  <a:pt x="38100" y="0"/>
                </a:lnTo>
                <a:lnTo>
                  <a:pt x="35064" y="1524"/>
                </a:lnTo>
                <a:lnTo>
                  <a:pt x="33540" y="4572"/>
                </a:lnTo>
                <a:lnTo>
                  <a:pt x="33540" y="263652"/>
                </a:lnTo>
                <a:lnTo>
                  <a:pt x="42672" y="263652"/>
                </a:lnTo>
                <a:close/>
              </a:path>
              <a:path w="76200" h="340360">
                <a:moveTo>
                  <a:pt x="42672" y="330708"/>
                </a:moveTo>
                <a:lnTo>
                  <a:pt x="42672" y="276606"/>
                </a:lnTo>
                <a:lnTo>
                  <a:pt x="41922" y="279654"/>
                </a:lnTo>
                <a:lnTo>
                  <a:pt x="38100" y="281178"/>
                </a:lnTo>
                <a:lnTo>
                  <a:pt x="35064" y="279654"/>
                </a:lnTo>
                <a:lnTo>
                  <a:pt x="33540" y="276606"/>
                </a:lnTo>
                <a:lnTo>
                  <a:pt x="33540" y="330733"/>
                </a:lnTo>
                <a:lnTo>
                  <a:pt x="38100" y="339852"/>
                </a:lnTo>
                <a:lnTo>
                  <a:pt x="42672" y="3307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803"/>
          </a:p>
        </p:txBody>
      </p:sp>
      <p:sp>
        <p:nvSpPr>
          <p:cNvPr id="59" name="object 59"/>
          <p:cNvSpPr txBox="1">
            <a:spLocks noGrp="1"/>
          </p:cNvSpPr>
          <p:nvPr>
            <p:ph type="ftr" sz="quarter" idx="5"/>
          </p:nvPr>
        </p:nvSpPr>
        <p:spPr>
          <a:xfrm>
            <a:off x="3134238" y="6473957"/>
            <a:ext cx="2900972" cy="15417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24">
              <a:lnSpc>
                <a:spcPts val="1212"/>
              </a:lnSpc>
            </a:pPr>
            <a:r>
              <a:rPr dirty="0"/>
              <a:t>CS556 - </a:t>
            </a:r>
            <a:r>
              <a:rPr spc="-5" dirty="0"/>
              <a:t>Distributed</a:t>
            </a:r>
            <a:r>
              <a:rPr spc="-60" dirty="0"/>
              <a:t> </a:t>
            </a:r>
            <a:r>
              <a:rPr dirty="0"/>
              <a:t>Systems</a:t>
            </a:r>
          </a:p>
        </p:txBody>
      </p:sp>
      <p:sp>
        <p:nvSpPr>
          <p:cNvPr id="60" name="object 60"/>
          <p:cNvSpPr txBox="1">
            <a:spLocks noGrp="1"/>
          </p:cNvSpPr>
          <p:nvPr>
            <p:ph type="dt" sz="half" idx="6"/>
          </p:nvPr>
        </p:nvSpPr>
        <p:spPr>
          <a:xfrm>
            <a:off x="462290" y="6473957"/>
            <a:ext cx="2137558" cy="15417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724">
              <a:lnSpc>
                <a:spcPts val="1212"/>
              </a:lnSpc>
            </a:pPr>
            <a:r>
              <a:rPr spc="-5" dirty="0"/>
              <a:t>Tutorial </a:t>
            </a:r>
            <a:r>
              <a:rPr dirty="0"/>
              <a:t>by Eleftherios</a:t>
            </a:r>
            <a:r>
              <a:rPr spc="-75" dirty="0"/>
              <a:t> </a:t>
            </a:r>
            <a:r>
              <a:rPr dirty="0"/>
              <a:t>Kosmas</a:t>
            </a:r>
          </a:p>
        </p:txBody>
      </p:sp>
      <p:sp>
        <p:nvSpPr>
          <p:cNvPr id="61" name="object 61"/>
          <p:cNvSpPr txBox="1">
            <a:spLocks noGrp="1"/>
          </p:cNvSpPr>
          <p:nvPr>
            <p:ph type="sldNum" sz="quarter" idx="7"/>
          </p:nvPr>
        </p:nvSpPr>
        <p:spPr>
          <a:xfrm>
            <a:off x="6569599" y="6473957"/>
            <a:ext cx="2137558" cy="15417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25448">
              <a:lnSpc>
                <a:spcPts val="1212"/>
              </a:lnSpc>
            </a:pPr>
            <a:fld id="{81D60167-4931-47E6-BA6A-407CBD079E47}" type="slidenum">
              <a:rPr dirty="0"/>
              <a:pPr marL="25448">
                <a:lnSpc>
                  <a:spcPts val="1212"/>
                </a:lnSpc>
              </a:pPr>
              <a:t>57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53456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Function Call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itchFamily="18" charset="0"/>
              </a:rPr>
              <a:t>IPv4 socket</a:t>
            </a:r>
            <a:r>
              <a:rPr lang="zh-TW" altLang="en-US" dirty="0">
                <a:latin typeface="Times New Roman" pitchFamily="18" charset="0"/>
              </a:rPr>
              <a:t>定址</a:t>
            </a:r>
            <a:r>
              <a:rPr lang="zh-TW" altLang="en-US" dirty="0" smtClean="0">
                <a:latin typeface="Times New Roman" pitchFamily="18" charset="0"/>
              </a:rPr>
              <a:t>結構</a:t>
            </a:r>
            <a:endParaRPr lang="en-US" altLang="zh-TW" dirty="0" smtClean="0">
              <a:latin typeface="Times New Roman" pitchFamily="18" charset="0"/>
            </a:endParaRPr>
          </a:p>
          <a:p>
            <a:pPr marL="0" indent="0">
              <a:buNone/>
            </a:pPr>
            <a:r>
              <a:rPr lang="en-US" altLang="zh-TW" sz="2000" dirty="0" err="1" smtClean="0">
                <a:latin typeface="Times New Roman" pitchFamily="18" charset="0"/>
                <a:cs typeface="Times New Roman" pitchFamily="18" charset="0"/>
              </a:rPr>
              <a:t>struct</a:t>
            </a: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000" dirty="0" err="1" smtClean="0">
                <a:latin typeface="Times New Roman" pitchFamily="18" charset="0"/>
                <a:cs typeface="Times New Roman" pitchFamily="18" charset="0"/>
              </a:rPr>
              <a:t>sockaddr_in</a:t>
            </a: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 {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    </a:t>
            </a:r>
            <a:r>
              <a:rPr lang="en-US" altLang="zh-TW" sz="2000" dirty="0" err="1" smtClean="0">
                <a:latin typeface="Times New Roman" pitchFamily="18" charset="0"/>
                <a:cs typeface="Times New Roman" pitchFamily="18" charset="0"/>
              </a:rPr>
              <a:t>sa_family_t</a:t>
            </a: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sin_family</a:t>
            </a: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;        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    unsigned short </a:t>
            </a:r>
            <a:r>
              <a:rPr lang="en-US" altLang="zh-TW" sz="20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sin_port</a:t>
            </a: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    </a:t>
            </a:r>
            <a:r>
              <a:rPr lang="en-US" altLang="zh-TW" sz="2000" dirty="0" err="1" smtClean="0">
                <a:latin typeface="Times New Roman" pitchFamily="18" charset="0"/>
                <a:cs typeface="Times New Roman" pitchFamily="18" charset="0"/>
              </a:rPr>
              <a:t>struct</a:t>
            </a: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000" dirty="0" err="1" smtClean="0">
                <a:latin typeface="Times New Roman" pitchFamily="18" charset="0"/>
                <a:cs typeface="Times New Roman" pitchFamily="18" charset="0"/>
              </a:rPr>
              <a:t>in_addr</a:t>
            </a: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sin_addr</a:t>
            </a: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;    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};</a:t>
            </a:r>
          </a:p>
          <a:p>
            <a:endParaRPr lang="zh-TW" altLang="en-US" dirty="0">
              <a:latin typeface="Times New Roman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836878"/>
              </p:ext>
            </p:extLst>
          </p:nvPr>
        </p:nvGraphicFramePr>
        <p:xfrm>
          <a:off x="611560" y="4293096"/>
          <a:ext cx="792088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5050"/>
                <a:gridCol w="6185830"/>
              </a:tblGrid>
              <a:tr h="296682">
                <a:tc>
                  <a:txBody>
                    <a:bodyPr/>
                    <a:lstStyle/>
                    <a:p>
                      <a:r>
                        <a:rPr lang="zh-TW" alt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結構成員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說明</a:t>
                      </a:r>
                      <a:endParaRPr lang="zh-TW" altLang="en-US" dirty="0"/>
                    </a:p>
                  </a:txBody>
                  <a:tcPr/>
                </a:tc>
              </a:tr>
              <a:tr h="505416">
                <a:tc>
                  <a:txBody>
                    <a:bodyPr/>
                    <a:lstStyle/>
                    <a:p>
                      <a:r>
                        <a:rPr lang="en-US" altLang="zh-TW" sz="1800" b="0" i="0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sin_family</a:t>
                      </a:r>
                      <a:endParaRPr lang="zh-TW" altLang="en-US" baseline="0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用來說明</a:t>
                      </a:r>
                      <a:r>
                        <a:rPr lang="en-US" altLang="zh-TW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socket</a:t>
                      </a:r>
                      <a:r>
                        <a:rPr lang="zh-TW" alt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所使用的定址模式，在此必須設為</a:t>
                      </a:r>
                      <a:r>
                        <a:rPr lang="en-US" altLang="zh-TW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AF_INET</a:t>
                      </a:r>
                      <a:r>
                        <a:rPr lang="zh-TW" alt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，表示</a:t>
                      </a:r>
                      <a:r>
                        <a:rPr lang="en-US" altLang="zh-TW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internet domain</a:t>
                      </a:r>
                      <a:r>
                        <a:rPr lang="zh-TW" alt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的</a:t>
                      </a:r>
                      <a:r>
                        <a:rPr lang="en-US" altLang="zh-TW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socket</a:t>
                      </a:r>
                      <a:r>
                        <a:rPr lang="zh-TW" alt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。</a:t>
                      </a:r>
                      <a:endParaRPr lang="zh-TW" altLang="en-US" baseline="0" dirty="0">
                        <a:latin typeface="Times New Roman" pitchFamily="18" charset="0"/>
                      </a:endParaRPr>
                    </a:p>
                  </a:txBody>
                  <a:tcPr/>
                </a:tc>
              </a:tr>
              <a:tr h="505416">
                <a:tc>
                  <a:txBody>
                    <a:bodyPr/>
                    <a:lstStyle/>
                    <a:p>
                      <a:r>
                        <a:rPr lang="en-US" altLang="zh-TW" sz="1800" b="0" i="0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sin_port</a:t>
                      </a:r>
                      <a:endParaRPr lang="zh-TW" altLang="en-US" baseline="0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用來表示</a:t>
                      </a:r>
                      <a:r>
                        <a:rPr lang="en-US" altLang="zh-TW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TCP/IP</a:t>
                      </a:r>
                      <a:r>
                        <a:rPr lang="zh-TW" alt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的</a:t>
                      </a:r>
                      <a:r>
                        <a:rPr lang="en-US" altLang="zh-TW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port umber</a:t>
                      </a:r>
                      <a:r>
                        <a:rPr lang="zh-TW" alt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，設定</a:t>
                      </a:r>
                      <a:r>
                        <a:rPr lang="en-US" altLang="zh-TW" sz="18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sin_port</a:t>
                      </a:r>
                      <a:r>
                        <a:rPr lang="zh-TW" alt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必需使用</a:t>
                      </a:r>
                      <a:r>
                        <a:rPr lang="en-US" altLang="zh-TW" sz="18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htons</a:t>
                      </a:r>
                      <a:r>
                        <a:rPr lang="zh-TW" alt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函數作位元排序的動作。</a:t>
                      </a:r>
                      <a:endParaRPr lang="zh-TW" altLang="en-US" baseline="0" dirty="0">
                        <a:latin typeface="Times New Roman" pitchFamily="18" charset="0"/>
                      </a:endParaRPr>
                    </a:p>
                  </a:txBody>
                  <a:tcPr/>
                </a:tc>
              </a:tr>
              <a:tr h="296682">
                <a:tc>
                  <a:txBody>
                    <a:bodyPr/>
                    <a:lstStyle/>
                    <a:p>
                      <a:r>
                        <a:rPr lang="en-US" altLang="zh-TW" sz="1800" b="0" i="0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sin_addr</a:t>
                      </a:r>
                      <a:endParaRPr lang="zh-TW" altLang="en-US" baseline="0" dirty="0">
                        <a:solidFill>
                          <a:srgbClr val="FF0000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是一個</a:t>
                      </a:r>
                      <a:r>
                        <a:rPr lang="en-US" altLang="zh-TW" sz="18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in_addr</a:t>
                      </a:r>
                      <a:r>
                        <a:rPr lang="zh-TW" alt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的結構變數，用來表示</a:t>
                      </a:r>
                      <a:r>
                        <a:rPr lang="en-US" altLang="zh-TW" sz="18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ip</a:t>
                      </a:r>
                      <a:r>
                        <a:rPr lang="zh-TW" alt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位址。</a:t>
                      </a:r>
                      <a:endParaRPr lang="zh-TW" altLang="en-US" baseline="0" dirty="0">
                        <a:latin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01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Function Call (cont.)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lnSpcReduction="10000"/>
          </a:bodyPr>
          <a:lstStyle/>
          <a:p>
            <a:r>
              <a:rPr lang="en-US" altLang="zh-TW" dirty="0">
                <a:latin typeface="Times New Roman" pitchFamily="18" charset="0"/>
              </a:rPr>
              <a:t>IPv4 socket</a:t>
            </a:r>
            <a:r>
              <a:rPr lang="zh-TW" altLang="en-US" dirty="0">
                <a:latin typeface="Times New Roman" pitchFamily="18" charset="0"/>
              </a:rPr>
              <a:t>定址</a:t>
            </a:r>
            <a:r>
              <a:rPr lang="zh-TW" altLang="en-US" dirty="0" smtClean="0">
                <a:latin typeface="Times New Roman" pitchFamily="18" charset="0"/>
              </a:rPr>
              <a:t>結構</a:t>
            </a:r>
            <a:endParaRPr lang="en-US" altLang="zh-TW" dirty="0" smtClean="0">
              <a:latin typeface="Times New Roman" pitchFamily="18" charset="0"/>
            </a:endParaRPr>
          </a:p>
          <a:p>
            <a:pPr lvl="1"/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Ex:</a:t>
            </a:r>
          </a:p>
          <a:p>
            <a:pPr marL="457200" lvl="1" indent="0"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#include &lt;sys/</a:t>
            </a:r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</a:rPr>
              <a:t>socket.h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marL="457200" lvl="1" indent="0"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#include &lt;</a:t>
            </a:r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</a:rPr>
              <a:t>netinet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</a:rPr>
              <a:t>in.h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marL="457200" lvl="1" indent="0"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#include &lt;</a:t>
            </a:r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</a:rPr>
              <a:t>arpa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</a:rPr>
              <a:t>inet.h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lvl="1"/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</a:rPr>
              <a:t>struct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</a:rPr>
              <a:t>sockaddr_in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</a:rPr>
              <a:t>adr_srvr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lvl="1" indent="0">
              <a:buNone/>
            </a:pPr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</a:rPr>
              <a:t>adr_srvr.sin_family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= AF_INET;</a:t>
            </a:r>
          </a:p>
          <a:p>
            <a:pPr marL="457200" lvl="1" indent="0">
              <a:buNone/>
            </a:pPr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</a:rPr>
              <a:t>adr_srvr.sin_addr.s_addr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</a:rPr>
              <a:t>inet_addr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("192.168.1.100");</a:t>
            </a:r>
          </a:p>
          <a:p>
            <a:pPr marL="457200" lvl="1" indent="0">
              <a:buNone/>
            </a:pPr>
            <a:r>
              <a:rPr lang="en-US" altLang="zh-TW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en-US" altLang="zh-TW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adr_srvr.sin_addr.s_addr</a:t>
            </a:r>
            <a:r>
              <a:rPr lang="en-US" altLang="zh-TW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zh-TW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inet_addr</a:t>
            </a:r>
            <a:r>
              <a:rPr lang="en-US" altLang="zh-TW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(INADDR_ANY);</a:t>
            </a:r>
          </a:p>
          <a:p>
            <a:pPr marL="457200" lvl="1" indent="0">
              <a:buNone/>
            </a:pPr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</a:rPr>
              <a:t>adr_srvr.sin_port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</a:rPr>
              <a:t>htons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(8000);</a:t>
            </a:r>
            <a:endParaRPr lang="zh-TW" alt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60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Function Call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>
                <a:latin typeface="Times New Roman" pitchFamily="18" charset="0"/>
                <a:cs typeface="Times New Roman" pitchFamily="18" charset="0"/>
              </a:rPr>
              <a:t>不論是</a:t>
            </a:r>
            <a:r>
              <a:rPr lang="en-US" altLang="zh-TW" sz="2800" dirty="0">
                <a:latin typeface="Times New Roman" pitchFamily="18" charset="0"/>
                <a:cs typeface="Times New Roman" pitchFamily="18" charset="0"/>
              </a:rPr>
              <a:t>TCP</a:t>
            </a:r>
            <a:r>
              <a:rPr lang="zh-TW" altLang="en-US" sz="2800" dirty="0">
                <a:latin typeface="Times New Roman" pitchFamily="18" charset="0"/>
                <a:cs typeface="Times New Roman" pitchFamily="18" charset="0"/>
              </a:rPr>
              <a:t>或</a:t>
            </a:r>
            <a:r>
              <a:rPr lang="en-US" altLang="zh-TW" sz="2800" dirty="0">
                <a:latin typeface="Times New Roman" pitchFamily="18" charset="0"/>
                <a:cs typeface="Times New Roman" pitchFamily="18" charset="0"/>
              </a:rPr>
              <a:t>UDP</a:t>
            </a:r>
            <a:r>
              <a:rPr lang="zh-TW" altLang="en-US" sz="2800" dirty="0">
                <a:latin typeface="Times New Roman" pitchFamily="18" charset="0"/>
                <a:cs typeface="Times New Roman" pitchFamily="18" charset="0"/>
              </a:rPr>
              <a:t>作為傳輸協定，都要透過</a:t>
            </a:r>
            <a:r>
              <a:rPr lang="en-US" altLang="zh-TW" sz="2800" dirty="0">
                <a:latin typeface="Times New Roman" pitchFamily="18" charset="0"/>
                <a:cs typeface="Times New Roman" pitchFamily="18" charset="0"/>
              </a:rPr>
              <a:t>socket</a:t>
            </a:r>
            <a:r>
              <a:rPr lang="zh-TW" altLang="en-US" sz="2800" dirty="0">
                <a:latin typeface="Times New Roman" pitchFamily="18" charset="0"/>
                <a:cs typeface="Times New Roman" pitchFamily="18" charset="0"/>
              </a:rPr>
              <a:t>作資料傳輸，首要工作是先建立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socket</a:t>
            </a:r>
          </a:p>
          <a:p>
            <a:endParaRPr lang="en-US" altLang="zh-TW" sz="2800" dirty="0" smtClean="0"/>
          </a:p>
          <a:p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socket(</a:t>
            </a:r>
            <a:r>
              <a:rPr lang="en-US" altLang="zh-TW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 domain, </a:t>
            </a:r>
            <a:r>
              <a:rPr lang="en-US" altLang="zh-TW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 type, protocol);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08346"/>
              </p:ext>
            </p:extLst>
          </p:nvPr>
        </p:nvGraphicFramePr>
        <p:xfrm>
          <a:off x="755576" y="3861048"/>
          <a:ext cx="7488832" cy="2426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5544616"/>
              </a:tblGrid>
              <a:tr h="504056">
                <a:tc>
                  <a:txBody>
                    <a:bodyPr/>
                    <a:lstStyle/>
                    <a:p>
                      <a:r>
                        <a:rPr lang="zh-TW" alt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引數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說明</a:t>
                      </a:r>
                      <a:endParaRPr lang="zh-TW" altLang="en-US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domain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設定為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AF_INET</a:t>
                      </a:r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表示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internet</a:t>
                      </a:r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協定</a:t>
                      </a:r>
                      <a:endParaRPr lang="zh-TW" altLang="en-US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連結的型態。</a:t>
                      </a:r>
                      <a:r>
                        <a:rPr lang="zh-TW" altLang="en-US" dirty="0" smtClean="0"/>
                        <a:t/>
                      </a:r>
                      <a:br>
                        <a:rPr lang="zh-TW" altLang="en-US" dirty="0" smtClean="0"/>
                      </a:br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設定為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SOCK_STRREAM</a:t>
                      </a:r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表示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TCP</a:t>
                      </a:r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傳輸層協定。</a:t>
                      </a:r>
                      <a:r>
                        <a:rPr lang="zh-TW" altLang="en-US" dirty="0" smtClean="0"/>
                        <a:t/>
                      </a:r>
                      <a:br>
                        <a:rPr lang="zh-TW" altLang="en-US" dirty="0" smtClean="0"/>
                      </a:br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設定為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SOCK_DGRAM</a:t>
                      </a:r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表示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UCP</a:t>
                      </a:r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傳輸層協定。</a:t>
                      </a:r>
                      <a:endParaRPr lang="zh-TW" altLang="en-US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protocol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通訊協定，一般為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zh-TW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，表示自動選擇。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386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Function Call (cont.)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>
                <a:latin typeface="Times New Roman" pitchFamily="18" charset="0"/>
              </a:rPr>
              <a:t>socket()</a:t>
            </a:r>
          </a:p>
          <a:p>
            <a:pPr lvl="1"/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Ex:</a:t>
            </a:r>
          </a:p>
          <a:p>
            <a:pPr marL="457200" lvl="1" indent="0"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#include &lt;sys/</a:t>
            </a:r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</a:rPr>
              <a:t>types.h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marL="457200" lvl="1" indent="0"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#include &lt;sys/</a:t>
            </a:r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</a:rPr>
              <a:t>socket.h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marL="457200" lvl="1" indent="0">
              <a:buNone/>
            </a:pPr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</a:rPr>
              <a:t>sockfd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lvl="1" indent="0">
              <a:buNone/>
            </a:pPr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</a:rPr>
              <a:t>sockfd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= Socket(AF_INET, SOCK_STREAM, 0);</a:t>
            </a:r>
          </a:p>
          <a:p>
            <a:pPr marL="457200" lvl="1" indent="0">
              <a:buNone/>
            </a:pP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r>
              <a:rPr lang="zh-TW" altLang="en-US" sz="2800" dirty="0" smtClean="0"/>
              <a:t>傳回</a:t>
            </a:r>
            <a:r>
              <a:rPr lang="zh-TW" altLang="en-US" sz="2800" dirty="0"/>
              <a:t>值</a:t>
            </a:r>
            <a:r>
              <a:rPr lang="zh-TW" altLang="en-US" sz="2800" dirty="0" smtClean="0"/>
              <a:t>：</a:t>
            </a:r>
            <a:endParaRPr lang="en-US" altLang="zh-TW" sz="2800" dirty="0" smtClean="0"/>
          </a:p>
          <a:p>
            <a:pPr marL="457200" lvl="1" indent="0">
              <a:buNone/>
            </a:pPr>
            <a:r>
              <a:rPr lang="zh-TW" altLang="en-US" sz="2800" dirty="0" smtClean="0"/>
              <a:t>成功</a:t>
            </a:r>
            <a:r>
              <a:rPr lang="zh-TW" altLang="en-US" sz="2800" dirty="0"/>
              <a:t>：傳回</a:t>
            </a:r>
            <a:r>
              <a:rPr lang="en-US" altLang="zh-TW" sz="2800" dirty="0"/>
              <a:t>socket ID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 marL="457200" lvl="1" indent="0">
              <a:buNone/>
            </a:pPr>
            <a:r>
              <a:rPr lang="zh-TW" altLang="en-US" sz="2800" dirty="0" smtClean="0"/>
              <a:t>失敗</a:t>
            </a:r>
            <a:r>
              <a:rPr lang="zh-TW" altLang="en-US" sz="2800" dirty="0"/>
              <a:t>：傳回</a:t>
            </a:r>
            <a:r>
              <a:rPr lang="en-US" altLang="zh-TW" sz="2800" dirty="0"/>
              <a:t>-1</a:t>
            </a:r>
            <a:r>
              <a:rPr lang="zh-TW" altLang="en-US" sz="2800" dirty="0"/>
              <a:t>。</a:t>
            </a:r>
          </a:p>
          <a:p>
            <a:pPr marL="457200" lvl="1" indent="0">
              <a:buNone/>
            </a:pPr>
            <a:endParaRPr lang="zh-TW" alt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33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3769</Words>
  <Application>Microsoft Office PowerPoint</Application>
  <PresentationFormat>如螢幕大小 (4:3)</PresentationFormat>
  <Paragraphs>943</Paragraphs>
  <Slides>57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57</vt:i4>
      </vt:variant>
    </vt:vector>
  </HeadingPairs>
  <TitlesOfParts>
    <vt:vector size="67" baseType="lpstr">
      <vt:lpstr>新細明體</vt:lpstr>
      <vt:lpstr>Arial</vt:lpstr>
      <vt:lpstr>Calibri</vt:lpstr>
      <vt:lpstr>Courier New</vt:lpstr>
      <vt:lpstr>Garamond</vt:lpstr>
      <vt:lpstr>Segoe UI Symbol</vt:lpstr>
      <vt:lpstr>Sylfaen</vt:lpstr>
      <vt:lpstr>Tahoma</vt:lpstr>
      <vt:lpstr>Times New Roman</vt:lpstr>
      <vt:lpstr>Office 佈景主題</vt:lpstr>
      <vt:lpstr>Socket 程式設計</vt:lpstr>
      <vt:lpstr>Outline</vt:lpstr>
      <vt:lpstr>Introduction (cont.)</vt:lpstr>
      <vt:lpstr>Introduction (cont.)</vt:lpstr>
      <vt:lpstr>Outline</vt:lpstr>
      <vt:lpstr>Function Call</vt:lpstr>
      <vt:lpstr>Function Call (cont.)</vt:lpstr>
      <vt:lpstr>Function Call (cont.)</vt:lpstr>
      <vt:lpstr>Function Call (cont.)</vt:lpstr>
      <vt:lpstr>Function Call (cont.)</vt:lpstr>
      <vt:lpstr>Function Call (cont.)</vt:lpstr>
      <vt:lpstr>Function Call (cont.)</vt:lpstr>
      <vt:lpstr>Function Call (cont.)</vt:lpstr>
      <vt:lpstr>Function Call (cont.)</vt:lpstr>
      <vt:lpstr>Function Call (cont.)</vt:lpstr>
      <vt:lpstr>Function Call (cont.)</vt:lpstr>
      <vt:lpstr>Function Call (cont.)</vt:lpstr>
      <vt:lpstr>Function Call (cont.)</vt:lpstr>
      <vt:lpstr>Function Call (cont.)</vt:lpstr>
      <vt:lpstr>Function Call (cont.)</vt:lpstr>
      <vt:lpstr>Function Call (cont.)</vt:lpstr>
      <vt:lpstr>Function Call (cont.)</vt:lpstr>
      <vt:lpstr>Function Call (cont.)</vt:lpstr>
      <vt:lpstr>Function Call (cont.)</vt:lpstr>
      <vt:lpstr>Function Call (cont.)</vt:lpstr>
      <vt:lpstr>Function Call (cont.)</vt:lpstr>
      <vt:lpstr>Function Call (cont.)</vt:lpstr>
      <vt:lpstr>Function Call (cont.)</vt:lpstr>
      <vt:lpstr>Function Call (cont.)</vt:lpstr>
      <vt:lpstr>Outline</vt:lpstr>
      <vt:lpstr>Design</vt:lpstr>
      <vt:lpstr>Design (cont.)</vt:lpstr>
      <vt:lpstr>Client - Server Communication - Unix</vt:lpstr>
      <vt:lpstr>Exchanging data with stream socket</vt:lpstr>
      <vt:lpstr>Exchanging data with datagram socket</vt:lpstr>
      <vt:lpstr>Example - Echo</vt:lpstr>
      <vt:lpstr>Example - Echo using stream socket</vt:lpstr>
      <vt:lpstr>Example - Echo using stream socket</vt:lpstr>
      <vt:lpstr>Example - Echo using stream socket</vt:lpstr>
      <vt:lpstr>Example - Echo using stream socket</vt:lpstr>
      <vt:lpstr>Example - Echo using stream socket</vt:lpstr>
      <vt:lpstr>Example - Echo using stream socket</vt:lpstr>
      <vt:lpstr>Example - Echo using stream socket</vt:lpstr>
      <vt:lpstr>Example - Echo using stream socket</vt:lpstr>
      <vt:lpstr>Example - Echo using stream socket</vt:lpstr>
      <vt:lpstr>Example - Echo using stream socket</vt:lpstr>
      <vt:lpstr>Example - Echo using stream socket</vt:lpstr>
      <vt:lpstr>Example - Echo using stream socket</vt:lpstr>
      <vt:lpstr>Example - Echo using stream socket</vt:lpstr>
      <vt:lpstr>Example - Echo using stream socket</vt:lpstr>
      <vt:lpstr>Example - Echo using datagram socket</vt:lpstr>
      <vt:lpstr>Example - Echo using datagram socket</vt:lpstr>
      <vt:lpstr>Example - Echo using datagram socket</vt:lpstr>
      <vt:lpstr>Example - Echo using datagram socket</vt:lpstr>
      <vt:lpstr>Example - Echo using datagram socket</vt:lpstr>
      <vt:lpstr>Example - Echo using datagram</vt:lpstr>
      <vt:lpstr>Client - Server Communication - Unix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Socket Introduction</dc:title>
  <dc:creator>Misaka</dc:creator>
  <cp:lastModifiedBy>AlbertLin</cp:lastModifiedBy>
  <cp:revision>32</cp:revision>
  <dcterms:created xsi:type="dcterms:W3CDTF">2012-12-18T02:23:14Z</dcterms:created>
  <dcterms:modified xsi:type="dcterms:W3CDTF">2017-11-07T00:27:06Z</dcterms:modified>
</cp:coreProperties>
</file>