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18600" cy="6845300"/>
  <p:notesSz cx="9118600" cy="6845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22043"/>
            <a:ext cx="775081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33368"/>
            <a:ext cx="638302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4419"/>
            <a:ext cx="3966591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4419"/>
            <a:ext cx="3966591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18600" cy="65969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97656" y="176529"/>
            <a:ext cx="913638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6266" y="1946278"/>
            <a:ext cx="5004435" cy="3659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66129"/>
            <a:ext cx="2917952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66129"/>
            <a:ext cx="2097278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66129"/>
            <a:ext cx="2097278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430" y="1208290"/>
            <a:ext cx="6185535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solidFill>
                  <a:srgbClr val="000000"/>
                </a:solidFill>
                <a:latin typeface="Droid Sans Fallback"/>
                <a:cs typeface="Droid Sans Fallback"/>
              </a:rPr>
              <a:t>系 統 程</a:t>
            </a:r>
            <a:r>
              <a:rPr sz="4400" b="0" spc="40" dirty="0">
                <a:solidFill>
                  <a:srgbClr val="000000"/>
                </a:solidFill>
                <a:latin typeface="Droid Sans Fallback"/>
                <a:cs typeface="Droid Sans Fallback"/>
              </a:rPr>
              <a:t> </a:t>
            </a:r>
            <a:r>
              <a:rPr sz="4400" b="0" spc="-5" dirty="0">
                <a:solidFill>
                  <a:srgbClr val="000000"/>
                </a:solidFill>
                <a:latin typeface="Droid Sans Fallback"/>
                <a:cs typeface="Droid Sans Fallback"/>
              </a:rPr>
              <a:t>式</a:t>
            </a:r>
            <a:endParaRPr sz="4400">
              <a:latin typeface="Droid Sans Fallback"/>
              <a:cs typeface="Droid Sans Fallback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0" spc="-5" dirty="0">
                <a:latin typeface="Verdana"/>
                <a:cs typeface="Verdana"/>
              </a:rPr>
              <a:t>System</a:t>
            </a:r>
            <a:r>
              <a:rPr sz="4000" spc="-80" dirty="0">
                <a:latin typeface="Verdana"/>
                <a:cs typeface="Verdana"/>
              </a:rPr>
              <a:t> </a:t>
            </a:r>
            <a:r>
              <a:rPr sz="4000" spc="-5" dirty="0">
                <a:latin typeface="Verdana"/>
                <a:cs typeface="Verdana"/>
              </a:rPr>
              <a:t>Programming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3728" y="1908264"/>
            <a:ext cx="4457065" cy="35306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spc="-5" dirty="0">
                <a:solidFill>
                  <a:srgbClr val="00009A"/>
                </a:solidFill>
                <a:latin typeface="Tahoma"/>
                <a:cs typeface="Tahoma"/>
              </a:rPr>
              <a:t>Immediate</a:t>
            </a:r>
            <a:r>
              <a:rPr sz="3200" spc="5" dirty="0">
                <a:solidFill>
                  <a:srgbClr val="00009A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00009A"/>
                </a:solidFill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12700" marR="84455">
              <a:lnSpc>
                <a:spcPct val="119700"/>
              </a:lnSpc>
              <a:spcBef>
                <a:spcPts val="5"/>
              </a:spcBef>
            </a:pPr>
            <a:r>
              <a:rPr sz="3200" spc="-5" dirty="0">
                <a:latin typeface="Tahoma"/>
                <a:cs typeface="Tahoma"/>
              </a:rPr>
              <a:t>i=1, n=0, operand=disp  </a:t>
            </a:r>
            <a:r>
              <a:rPr sz="3200" spc="-5" dirty="0">
                <a:solidFill>
                  <a:srgbClr val="00009A"/>
                </a:solidFill>
                <a:latin typeface="Tahoma"/>
                <a:cs typeface="Tahoma"/>
              </a:rPr>
              <a:t>Indirect</a:t>
            </a:r>
            <a:r>
              <a:rPr sz="3200" dirty="0">
                <a:solidFill>
                  <a:srgbClr val="00009A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00009A"/>
                </a:solidFill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ahoma"/>
                <a:cs typeface="Tahoma"/>
              </a:rPr>
              <a:t>i=0, n=1,</a:t>
            </a:r>
            <a:r>
              <a:rPr sz="3200" spc="1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TA</a:t>
            </a:r>
            <a:r>
              <a:rPr sz="3200" spc="-5" dirty="0">
                <a:latin typeface="Arial"/>
                <a:cs typeface="Arial"/>
              </a:rPr>
              <a:t>’</a:t>
            </a:r>
            <a:r>
              <a:rPr sz="3200" spc="-5" dirty="0">
                <a:latin typeface="Tahoma"/>
                <a:cs typeface="Tahoma"/>
              </a:rPr>
              <a:t>=(TA)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solidFill>
                  <a:srgbClr val="00009A"/>
                </a:solidFill>
                <a:latin typeface="Tahoma"/>
                <a:cs typeface="Tahoma"/>
              </a:rPr>
              <a:t>Extended</a:t>
            </a:r>
            <a:r>
              <a:rPr sz="3200" spc="10" dirty="0">
                <a:solidFill>
                  <a:srgbClr val="00009A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00009A"/>
                </a:solidFill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Tahoma"/>
                <a:cs typeface="Tahoma"/>
              </a:rPr>
              <a:t>i=1, n=1, e=1, TA=addr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852" y="693175"/>
            <a:ext cx="8574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Verdana"/>
                <a:cs typeface="Verdana"/>
              </a:rPr>
              <a:t>SIC/XE machine </a:t>
            </a:r>
            <a:r>
              <a:rPr sz="4000" spc="-5" dirty="0">
                <a:latin typeface="Verdana"/>
                <a:cs typeface="Verdana"/>
              </a:rPr>
              <a:t>architecture</a:t>
            </a:r>
            <a:r>
              <a:rPr sz="4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4/5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3728" y="1908251"/>
            <a:ext cx="6833870" cy="29470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3200" spc="-5" dirty="0">
                <a:latin typeface="Tahoma"/>
                <a:cs typeface="Tahoma"/>
              </a:rPr>
              <a:t>(5)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Register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spc="-5" dirty="0">
                <a:latin typeface="Tahoma"/>
                <a:cs typeface="Tahoma"/>
              </a:rPr>
              <a:t>B : base</a:t>
            </a:r>
            <a:r>
              <a:rPr sz="3200" spc="3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register</a:t>
            </a:r>
            <a:endParaRPr sz="3200">
              <a:latin typeface="Tahoma"/>
              <a:cs typeface="Tahoma"/>
            </a:endParaRPr>
          </a:p>
          <a:p>
            <a:pPr marL="12700" marR="1814830">
              <a:lnSpc>
                <a:spcPts val="4600"/>
              </a:lnSpc>
              <a:spcBef>
                <a:spcPts val="275"/>
              </a:spcBef>
            </a:pPr>
            <a:r>
              <a:rPr sz="3200" spc="-5" dirty="0">
                <a:latin typeface="Tahoma"/>
                <a:cs typeface="Tahoma"/>
              </a:rPr>
              <a:t>S : general working register  T : general working</a:t>
            </a:r>
            <a:r>
              <a:rPr sz="3200" spc="45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register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3200" spc="-5" dirty="0">
                <a:latin typeface="Tahoma"/>
                <a:cs typeface="Tahoma"/>
              </a:rPr>
              <a:t>F : floating-point accumulator</a:t>
            </a:r>
            <a:r>
              <a:rPr sz="3200" spc="9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(48-bit)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852" y="693175"/>
            <a:ext cx="8574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Verdana"/>
                <a:cs typeface="Verdana"/>
              </a:rPr>
              <a:t>SIC/XE machine </a:t>
            </a:r>
            <a:r>
              <a:rPr sz="4000" spc="-5" dirty="0">
                <a:latin typeface="Verdana"/>
                <a:cs typeface="Verdana"/>
              </a:rPr>
              <a:t>architecture</a:t>
            </a:r>
            <a:r>
              <a:rPr sz="4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5/5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7181" y="317612"/>
            <a:ext cx="7600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5" dirty="0">
                <a:solidFill>
                  <a:srgbClr val="000000"/>
                </a:solidFill>
                <a:latin typeface="Tahoma"/>
                <a:cs typeface="Tahoma"/>
              </a:rPr>
              <a:t>CPU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5137" y="317612"/>
            <a:ext cx="1463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Memory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1987" y="6202667"/>
            <a:ext cx="8750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I /</a:t>
            </a:r>
            <a:r>
              <a:rPr sz="3200" spc="-70" dirty="0">
                <a:latin typeface="Tahoma"/>
                <a:cs typeface="Tahoma"/>
              </a:rPr>
              <a:t> </a:t>
            </a:r>
            <a:r>
              <a:rPr sz="3200" spc="-5" dirty="0">
                <a:latin typeface="Tahoma"/>
                <a:cs typeface="Tahoma"/>
              </a:rPr>
              <a:t>O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509" y="974852"/>
            <a:ext cx="3816985" cy="4464050"/>
          </a:xfrm>
          <a:custGeom>
            <a:avLst/>
            <a:gdLst/>
            <a:ahLst/>
            <a:cxnLst/>
            <a:rect l="l" t="t" r="r" b="b"/>
            <a:pathLst>
              <a:path w="3816985" h="4464050">
                <a:moveTo>
                  <a:pt x="0" y="0"/>
                </a:moveTo>
                <a:lnTo>
                  <a:pt x="0" y="4463796"/>
                </a:lnTo>
                <a:lnTo>
                  <a:pt x="3816858" y="4463796"/>
                </a:lnTo>
                <a:lnTo>
                  <a:pt x="381685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6509" y="974089"/>
            <a:ext cx="3816985" cy="4464685"/>
          </a:xfrm>
          <a:custGeom>
            <a:avLst/>
            <a:gdLst/>
            <a:ahLst/>
            <a:cxnLst/>
            <a:rect l="l" t="t" r="r" b="b"/>
            <a:pathLst>
              <a:path w="3816985" h="4464685">
                <a:moveTo>
                  <a:pt x="0" y="0"/>
                </a:moveTo>
                <a:lnTo>
                  <a:pt x="0" y="4464558"/>
                </a:lnTo>
                <a:lnTo>
                  <a:pt x="3816858" y="4464558"/>
                </a:lnTo>
                <a:lnTo>
                  <a:pt x="3816858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46713" y="901700"/>
            <a:ext cx="3745229" cy="4537075"/>
          </a:xfrm>
          <a:custGeom>
            <a:avLst/>
            <a:gdLst/>
            <a:ahLst/>
            <a:cxnLst/>
            <a:rect l="l" t="t" r="r" b="b"/>
            <a:pathLst>
              <a:path w="3745229" h="4537075">
                <a:moveTo>
                  <a:pt x="0" y="0"/>
                </a:moveTo>
                <a:lnTo>
                  <a:pt x="0" y="4536948"/>
                </a:lnTo>
                <a:lnTo>
                  <a:pt x="3745229" y="4536948"/>
                </a:lnTo>
                <a:lnTo>
                  <a:pt x="37452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46713" y="901700"/>
            <a:ext cx="3745229" cy="4537075"/>
          </a:xfrm>
          <a:custGeom>
            <a:avLst/>
            <a:gdLst/>
            <a:ahLst/>
            <a:cxnLst/>
            <a:rect l="l" t="t" r="r" b="b"/>
            <a:pathLst>
              <a:path w="3745229" h="4537075">
                <a:moveTo>
                  <a:pt x="0" y="0"/>
                </a:moveTo>
                <a:lnTo>
                  <a:pt x="0" y="4536948"/>
                </a:lnTo>
                <a:lnTo>
                  <a:pt x="3745229" y="4536948"/>
                </a:lnTo>
                <a:lnTo>
                  <a:pt x="3745229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255913" y="1731517"/>
            <a:ext cx="1081405" cy="4673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341630">
              <a:lnSpc>
                <a:spcPct val="100000"/>
              </a:lnSpc>
              <a:spcBef>
                <a:spcPts val="390"/>
              </a:spcBef>
            </a:pPr>
            <a:r>
              <a:rPr sz="2400" spc="-10" dirty="0">
                <a:latin typeface="Verdana"/>
                <a:cs typeface="Verdana"/>
              </a:rPr>
              <a:t>PC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82761" y="2739644"/>
            <a:ext cx="1369060" cy="467359"/>
          </a:xfrm>
          <a:custGeom>
            <a:avLst/>
            <a:gdLst/>
            <a:ahLst/>
            <a:cxnLst/>
            <a:rect l="l" t="t" r="r" b="b"/>
            <a:pathLst>
              <a:path w="1369060" h="467360">
                <a:moveTo>
                  <a:pt x="0" y="0"/>
                </a:moveTo>
                <a:lnTo>
                  <a:pt x="0" y="467106"/>
                </a:lnTo>
                <a:lnTo>
                  <a:pt x="1368552" y="467106"/>
                </a:lnTo>
                <a:lnTo>
                  <a:pt x="1368552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83636" y="2776473"/>
            <a:ext cx="367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IR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11133" y="3747770"/>
            <a:ext cx="1513840" cy="467359"/>
          </a:xfrm>
          <a:custGeom>
            <a:avLst/>
            <a:gdLst/>
            <a:ahLst/>
            <a:cxnLst/>
            <a:rect l="l" t="t" r="r" b="b"/>
            <a:pathLst>
              <a:path w="1513839" h="467360">
                <a:moveTo>
                  <a:pt x="0" y="0"/>
                </a:moveTo>
                <a:lnTo>
                  <a:pt x="0" y="467105"/>
                </a:lnTo>
                <a:lnTo>
                  <a:pt x="1513331" y="467105"/>
                </a:lnTo>
                <a:lnTo>
                  <a:pt x="1513331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24151" y="3784600"/>
            <a:ext cx="1287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Decoder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67115" y="1045717"/>
            <a:ext cx="0" cy="4321810"/>
          </a:xfrm>
          <a:custGeom>
            <a:avLst/>
            <a:gdLst/>
            <a:ahLst/>
            <a:cxnLst/>
            <a:rect l="l" t="t" r="r" b="b"/>
            <a:pathLst>
              <a:path h="4321810">
                <a:moveTo>
                  <a:pt x="0" y="0"/>
                </a:moveTo>
                <a:lnTo>
                  <a:pt x="0" y="4321302"/>
                </a:lnTo>
              </a:path>
            </a:pathLst>
          </a:custGeom>
          <a:ln w="9525">
            <a:solidFill>
              <a:srgbClr val="C0C0C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622676" y="1006348"/>
            <a:ext cx="3892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Verdana"/>
                <a:cs typeface="Verdana"/>
              </a:rPr>
              <a:t>CU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1300" y="1006348"/>
            <a:ext cx="5264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Verdana"/>
                <a:cs typeface="Verdana"/>
              </a:rPr>
              <a:t>ALU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37191" y="1892300"/>
            <a:ext cx="3093720" cy="127635"/>
          </a:xfrm>
          <a:custGeom>
            <a:avLst/>
            <a:gdLst/>
            <a:ahLst/>
            <a:cxnLst/>
            <a:rect l="l" t="t" r="r" b="b"/>
            <a:pathLst>
              <a:path w="3093720" h="127635">
                <a:moveTo>
                  <a:pt x="2966922" y="76238"/>
                </a:moveTo>
                <a:lnTo>
                  <a:pt x="2966771" y="51092"/>
                </a:lnTo>
                <a:lnTo>
                  <a:pt x="0" y="60197"/>
                </a:lnTo>
                <a:lnTo>
                  <a:pt x="0" y="85343"/>
                </a:lnTo>
                <a:lnTo>
                  <a:pt x="2966922" y="76238"/>
                </a:lnTo>
                <a:close/>
              </a:path>
              <a:path w="3093720" h="127635">
                <a:moveTo>
                  <a:pt x="3093707" y="63245"/>
                </a:moveTo>
                <a:lnTo>
                  <a:pt x="2966466" y="0"/>
                </a:lnTo>
                <a:lnTo>
                  <a:pt x="2966771" y="51092"/>
                </a:lnTo>
                <a:lnTo>
                  <a:pt x="2979407" y="51053"/>
                </a:lnTo>
                <a:lnTo>
                  <a:pt x="2979407" y="121090"/>
                </a:lnTo>
                <a:lnTo>
                  <a:pt x="3093707" y="63245"/>
                </a:lnTo>
                <a:close/>
              </a:path>
              <a:path w="3093720" h="127635">
                <a:moveTo>
                  <a:pt x="2979407" y="76199"/>
                </a:moveTo>
                <a:lnTo>
                  <a:pt x="2979407" y="51053"/>
                </a:lnTo>
                <a:lnTo>
                  <a:pt x="2966771" y="51092"/>
                </a:lnTo>
                <a:lnTo>
                  <a:pt x="2966922" y="76238"/>
                </a:lnTo>
                <a:lnTo>
                  <a:pt x="2979407" y="76199"/>
                </a:lnTo>
                <a:close/>
              </a:path>
              <a:path w="3093720" h="127635">
                <a:moveTo>
                  <a:pt x="2979407" y="121090"/>
                </a:moveTo>
                <a:lnTo>
                  <a:pt x="2979407" y="76199"/>
                </a:lnTo>
                <a:lnTo>
                  <a:pt x="2966922" y="76238"/>
                </a:lnTo>
                <a:lnTo>
                  <a:pt x="2967227" y="127253"/>
                </a:lnTo>
                <a:lnTo>
                  <a:pt x="2979407" y="12109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51313" y="2142998"/>
            <a:ext cx="3649979" cy="894080"/>
          </a:xfrm>
          <a:custGeom>
            <a:avLst/>
            <a:gdLst/>
            <a:ahLst/>
            <a:cxnLst/>
            <a:rect l="l" t="t" r="r" b="b"/>
            <a:pathLst>
              <a:path w="3649979" h="894080">
                <a:moveTo>
                  <a:pt x="127254" y="817626"/>
                </a:moveTo>
                <a:lnTo>
                  <a:pt x="127254" y="766572"/>
                </a:lnTo>
                <a:lnTo>
                  <a:pt x="0" y="829817"/>
                </a:lnTo>
                <a:lnTo>
                  <a:pt x="114300" y="887310"/>
                </a:lnTo>
                <a:lnTo>
                  <a:pt x="114300" y="817626"/>
                </a:lnTo>
                <a:lnTo>
                  <a:pt x="127254" y="817626"/>
                </a:lnTo>
                <a:close/>
              </a:path>
              <a:path w="3649979" h="894080">
                <a:moveTo>
                  <a:pt x="3637013" y="817625"/>
                </a:moveTo>
                <a:lnTo>
                  <a:pt x="114300" y="817626"/>
                </a:lnTo>
                <a:lnTo>
                  <a:pt x="114300" y="842772"/>
                </a:lnTo>
                <a:lnTo>
                  <a:pt x="3624059" y="842771"/>
                </a:lnTo>
                <a:lnTo>
                  <a:pt x="3624059" y="829817"/>
                </a:lnTo>
                <a:lnTo>
                  <a:pt x="3637013" y="817625"/>
                </a:lnTo>
                <a:close/>
              </a:path>
              <a:path w="3649979" h="894080">
                <a:moveTo>
                  <a:pt x="127254" y="893826"/>
                </a:moveTo>
                <a:lnTo>
                  <a:pt x="127254" y="842772"/>
                </a:lnTo>
                <a:lnTo>
                  <a:pt x="114300" y="842772"/>
                </a:lnTo>
                <a:lnTo>
                  <a:pt x="114300" y="887310"/>
                </a:lnTo>
                <a:lnTo>
                  <a:pt x="127254" y="893826"/>
                </a:lnTo>
                <a:close/>
              </a:path>
              <a:path w="3649979" h="894080">
                <a:moveTo>
                  <a:pt x="3649979" y="842771"/>
                </a:moveTo>
                <a:lnTo>
                  <a:pt x="3649979" y="0"/>
                </a:lnTo>
                <a:lnTo>
                  <a:pt x="3624059" y="0"/>
                </a:lnTo>
                <a:lnTo>
                  <a:pt x="3624059" y="817625"/>
                </a:lnTo>
                <a:lnTo>
                  <a:pt x="3637013" y="817625"/>
                </a:lnTo>
                <a:lnTo>
                  <a:pt x="3637013" y="842771"/>
                </a:lnTo>
                <a:lnTo>
                  <a:pt x="3649979" y="842771"/>
                </a:lnTo>
                <a:close/>
              </a:path>
              <a:path w="3649979" h="894080">
                <a:moveTo>
                  <a:pt x="3637013" y="842771"/>
                </a:moveTo>
                <a:lnTo>
                  <a:pt x="3637013" y="817625"/>
                </a:lnTo>
                <a:lnTo>
                  <a:pt x="3624059" y="829817"/>
                </a:lnTo>
                <a:lnTo>
                  <a:pt x="3624059" y="842771"/>
                </a:lnTo>
                <a:lnTo>
                  <a:pt x="3637013" y="8427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56369" y="4214876"/>
            <a:ext cx="3575050" cy="396240"/>
          </a:xfrm>
          <a:custGeom>
            <a:avLst/>
            <a:gdLst/>
            <a:ahLst/>
            <a:cxnLst/>
            <a:rect l="l" t="t" r="r" b="b"/>
            <a:pathLst>
              <a:path w="3575050" h="396239">
                <a:moveTo>
                  <a:pt x="25146" y="320039"/>
                </a:moveTo>
                <a:lnTo>
                  <a:pt x="25146" y="0"/>
                </a:lnTo>
                <a:lnTo>
                  <a:pt x="0" y="0"/>
                </a:lnTo>
                <a:lnTo>
                  <a:pt x="0" y="345948"/>
                </a:lnTo>
                <a:lnTo>
                  <a:pt x="12191" y="345948"/>
                </a:lnTo>
                <a:lnTo>
                  <a:pt x="12191" y="320039"/>
                </a:lnTo>
                <a:lnTo>
                  <a:pt x="25146" y="320039"/>
                </a:lnTo>
                <a:close/>
              </a:path>
              <a:path w="3575050" h="396239">
                <a:moveTo>
                  <a:pt x="3460229" y="345947"/>
                </a:moveTo>
                <a:lnTo>
                  <a:pt x="3460229" y="320039"/>
                </a:lnTo>
                <a:lnTo>
                  <a:pt x="12191" y="320039"/>
                </a:lnTo>
                <a:lnTo>
                  <a:pt x="25146" y="332994"/>
                </a:lnTo>
                <a:lnTo>
                  <a:pt x="25146" y="345948"/>
                </a:lnTo>
                <a:lnTo>
                  <a:pt x="3460229" y="345947"/>
                </a:lnTo>
                <a:close/>
              </a:path>
              <a:path w="3575050" h="396239">
                <a:moveTo>
                  <a:pt x="25146" y="345948"/>
                </a:moveTo>
                <a:lnTo>
                  <a:pt x="25146" y="332994"/>
                </a:lnTo>
                <a:lnTo>
                  <a:pt x="12191" y="320039"/>
                </a:lnTo>
                <a:lnTo>
                  <a:pt x="12191" y="345948"/>
                </a:lnTo>
                <a:lnTo>
                  <a:pt x="25146" y="345948"/>
                </a:lnTo>
                <a:close/>
              </a:path>
              <a:path w="3575050" h="396239">
                <a:moveTo>
                  <a:pt x="3574529" y="332993"/>
                </a:moveTo>
                <a:lnTo>
                  <a:pt x="3448049" y="269747"/>
                </a:lnTo>
                <a:lnTo>
                  <a:pt x="3448049" y="320039"/>
                </a:lnTo>
                <a:lnTo>
                  <a:pt x="3460229" y="320039"/>
                </a:lnTo>
                <a:lnTo>
                  <a:pt x="3460229" y="390149"/>
                </a:lnTo>
                <a:lnTo>
                  <a:pt x="3574529" y="332993"/>
                </a:lnTo>
                <a:close/>
              </a:path>
              <a:path w="3575050" h="396239">
                <a:moveTo>
                  <a:pt x="3460229" y="390149"/>
                </a:moveTo>
                <a:lnTo>
                  <a:pt x="3460229" y="345947"/>
                </a:lnTo>
                <a:lnTo>
                  <a:pt x="3448049" y="345947"/>
                </a:lnTo>
                <a:lnTo>
                  <a:pt x="3448049" y="396239"/>
                </a:lnTo>
                <a:lnTo>
                  <a:pt x="3460229" y="390149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6426136" y="1045717"/>
          <a:ext cx="1513205" cy="4318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205"/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04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instruction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889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15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Data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526935" y="2846323"/>
            <a:ext cx="1081405" cy="346075"/>
          </a:xfrm>
          <a:custGeom>
            <a:avLst/>
            <a:gdLst/>
            <a:ahLst/>
            <a:cxnLst/>
            <a:rect l="l" t="t" r="r" b="b"/>
            <a:pathLst>
              <a:path w="1081405" h="346075">
                <a:moveTo>
                  <a:pt x="0" y="0"/>
                </a:moveTo>
                <a:lnTo>
                  <a:pt x="0" y="345948"/>
                </a:lnTo>
                <a:lnTo>
                  <a:pt x="1081278" y="345948"/>
                </a:lnTo>
                <a:lnTo>
                  <a:pt x="1081278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62414" y="2517394"/>
            <a:ext cx="5543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Verdana"/>
                <a:cs typeface="Verdana"/>
              </a:rPr>
              <a:t>ACC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04709" y="3192272"/>
            <a:ext cx="6196965" cy="1784985"/>
          </a:xfrm>
          <a:custGeom>
            <a:avLst/>
            <a:gdLst/>
            <a:ahLst/>
            <a:cxnLst/>
            <a:rect l="l" t="t" r="r" b="b"/>
            <a:pathLst>
              <a:path w="6196965" h="1784985">
                <a:moveTo>
                  <a:pt x="127254" y="127253"/>
                </a:moveTo>
                <a:lnTo>
                  <a:pt x="64008" y="0"/>
                </a:lnTo>
                <a:lnTo>
                  <a:pt x="0" y="127253"/>
                </a:lnTo>
                <a:lnTo>
                  <a:pt x="51054" y="127253"/>
                </a:lnTo>
                <a:lnTo>
                  <a:pt x="51054" y="114300"/>
                </a:lnTo>
                <a:lnTo>
                  <a:pt x="76200" y="114300"/>
                </a:lnTo>
                <a:lnTo>
                  <a:pt x="76200" y="127253"/>
                </a:lnTo>
                <a:lnTo>
                  <a:pt x="127254" y="127253"/>
                </a:lnTo>
                <a:close/>
              </a:path>
              <a:path w="6196965" h="1784985">
                <a:moveTo>
                  <a:pt x="76200" y="127253"/>
                </a:moveTo>
                <a:lnTo>
                  <a:pt x="76200" y="114300"/>
                </a:lnTo>
                <a:lnTo>
                  <a:pt x="51054" y="114300"/>
                </a:lnTo>
                <a:lnTo>
                  <a:pt x="51054" y="127253"/>
                </a:lnTo>
                <a:lnTo>
                  <a:pt x="76200" y="127253"/>
                </a:lnTo>
                <a:close/>
              </a:path>
              <a:path w="6196965" h="1784985">
                <a:moveTo>
                  <a:pt x="76200" y="1758695"/>
                </a:moveTo>
                <a:lnTo>
                  <a:pt x="76200" y="127253"/>
                </a:lnTo>
                <a:lnTo>
                  <a:pt x="51054" y="127253"/>
                </a:lnTo>
                <a:lnTo>
                  <a:pt x="51053" y="1784603"/>
                </a:lnTo>
                <a:lnTo>
                  <a:pt x="64008" y="1784603"/>
                </a:lnTo>
                <a:lnTo>
                  <a:pt x="64008" y="1758695"/>
                </a:lnTo>
                <a:lnTo>
                  <a:pt x="76200" y="1758695"/>
                </a:lnTo>
                <a:close/>
              </a:path>
              <a:path w="6196965" h="1784985">
                <a:moveTo>
                  <a:pt x="6183617" y="1758695"/>
                </a:moveTo>
                <a:lnTo>
                  <a:pt x="64008" y="1758695"/>
                </a:lnTo>
                <a:lnTo>
                  <a:pt x="76200" y="1771650"/>
                </a:lnTo>
                <a:lnTo>
                  <a:pt x="76200" y="1784603"/>
                </a:lnTo>
                <a:lnTo>
                  <a:pt x="6170663" y="1784603"/>
                </a:lnTo>
                <a:lnTo>
                  <a:pt x="6170663" y="1771649"/>
                </a:lnTo>
                <a:lnTo>
                  <a:pt x="6183617" y="1758695"/>
                </a:lnTo>
                <a:close/>
              </a:path>
              <a:path w="6196965" h="1784985">
                <a:moveTo>
                  <a:pt x="76200" y="1784603"/>
                </a:moveTo>
                <a:lnTo>
                  <a:pt x="76200" y="1771650"/>
                </a:lnTo>
                <a:lnTo>
                  <a:pt x="64008" y="1758695"/>
                </a:lnTo>
                <a:lnTo>
                  <a:pt x="64008" y="1784603"/>
                </a:lnTo>
                <a:lnTo>
                  <a:pt x="76200" y="1784603"/>
                </a:lnTo>
                <a:close/>
              </a:path>
              <a:path w="6196965" h="1784985">
                <a:moveTo>
                  <a:pt x="6196583" y="1784603"/>
                </a:moveTo>
                <a:lnTo>
                  <a:pt x="6196583" y="1543049"/>
                </a:lnTo>
                <a:lnTo>
                  <a:pt x="6170663" y="1543049"/>
                </a:lnTo>
                <a:lnTo>
                  <a:pt x="6170663" y="1758695"/>
                </a:lnTo>
                <a:lnTo>
                  <a:pt x="6183617" y="1758695"/>
                </a:lnTo>
                <a:lnTo>
                  <a:pt x="6183617" y="1784603"/>
                </a:lnTo>
                <a:lnTo>
                  <a:pt x="6196583" y="1784603"/>
                </a:lnTo>
                <a:close/>
              </a:path>
              <a:path w="6196965" h="1784985">
                <a:moveTo>
                  <a:pt x="6183617" y="1784603"/>
                </a:moveTo>
                <a:lnTo>
                  <a:pt x="6183617" y="1758695"/>
                </a:lnTo>
                <a:lnTo>
                  <a:pt x="6170663" y="1771649"/>
                </a:lnTo>
                <a:lnTo>
                  <a:pt x="6170663" y="1784603"/>
                </a:lnTo>
                <a:lnTo>
                  <a:pt x="6183617" y="17846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8137" y="6159500"/>
            <a:ext cx="8354059" cy="0"/>
          </a:xfrm>
          <a:custGeom>
            <a:avLst/>
            <a:gdLst/>
            <a:ahLst/>
            <a:cxnLst/>
            <a:rect l="l" t="t" r="r" b="b"/>
            <a:pathLst>
              <a:path w="8354059">
                <a:moveTo>
                  <a:pt x="0" y="0"/>
                </a:moveTo>
                <a:lnTo>
                  <a:pt x="835380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51469" y="5438647"/>
            <a:ext cx="0" cy="721360"/>
          </a:xfrm>
          <a:custGeom>
            <a:avLst/>
            <a:gdLst/>
            <a:ahLst/>
            <a:cxnLst/>
            <a:rect l="l" t="t" r="r" b="b"/>
            <a:pathLst>
              <a:path h="721360">
                <a:moveTo>
                  <a:pt x="0" y="0"/>
                </a:moveTo>
                <a:lnTo>
                  <a:pt x="0" y="72085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06970" y="5438647"/>
            <a:ext cx="0" cy="721360"/>
          </a:xfrm>
          <a:custGeom>
            <a:avLst/>
            <a:gdLst/>
            <a:ahLst/>
            <a:cxnLst/>
            <a:rect l="l" t="t" r="r" b="b"/>
            <a:pathLst>
              <a:path h="721360">
                <a:moveTo>
                  <a:pt x="0" y="0"/>
                </a:moveTo>
                <a:lnTo>
                  <a:pt x="0" y="72085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215001" y="4245609"/>
            <a:ext cx="772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3300"/>
                </a:solidFill>
                <a:latin typeface="Verdana"/>
                <a:cs typeface="Verdana"/>
              </a:rPr>
              <a:t>( T </a:t>
            </a:r>
            <a:r>
              <a:rPr sz="1800" dirty="0">
                <a:solidFill>
                  <a:srgbClr val="FF3300"/>
                </a:solidFill>
                <a:latin typeface="Verdana"/>
                <a:cs typeface="Verdana"/>
              </a:rPr>
              <a:t>A</a:t>
            </a:r>
            <a:r>
              <a:rPr sz="1800" spc="-75" dirty="0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15001" y="1653285"/>
            <a:ext cx="772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3300"/>
                </a:solidFill>
                <a:latin typeface="Verdana"/>
                <a:cs typeface="Verdana"/>
              </a:rPr>
              <a:t>( </a:t>
            </a:r>
            <a:r>
              <a:rPr sz="1800" dirty="0">
                <a:solidFill>
                  <a:srgbClr val="FF3300"/>
                </a:solidFill>
                <a:latin typeface="Verdana"/>
                <a:cs typeface="Verdana"/>
              </a:rPr>
              <a:t>P </a:t>
            </a:r>
            <a:r>
              <a:rPr sz="1800" spc="-5" dirty="0">
                <a:solidFill>
                  <a:srgbClr val="FF3300"/>
                </a:solidFill>
                <a:latin typeface="Verdana"/>
                <a:cs typeface="Verdana"/>
              </a:rPr>
              <a:t>C</a:t>
            </a:r>
            <a:r>
              <a:rPr sz="1800" spc="-80" dirty="0">
                <a:solidFill>
                  <a:srgbClr val="FF33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3300"/>
                </a:solidFill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59439" y="6159500"/>
            <a:ext cx="0" cy="295275"/>
          </a:xfrm>
          <a:custGeom>
            <a:avLst/>
            <a:gdLst/>
            <a:ahLst/>
            <a:cxnLst/>
            <a:rect l="l" t="t" r="r" b="b"/>
            <a:pathLst>
              <a:path h="295275">
                <a:moveTo>
                  <a:pt x="0" y="0"/>
                </a:moveTo>
                <a:lnTo>
                  <a:pt x="0" y="2948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59595" y="6454394"/>
            <a:ext cx="3816350" cy="391160"/>
          </a:xfrm>
          <a:custGeom>
            <a:avLst/>
            <a:gdLst/>
            <a:ahLst/>
            <a:cxnLst/>
            <a:rect l="l" t="t" r="r" b="b"/>
            <a:pathLst>
              <a:path w="3816350" h="391159">
                <a:moveTo>
                  <a:pt x="0" y="0"/>
                </a:moveTo>
                <a:lnTo>
                  <a:pt x="0" y="390905"/>
                </a:lnTo>
                <a:lnTo>
                  <a:pt x="3816095" y="390905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58833" y="6454394"/>
            <a:ext cx="0" cy="391160"/>
          </a:xfrm>
          <a:custGeom>
            <a:avLst/>
            <a:gdLst/>
            <a:ahLst/>
            <a:cxnLst/>
            <a:rect l="l" t="t" r="r" b="b"/>
            <a:pathLst>
              <a:path h="391159">
                <a:moveTo>
                  <a:pt x="0" y="0"/>
                </a:moveTo>
                <a:lnTo>
                  <a:pt x="0" y="3909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58833" y="6454394"/>
            <a:ext cx="3816985" cy="391160"/>
          </a:xfrm>
          <a:custGeom>
            <a:avLst/>
            <a:gdLst/>
            <a:ahLst/>
            <a:cxnLst/>
            <a:rect l="l" t="t" r="r" b="b"/>
            <a:pathLst>
              <a:path w="3816984" h="391159">
                <a:moveTo>
                  <a:pt x="3816857" y="390905"/>
                </a:moveTo>
                <a:lnTo>
                  <a:pt x="3816857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39" y="2812795"/>
            <a:ext cx="1081405" cy="376555"/>
          </a:xfrm>
          <a:custGeom>
            <a:avLst/>
            <a:gdLst/>
            <a:ahLst/>
            <a:cxnLst/>
            <a:rect l="l" t="t" r="r" b="b"/>
            <a:pathLst>
              <a:path w="1081405" h="376555">
                <a:moveTo>
                  <a:pt x="0" y="0"/>
                </a:moveTo>
                <a:lnTo>
                  <a:pt x="0" y="376427"/>
                </a:lnTo>
                <a:lnTo>
                  <a:pt x="1081278" y="376427"/>
                </a:lnTo>
                <a:lnTo>
                  <a:pt x="1081278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28650" y="2834322"/>
            <a:ext cx="1071880" cy="3505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305" rIns="0" bIns="0" rtlCol="0">
            <a:spAutoFit/>
          </a:bodyPr>
          <a:lstStyle/>
          <a:p>
            <a:pPr marL="262255">
              <a:lnSpc>
                <a:spcPct val="100000"/>
              </a:lnSpc>
              <a:spcBef>
                <a:spcPts val="215"/>
              </a:spcBef>
            </a:pPr>
            <a:r>
              <a:rPr sz="1800" spc="-5" dirty="0"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804553" y="3206750"/>
            <a:ext cx="127635" cy="541020"/>
          </a:xfrm>
          <a:custGeom>
            <a:avLst/>
            <a:gdLst/>
            <a:ahLst/>
            <a:cxnLst/>
            <a:rect l="l" t="t" r="r" b="b"/>
            <a:pathLst>
              <a:path w="127635" h="541020">
                <a:moveTo>
                  <a:pt x="76200" y="516489"/>
                </a:moveTo>
                <a:lnTo>
                  <a:pt x="76200" y="426720"/>
                </a:lnTo>
                <a:lnTo>
                  <a:pt x="51053" y="426720"/>
                </a:lnTo>
                <a:lnTo>
                  <a:pt x="51009" y="414222"/>
                </a:lnTo>
                <a:lnTo>
                  <a:pt x="0" y="414527"/>
                </a:lnTo>
                <a:lnTo>
                  <a:pt x="64007" y="541020"/>
                </a:lnTo>
                <a:lnTo>
                  <a:pt x="76200" y="516489"/>
                </a:lnTo>
                <a:close/>
              </a:path>
              <a:path w="127635" h="541020">
                <a:moveTo>
                  <a:pt x="76177" y="414071"/>
                </a:moveTo>
                <a:lnTo>
                  <a:pt x="75437" y="0"/>
                </a:lnTo>
                <a:lnTo>
                  <a:pt x="49529" y="0"/>
                </a:lnTo>
                <a:lnTo>
                  <a:pt x="51009" y="414222"/>
                </a:lnTo>
                <a:lnTo>
                  <a:pt x="76177" y="414071"/>
                </a:lnTo>
                <a:close/>
              </a:path>
              <a:path w="127635" h="541020">
                <a:moveTo>
                  <a:pt x="76200" y="426720"/>
                </a:moveTo>
                <a:lnTo>
                  <a:pt x="76177" y="414071"/>
                </a:lnTo>
                <a:lnTo>
                  <a:pt x="51009" y="414222"/>
                </a:lnTo>
                <a:lnTo>
                  <a:pt x="51053" y="426720"/>
                </a:lnTo>
                <a:lnTo>
                  <a:pt x="76200" y="426720"/>
                </a:lnTo>
                <a:close/>
              </a:path>
              <a:path w="127635" h="541020">
                <a:moveTo>
                  <a:pt x="127253" y="413765"/>
                </a:moveTo>
                <a:lnTo>
                  <a:pt x="76177" y="414071"/>
                </a:lnTo>
                <a:lnTo>
                  <a:pt x="76200" y="516489"/>
                </a:lnTo>
                <a:lnTo>
                  <a:pt x="127253" y="41376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975241" y="3350767"/>
            <a:ext cx="863600" cy="2876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2715">
              <a:lnSpc>
                <a:spcPct val="100000"/>
              </a:lnSpc>
            </a:pP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(LDA)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9439" y="0"/>
            <a:ext cx="7772400" cy="6845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19529" y="5049520"/>
            <a:ext cx="471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3300"/>
                </a:solidFill>
                <a:latin typeface="Arial"/>
                <a:cs typeface="Arial"/>
              </a:rPr>
              <a:t>LDA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029" y="500379"/>
            <a:ext cx="2653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Machine</a:t>
            </a:r>
            <a:r>
              <a:rPr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instruction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2165" y="1369974"/>
            <a:ext cx="566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Hex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3797" y="1369974"/>
            <a:ext cx="887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Binary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3201" y="1807971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op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40999" y="1807971"/>
            <a:ext cx="1765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0520" algn="l"/>
                <a:tab pos="586105" algn="l"/>
                <a:tab pos="907415" algn="l"/>
                <a:tab pos="1245235" algn="l"/>
                <a:tab pos="1582420" algn="l"/>
              </a:tabLst>
            </a:pPr>
            <a:r>
              <a:rPr sz="2400" spc="-5" dirty="0">
                <a:latin typeface="Arial"/>
                <a:cs typeface="Arial"/>
              </a:rPr>
              <a:t>n	i	x	b	p	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08151" y="1807971"/>
            <a:ext cx="17519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disp/address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931" y="2245969"/>
            <a:ext cx="2684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810" algn="l"/>
              </a:tabLst>
            </a:pPr>
            <a:r>
              <a:rPr sz="2400" spc="-5" dirty="0">
                <a:latin typeface="Arial"/>
                <a:cs typeface="Arial"/>
              </a:rPr>
              <a:t>(1)032600	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000000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7968" y="2245969"/>
            <a:ext cx="45967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4520" algn="l"/>
                <a:tab pos="943610" algn="l"/>
                <a:tab pos="1282065" algn="l"/>
                <a:tab pos="1620520" algn="l"/>
                <a:tab pos="2381885" algn="l"/>
              </a:tabLst>
            </a:pPr>
            <a:r>
              <a:rPr sz="2400" spc="-5" dirty="0">
                <a:latin typeface="Arial"/>
                <a:cs typeface="Arial"/>
              </a:rPr>
              <a:t>1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	0	0	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</a:t>
            </a:r>
            <a:r>
              <a:rPr sz="2400" spc="-5" dirty="0">
                <a:latin typeface="Arial"/>
                <a:cs typeface="Arial"/>
              </a:rPr>
              <a:t>	0	0110 0000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0000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0849" y="2675127"/>
            <a:ext cx="62134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5405" algn="l"/>
                <a:tab pos="3789679" algn="l"/>
              </a:tabLst>
            </a:pP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LDA:load</a:t>
            </a:r>
            <a:r>
              <a:rPr sz="2000" b="1" spc="1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address	SIC/XE	</a:t>
            </a:r>
            <a:r>
              <a:rPr sz="2000" b="1" spc="-10" dirty="0">
                <a:solidFill>
                  <a:srgbClr val="00009A"/>
                </a:solidFill>
                <a:latin typeface="Arial"/>
                <a:cs typeface="Arial"/>
              </a:rPr>
              <a:t>pc:program</a:t>
            </a:r>
            <a:r>
              <a:rPr sz="2000" b="1" spc="-2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009A"/>
                </a:solidFill>
                <a:latin typeface="Arial"/>
                <a:cs typeface="Arial"/>
              </a:rPr>
              <a:t>counter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0785" y="2977032"/>
            <a:ext cx="7144384" cy="140398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6286500" algn="l"/>
                <a:tab pos="6961505" algn="l"/>
              </a:tabLst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Target address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:</a:t>
            </a:r>
            <a:r>
              <a:rPr sz="2400" spc="-12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003000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(progra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m 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counter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+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6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470534" algn="ctr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3 6 0</a:t>
            </a:r>
            <a:r>
              <a:rPr sz="2400" spc="-2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97155">
              <a:lnSpc>
                <a:spcPct val="100000"/>
              </a:lnSpc>
              <a:spcBef>
                <a:spcPts val="1075"/>
              </a:spcBef>
            </a:pP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Value loaded into register 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A:</a:t>
            </a:r>
            <a:r>
              <a:rPr sz="2400" spc="2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103000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81801" y="3938523"/>
            <a:ext cx="12446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9851" y="4365296"/>
            <a:ext cx="6123305" cy="147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105" marR="5080" indent="2526030">
              <a:lnSpc>
                <a:spcPct val="123400"/>
              </a:lnSpc>
              <a:tabLst>
                <a:tab pos="5178425" algn="l"/>
                <a:tab pos="5431790" algn="l"/>
                <a:tab pos="5840730" algn="l"/>
              </a:tabLst>
            </a:pPr>
            <a:r>
              <a:rPr sz="2400" spc="-5" dirty="0">
                <a:latin typeface="Arial"/>
                <a:cs typeface="Arial"/>
              </a:rPr>
              <a:t>p11. figure(a)</a:t>
            </a:r>
            <a:r>
              <a:rPr sz="2400" dirty="0">
                <a:latin typeface="Arial"/>
                <a:cs typeface="Arial"/>
              </a:rPr>
              <a:t>	:	</a:t>
            </a:r>
            <a:r>
              <a:rPr sz="2400" spc="-5" dirty="0">
                <a:latin typeface="Arial"/>
                <a:cs typeface="Arial"/>
              </a:rPr>
              <a:t>3600  000000 110010 0110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0000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0000			</a:t>
            </a: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890905" algn="l"/>
                <a:tab pos="1565910" algn="l"/>
                <a:tab pos="2241550" algn="l"/>
                <a:tab pos="3085465" algn="l"/>
                <a:tab pos="3844290" algn="l"/>
                <a:tab pos="4603750" algn="l"/>
              </a:tabLst>
            </a:pPr>
            <a:r>
              <a:rPr sz="2400" spc="-5" dirty="0">
                <a:latin typeface="Arial"/>
                <a:cs typeface="Arial"/>
              </a:rPr>
              <a:t>Hex:	0	3	2	6	0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6935" y="974089"/>
            <a:ext cx="7561580" cy="0"/>
          </a:xfrm>
          <a:custGeom>
            <a:avLst/>
            <a:gdLst/>
            <a:ahLst/>
            <a:cxnLst/>
            <a:rect l="l" t="t" r="r" b="b"/>
            <a:pathLst>
              <a:path w="7561580">
                <a:moveTo>
                  <a:pt x="0" y="0"/>
                </a:moveTo>
                <a:lnTo>
                  <a:pt x="756131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88248" y="974089"/>
            <a:ext cx="0" cy="289560"/>
          </a:xfrm>
          <a:custGeom>
            <a:avLst/>
            <a:gdLst/>
            <a:ahLst/>
            <a:cxnLst/>
            <a:rect l="l" t="t" r="r" b="b"/>
            <a:pathLst>
              <a:path h="289559">
                <a:moveTo>
                  <a:pt x="0" y="0"/>
                </a:moveTo>
                <a:lnTo>
                  <a:pt x="0" y="2895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6935" y="974089"/>
            <a:ext cx="0" cy="289560"/>
          </a:xfrm>
          <a:custGeom>
            <a:avLst/>
            <a:gdLst/>
            <a:ahLst/>
            <a:cxnLst/>
            <a:rect l="l" t="t" r="r" b="b"/>
            <a:pathLst>
              <a:path h="289559">
                <a:moveTo>
                  <a:pt x="0" y="0"/>
                </a:moveTo>
                <a:lnTo>
                  <a:pt x="0" y="2895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6935" y="1693417"/>
            <a:ext cx="0" cy="288925"/>
          </a:xfrm>
          <a:custGeom>
            <a:avLst/>
            <a:gdLst/>
            <a:ahLst/>
            <a:cxnLst/>
            <a:rect l="l" t="t" r="r" b="b"/>
            <a:pathLst>
              <a:path h="288925">
                <a:moveTo>
                  <a:pt x="0" y="0"/>
                </a:moveTo>
                <a:lnTo>
                  <a:pt x="0" y="2887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9841" y="1693417"/>
            <a:ext cx="0" cy="288925"/>
          </a:xfrm>
          <a:custGeom>
            <a:avLst/>
            <a:gdLst/>
            <a:ahLst/>
            <a:cxnLst/>
            <a:rect l="l" t="t" r="r" b="b"/>
            <a:pathLst>
              <a:path h="288925">
                <a:moveTo>
                  <a:pt x="0" y="0"/>
                </a:moveTo>
                <a:lnTo>
                  <a:pt x="0" y="2887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6935" y="1693417"/>
            <a:ext cx="1153160" cy="0"/>
          </a:xfrm>
          <a:custGeom>
            <a:avLst/>
            <a:gdLst/>
            <a:ahLst/>
            <a:cxnLst/>
            <a:rect l="l" t="t" r="r" b="b"/>
            <a:pathLst>
              <a:path w="1153160">
                <a:moveTo>
                  <a:pt x="0" y="0"/>
                </a:moveTo>
                <a:lnTo>
                  <a:pt x="115290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95487" y="1693417"/>
            <a:ext cx="0" cy="288925"/>
          </a:xfrm>
          <a:custGeom>
            <a:avLst/>
            <a:gdLst/>
            <a:ahLst/>
            <a:cxnLst/>
            <a:rect l="l" t="t" r="r" b="b"/>
            <a:pathLst>
              <a:path h="288925">
                <a:moveTo>
                  <a:pt x="0" y="0"/>
                </a:moveTo>
                <a:lnTo>
                  <a:pt x="0" y="28879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95487" y="1693417"/>
            <a:ext cx="6193155" cy="0"/>
          </a:xfrm>
          <a:custGeom>
            <a:avLst/>
            <a:gdLst/>
            <a:ahLst/>
            <a:cxnLst/>
            <a:rect l="l" t="t" r="r" b="b"/>
            <a:pathLst>
              <a:path w="6193155">
                <a:moveTo>
                  <a:pt x="0" y="0"/>
                </a:moveTo>
                <a:lnTo>
                  <a:pt x="619276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88248" y="1693417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79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6069" y="2269489"/>
            <a:ext cx="7560945" cy="0"/>
          </a:xfrm>
          <a:custGeom>
            <a:avLst/>
            <a:gdLst/>
            <a:ahLst/>
            <a:cxnLst/>
            <a:rect l="l" t="t" r="r" b="b"/>
            <a:pathLst>
              <a:path w="7560945">
                <a:moveTo>
                  <a:pt x="0" y="0"/>
                </a:moveTo>
                <a:lnTo>
                  <a:pt x="75605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9193" y="2629916"/>
            <a:ext cx="2232025" cy="0"/>
          </a:xfrm>
          <a:custGeom>
            <a:avLst/>
            <a:gdLst/>
            <a:ahLst/>
            <a:cxnLst/>
            <a:rect l="l" t="t" r="r" b="b"/>
            <a:pathLst>
              <a:path w="2232025">
                <a:moveTo>
                  <a:pt x="0" y="0"/>
                </a:moveTo>
                <a:lnTo>
                  <a:pt x="223189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91325" y="2629916"/>
            <a:ext cx="0" cy="433705"/>
          </a:xfrm>
          <a:custGeom>
            <a:avLst/>
            <a:gdLst/>
            <a:ahLst/>
            <a:cxnLst/>
            <a:rect l="l" t="t" r="r" b="b"/>
            <a:pathLst>
              <a:path h="433705">
                <a:moveTo>
                  <a:pt x="0" y="0"/>
                </a:moveTo>
                <a:lnTo>
                  <a:pt x="0" y="43357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6859714" y="4070096"/>
          <a:ext cx="1150620" cy="1511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0620"/>
              </a:tblGrid>
              <a:tr h="288290">
                <a:tc>
                  <a:txBody>
                    <a:bodyPr/>
                    <a:lstStyle/>
                    <a:p>
                      <a:pPr marR="236854" algn="ctr">
                        <a:lnSpc>
                          <a:spcPts val="2175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103000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R="132080" algn="ctr">
                        <a:lnSpc>
                          <a:spcPts val="3105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1103769" y="529386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22335" y="5293867"/>
            <a:ext cx="721360" cy="0"/>
          </a:xfrm>
          <a:custGeom>
            <a:avLst/>
            <a:gdLst/>
            <a:ahLst/>
            <a:cxnLst/>
            <a:rect l="l" t="t" r="r" b="b"/>
            <a:pathLst>
              <a:path w="721360">
                <a:moveTo>
                  <a:pt x="0" y="0"/>
                </a:moveTo>
                <a:lnTo>
                  <a:pt x="7208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16339" y="529386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06533" y="529386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19865" y="529386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27385" y="529386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63433" y="52938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82761" y="52938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30461" y="52938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696093" y="52938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414659" y="52938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7139" y="5293867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19415" y="2629916"/>
            <a:ext cx="1080135" cy="144780"/>
          </a:xfrm>
          <a:custGeom>
            <a:avLst/>
            <a:gdLst/>
            <a:ahLst/>
            <a:cxnLst/>
            <a:rect l="l" t="t" r="r" b="b"/>
            <a:pathLst>
              <a:path w="1080135" h="144780">
                <a:moveTo>
                  <a:pt x="1079754" y="0"/>
                </a:moveTo>
                <a:lnTo>
                  <a:pt x="0" y="1447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884" y="1144279"/>
            <a:ext cx="45561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27275" algn="l"/>
              </a:tabLst>
            </a:pP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LDA:load</a:t>
            </a:r>
            <a:r>
              <a:rPr sz="2000" b="1" spc="20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address	SIC/XE index</a:t>
            </a:r>
            <a:r>
              <a:rPr sz="2000" b="1" spc="-35" dirty="0">
                <a:solidFill>
                  <a:srgbClr val="00009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base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5" y="1518411"/>
            <a:ext cx="5024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Target address </a:t>
            </a:r>
            <a:r>
              <a:rPr b="0" dirty="0">
                <a:latin typeface="Arial"/>
                <a:cs typeface="Arial"/>
              </a:rPr>
              <a:t>: </a:t>
            </a:r>
            <a:r>
              <a:rPr b="0" spc="-5" dirty="0">
                <a:latin typeface="Arial"/>
                <a:cs typeface="Arial"/>
              </a:rPr>
              <a:t>000090</a:t>
            </a:r>
            <a:r>
              <a:rPr sz="2000" b="0" spc="-5" dirty="0">
                <a:latin typeface="Arial"/>
                <a:cs typeface="Arial"/>
              </a:rPr>
              <a:t>(index</a:t>
            </a:r>
            <a:r>
              <a:rPr sz="2000" b="0" spc="-105" dirty="0">
                <a:latin typeface="Arial"/>
                <a:cs typeface="Arial"/>
              </a:rPr>
              <a:t> </a:t>
            </a:r>
            <a:r>
              <a:rPr sz="2000" b="0" spc="-10" dirty="0">
                <a:latin typeface="Arial"/>
                <a:cs typeface="Arial"/>
              </a:rPr>
              <a:t>register)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1334" y="1518411"/>
            <a:ext cx="2313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1505" algn="l"/>
                <a:tab pos="1370965" algn="l"/>
                <a:tab pos="2130425" algn="l"/>
              </a:tabLst>
            </a:pP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+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3	0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513" y="1884192"/>
            <a:ext cx="5010150" cy="140398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199640">
              <a:lnSpc>
                <a:spcPct val="100000"/>
              </a:lnSpc>
              <a:spcBef>
                <a:spcPts val="670"/>
              </a:spcBef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006000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(base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register)</a:t>
            </a:r>
            <a:endParaRPr sz="2000">
              <a:latin typeface="Arial"/>
              <a:cs typeface="Arial"/>
            </a:endParaRPr>
          </a:p>
          <a:p>
            <a:pPr marL="2199640">
              <a:lnSpc>
                <a:spcPct val="100000"/>
              </a:lnSpc>
              <a:spcBef>
                <a:spcPts val="570"/>
              </a:spcBef>
              <a:tabLst>
                <a:tab pos="2546985" algn="l"/>
              </a:tabLst>
            </a:pP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=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6 3 9</a:t>
            </a:r>
            <a:r>
              <a:rPr sz="2400" spc="-2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Value loaded into register 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A:</a:t>
            </a:r>
            <a:r>
              <a:rPr sz="2400" spc="3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00C303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3475" y="2759943"/>
            <a:ext cx="3191510" cy="25152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R="412750" algn="r">
              <a:lnSpc>
                <a:spcPct val="100000"/>
              </a:lnSpc>
              <a:spcBef>
                <a:spcPts val="775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R="379095" algn="r">
              <a:lnSpc>
                <a:spcPct val="100000"/>
              </a:lnSpc>
              <a:spcBef>
                <a:spcPts val="68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075814" algn="l"/>
                <a:tab pos="2498090" algn="l"/>
              </a:tabLst>
            </a:pPr>
            <a:r>
              <a:rPr sz="2400" spc="-10" dirty="0">
                <a:latin typeface="Arial"/>
                <a:cs typeface="Arial"/>
              </a:rPr>
              <a:t>p11</a:t>
            </a:r>
            <a:r>
              <a:rPr sz="2400" spc="-5" dirty="0">
                <a:latin typeface="Arial"/>
                <a:cs typeface="Arial"/>
              </a:rPr>
              <a:t>. </a:t>
            </a:r>
            <a:r>
              <a:rPr sz="2400" spc="-10" dirty="0">
                <a:latin typeface="Arial"/>
                <a:cs typeface="Arial"/>
              </a:rPr>
              <a:t>figure(a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	:	</a:t>
            </a:r>
            <a:r>
              <a:rPr sz="2400" spc="-10" dirty="0">
                <a:latin typeface="Arial"/>
                <a:cs typeface="Arial"/>
              </a:rPr>
              <a:t>63</a:t>
            </a:r>
            <a:r>
              <a:rPr sz="2400" spc="15" dirty="0">
                <a:latin typeface="Arial"/>
                <a:cs typeface="Arial"/>
              </a:rPr>
              <a:t>9</a:t>
            </a:r>
            <a:r>
              <a:rPr sz="2400" spc="-5" dirty="0"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R="378460" algn="r">
              <a:lnSpc>
                <a:spcPct val="100000"/>
              </a:lnSpc>
              <a:spcBef>
                <a:spcPts val="67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R="342265" algn="r">
              <a:lnSpc>
                <a:spcPct val="100000"/>
              </a:lnSpc>
              <a:spcBef>
                <a:spcPts val="68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851" y="4726432"/>
            <a:ext cx="5005070" cy="105156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586105">
              <a:lnSpc>
                <a:spcPct val="100000"/>
              </a:lnSpc>
              <a:spcBef>
                <a:spcPts val="1255"/>
              </a:spcBef>
            </a:pPr>
            <a:r>
              <a:rPr sz="2400" spc="-5" dirty="0">
                <a:latin typeface="Arial"/>
                <a:cs typeface="Arial"/>
              </a:rPr>
              <a:t>000000 111100 0011 0000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0000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  <a:tabLst>
                <a:tab pos="890905" algn="l"/>
                <a:tab pos="1565910" algn="l"/>
                <a:tab pos="2156460" algn="l"/>
                <a:tab pos="3051810" algn="l"/>
                <a:tab pos="3810635" algn="l"/>
                <a:tab pos="4570095" algn="l"/>
              </a:tabLst>
            </a:pPr>
            <a:r>
              <a:rPr sz="2400" spc="-5" dirty="0">
                <a:latin typeface="Arial"/>
                <a:cs typeface="Arial"/>
              </a:rPr>
              <a:t>Hex:	0	3	C	3	0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3793" y="1118869"/>
            <a:ext cx="144145" cy="143510"/>
          </a:xfrm>
          <a:custGeom>
            <a:avLst/>
            <a:gdLst/>
            <a:ahLst/>
            <a:cxnLst/>
            <a:rect l="l" t="t" r="r" b="b"/>
            <a:pathLst>
              <a:path w="144145" h="143509">
                <a:moveTo>
                  <a:pt x="0" y="0"/>
                </a:moveTo>
                <a:lnTo>
                  <a:pt x="144017" y="14325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31067" y="1118869"/>
            <a:ext cx="431800" cy="143510"/>
          </a:xfrm>
          <a:custGeom>
            <a:avLst/>
            <a:gdLst/>
            <a:ahLst/>
            <a:cxnLst/>
            <a:rect l="l" t="t" r="r" b="b"/>
            <a:pathLst>
              <a:path w="431800" h="143509">
                <a:moveTo>
                  <a:pt x="0" y="0"/>
                </a:moveTo>
                <a:lnTo>
                  <a:pt x="431291" y="14325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372338" y="325544"/>
          <a:ext cx="7931784" cy="815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/>
                <a:gridCol w="1311910"/>
                <a:gridCol w="761365"/>
                <a:gridCol w="1591310"/>
                <a:gridCol w="2669539"/>
              </a:tblGrid>
              <a:tr h="431165">
                <a:tc>
                  <a:txBody>
                    <a:bodyPr/>
                    <a:lstStyle/>
                    <a:p>
                      <a:pPr marL="602615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Hex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2655"/>
                        </a:lnSpc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op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8265" algn="r">
                        <a:lnSpc>
                          <a:spcPts val="2655"/>
                        </a:lnSpc>
                        <a:tabLst>
                          <a:tab pos="33718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n	i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2655"/>
                        </a:lnSpc>
                        <a:tabLst>
                          <a:tab pos="476884" algn="l"/>
                          <a:tab pos="814705" algn="l"/>
                          <a:tab pos="115252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x	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	p	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disp/address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1750">
                        <a:lnSpc>
                          <a:spcPts val="2640"/>
                        </a:lnSpc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(2)03C300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2640"/>
                        </a:lnSpc>
                      </a:pPr>
                      <a:r>
                        <a:rPr sz="24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000000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ts val="2640"/>
                        </a:lnSpc>
                        <a:tabLst>
                          <a:tab pos="33782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1	</a:t>
                      </a:r>
                      <a:r>
                        <a:rPr sz="24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2640"/>
                        </a:lnSpc>
                        <a:tabLst>
                          <a:tab pos="761365" algn="l"/>
                          <a:tab pos="109982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  </a:t>
                      </a:r>
                      <a:r>
                        <a:rPr sz="24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	0	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ts val="264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0011 0000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5931027" y="113639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3027" y="113639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55027" y="113639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12027" y="1190497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74027" y="1190497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36027" y="1190497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7002208" y="3061970"/>
          <a:ext cx="1297940" cy="2304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7940"/>
              </a:tblGrid>
              <a:tr h="720725">
                <a:tc>
                  <a:txBody>
                    <a:bodyPr/>
                    <a:lstStyle/>
                    <a:p>
                      <a:pPr marR="400050" algn="ctr">
                        <a:lnSpc>
                          <a:spcPts val="176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R="301625" algn="ctr">
                        <a:lnSpc>
                          <a:spcPts val="3140"/>
                        </a:lnSpc>
                        <a:spcBef>
                          <a:spcPts val="675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94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00C303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7744">
                <a:tc>
                  <a:txBody>
                    <a:bodyPr/>
                    <a:lstStyle/>
                    <a:p>
                      <a:pPr marR="271780" algn="ctr">
                        <a:lnSpc>
                          <a:spcPts val="3075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R="19875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130439" y="5367020"/>
            <a:ext cx="576580" cy="0"/>
          </a:xfrm>
          <a:custGeom>
            <a:avLst/>
            <a:gdLst/>
            <a:ahLst/>
            <a:cxnLst/>
            <a:rect l="l" t="t" r="r" b="b"/>
            <a:pathLst>
              <a:path w="576580">
                <a:moveTo>
                  <a:pt x="0" y="0"/>
                </a:moveTo>
                <a:lnTo>
                  <a:pt x="57607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59567" y="5367020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>
                <a:moveTo>
                  <a:pt x="0" y="0"/>
                </a:moveTo>
                <a:lnTo>
                  <a:pt x="57607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64039" y="5367020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>
                <a:moveTo>
                  <a:pt x="0" y="0"/>
                </a:moveTo>
                <a:lnTo>
                  <a:pt x="57607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88039" y="5367020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>
                <a:moveTo>
                  <a:pt x="0" y="0"/>
                </a:moveTo>
                <a:lnTo>
                  <a:pt x="57607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8239" y="5367020"/>
            <a:ext cx="576580" cy="0"/>
          </a:xfrm>
          <a:custGeom>
            <a:avLst/>
            <a:gdLst/>
            <a:ahLst/>
            <a:cxnLst/>
            <a:rect l="l" t="t" r="r" b="b"/>
            <a:pathLst>
              <a:path w="576580">
                <a:moveTo>
                  <a:pt x="0" y="0"/>
                </a:moveTo>
                <a:lnTo>
                  <a:pt x="57607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81187" y="5367020"/>
            <a:ext cx="721360" cy="0"/>
          </a:xfrm>
          <a:custGeom>
            <a:avLst/>
            <a:gdLst/>
            <a:ahLst/>
            <a:cxnLst/>
            <a:rect l="l" t="t" r="r" b="b"/>
            <a:pathLst>
              <a:path w="721360">
                <a:moveTo>
                  <a:pt x="0" y="0"/>
                </a:moveTo>
                <a:lnTo>
                  <a:pt x="72083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11439" y="536702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21039" y="536702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83039" y="536702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45039" y="536702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07039" y="536702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69039" y="536702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35061" y="1045717"/>
            <a:ext cx="1008380" cy="144780"/>
          </a:xfrm>
          <a:custGeom>
            <a:avLst/>
            <a:gdLst/>
            <a:ahLst/>
            <a:cxnLst/>
            <a:rect l="l" t="t" r="r" b="b"/>
            <a:pathLst>
              <a:path w="1008380" h="144780">
                <a:moveTo>
                  <a:pt x="1008125" y="0"/>
                </a:moveTo>
                <a:lnTo>
                  <a:pt x="0" y="1447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67018" y="398271"/>
            <a:ext cx="1756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disp/address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254" y="368705"/>
            <a:ext cx="2684145" cy="81661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678815">
              <a:lnSpc>
                <a:spcPct val="100000"/>
              </a:lnSpc>
              <a:spcBef>
                <a:spcPts val="330"/>
              </a:spcBef>
              <a:tabLst>
                <a:tab pos="214820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Hex	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op</a:t>
            </a:r>
          </a:p>
          <a:p>
            <a:pPr marL="12700">
              <a:lnSpc>
                <a:spcPct val="100000"/>
              </a:lnSpc>
              <a:spcBef>
                <a:spcPts val="235"/>
              </a:spcBef>
              <a:tabLst>
                <a:tab pos="1654810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(3)022030	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000000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98403" y="368705"/>
            <a:ext cx="4899025" cy="115252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97815">
              <a:lnSpc>
                <a:spcPct val="100000"/>
              </a:lnSpc>
              <a:spcBef>
                <a:spcPts val="330"/>
              </a:spcBef>
              <a:tabLst>
                <a:tab pos="635635" algn="l"/>
                <a:tab pos="956310" algn="l"/>
                <a:tab pos="1276985" algn="l"/>
                <a:tab pos="1615440" algn="l"/>
                <a:tab pos="1953260" algn="l"/>
              </a:tabLst>
            </a:pPr>
            <a:r>
              <a:rPr sz="2400" spc="-5" dirty="0">
                <a:latin typeface="Arial"/>
                <a:cs typeface="Arial"/>
              </a:rPr>
              <a:t>n	i	</a:t>
            </a:r>
            <a:r>
              <a:rPr sz="2400" dirty="0">
                <a:latin typeface="Arial"/>
                <a:cs typeface="Arial"/>
              </a:rPr>
              <a:t>x	</a:t>
            </a:r>
            <a:r>
              <a:rPr sz="2400" spc="-5" dirty="0">
                <a:latin typeface="Arial"/>
                <a:cs typeface="Arial"/>
              </a:rPr>
              <a:t>b	p	e</a:t>
            </a:r>
            <a:endParaRPr sz="2400">
              <a:latin typeface="Arial"/>
              <a:cs typeface="Arial"/>
            </a:endParaRPr>
          </a:p>
          <a:p>
            <a:pPr marL="230504">
              <a:lnSpc>
                <a:spcPct val="100000"/>
              </a:lnSpc>
              <a:spcBef>
                <a:spcPts val="235"/>
              </a:spcBef>
              <a:tabLst>
                <a:tab pos="568960" algn="l"/>
                <a:tab pos="907415" algn="l"/>
                <a:tab pos="1245870" algn="l"/>
                <a:tab pos="1584325" algn="l"/>
                <a:tab pos="1922780" algn="l"/>
                <a:tab pos="2683510" algn="l"/>
              </a:tabLst>
            </a:pPr>
            <a:r>
              <a:rPr sz="2400" spc="-5" dirty="0">
                <a:latin typeface="Arial"/>
                <a:cs typeface="Arial"/>
              </a:rPr>
              <a:t>1	0	0	0	1	0	0000 0011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0000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  <a:tabLst>
                <a:tab pos="1696085" algn="l"/>
              </a:tabLst>
            </a:pPr>
            <a:r>
              <a:rPr sz="2000" b="1" spc="-10" dirty="0">
                <a:solidFill>
                  <a:srgbClr val="00009A"/>
                </a:solidFill>
                <a:latin typeface="Arial"/>
                <a:cs typeface="Arial"/>
              </a:rPr>
              <a:t>indirect	pc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809" y="1530603"/>
            <a:ext cx="75380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0" algn="l"/>
                <a:tab pos="6595745" algn="l"/>
                <a:tab pos="7355205" algn="l"/>
              </a:tabLst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Target address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:</a:t>
            </a:r>
            <a:r>
              <a:rPr sz="2400" spc="-114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00300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(progra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m </a:t>
            </a:r>
            <a:r>
              <a:rPr sz="2000" spc="-10" dirty="0">
                <a:solidFill>
                  <a:srgbClr val="FF3300"/>
                </a:solidFill>
                <a:latin typeface="Arial"/>
                <a:cs typeface="Arial"/>
              </a:rPr>
              <a:t>counter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)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18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+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3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16562" y="1983241"/>
            <a:ext cx="198628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(indirect</a:t>
            </a:r>
            <a:r>
              <a:rPr sz="2000" spc="-3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address)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7492" y="3801364"/>
            <a:ext cx="2172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74545" algn="l"/>
              </a:tabLst>
            </a:pPr>
            <a:r>
              <a:rPr sz="2400" spc="-10" dirty="0">
                <a:latin typeface="Arial"/>
                <a:cs typeface="Arial"/>
              </a:rPr>
              <a:t>p11</a:t>
            </a:r>
            <a:r>
              <a:rPr sz="2400" spc="-5" dirty="0">
                <a:latin typeface="Arial"/>
                <a:cs typeface="Arial"/>
              </a:rPr>
              <a:t>. </a:t>
            </a:r>
            <a:r>
              <a:rPr sz="2400" spc="-10" dirty="0">
                <a:latin typeface="Arial"/>
                <a:cs typeface="Arial"/>
              </a:rPr>
              <a:t>figure(a</a:t>
            </a:r>
            <a:r>
              <a:rPr sz="2400" spc="-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	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809" y="1895344"/>
            <a:ext cx="7782559" cy="36493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947545">
              <a:lnSpc>
                <a:spcPct val="100000"/>
              </a:lnSpc>
              <a:spcBef>
                <a:spcPts val="385"/>
              </a:spcBef>
              <a:tabLst>
                <a:tab pos="2294255" algn="l"/>
              </a:tabLst>
            </a:pP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=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3 0 3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R="65405" algn="ctr">
              <a:lnSpc>
                <a:spcPct val="100000"/>
              </a:lnSpc>
              <a:spcBef>
                <a:spcPts val="340"/>
              </a:spcBef>
              <a:tabLst>
                <a:tab pos="744855" algn="l"/>
                <a:tab pos="5961380" algn="l"/>
                <a:tab pos="6459220" algn="l"/>
                <a:tab pos="7026909" algn="l"/>
                <a:tab pos="7683500" algn="l"/>
              </a:tabLst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load	address:3 6</a:t>
            </a:r>
            <a:r>
              <a:rPr sz="2400" spc="1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r>
              <a:rPr sz="2400" spc="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	</a:t>
            </a:r>
            <a:r>
              <a:rPr sz="2800" b="1" dirty="0">
                <a:latin typeface="Arial"/>
                <a:cs typeface="Arial"/>
              </a:rPr>
              <a:t>·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·	</a:t>
            </a:r>
            <a:endParaRPr sz="2800">
              <a:latin typeface="Arial"/>
              <a:cs typeface="Arial"/>
            </a:endParaRPr>
          </a:p>
          <a:p>
            <a:pPr marR="203835" algn="r">
              <a:lnSpc>
                <a:spcPct val="100000"/>
              </a:lnSpc>
              <a:spcBef>
                <a:spcPts val="745"/>
              </a:spcBef>
              <a:tabLst>
                <a:tab pos="5440045" algn="l"/>
                <a:tab pos="6456045" algn="l"/>
              </a:tabLst>
            </a:pP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Value loaded into register 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A:</a:t>
            </a: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 103000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3030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003600</a:t>
            </a:r>
            <a:endParaRPr sz="2400">
              <a:latin typeface="Arial"/>
              <a:cs typeface="Arial"/>
            </a:endParaRPr>
          </a:p>
          <a:p>
            <a:pPr marR="619125" algn="r">
              <a:lnSpc>
                <a:spcPct val="100000"/>
              </a:lnSpc>
              <a:spcBef>
                <a:spcPts val="420"/>
              </a:spcBef>
              <a:tabLst>
                <a:tab pos="1068070" algn="l"/>
              </a:tabLst>
            </a:pPr>
            <a:r>
              <a:rPr sz="2800" b="1" dirty="0">
                <a:latin typeface="Arial"/>
                <a:cs typeface="Arial"/>
              </a:rPr>
              <a:t>·	·</a:t>
            </a:r>
            <a:endParaRPr sz="2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5"/>
              </a:spcBef>
              <a:tabLst>
                <a:tab pos="594360" algn="l"/>
                <a:tab pos="1068070" algn="l"/>
                <a:tab pos="1818639" algn="l"/>
              </a:tabLst>
            </a:pPr>
            <a:r>
              <a:rPr sz="2800" b="1" dirty="0">
                <a:latin typeface="Arial"/>
                <a:cs typeface="Arial"/>
              </a:rPr>
              <a:t>·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·	</a:t>
            </a:r>
            <a:endParaRPr sz="2800">
              <a:latin typeface="Arial"/>
              <a:cs typeface="Arial"/>
            </a:endParaRPr>
          </a:p>
          <a:p>
            <a:pPr marR="172720" algn="r">
              <a:lnSpc>
                <a:spcPct val="100000"/>
              </a:lnSpc>
              <a:spcBef>
                <a:spcPts val="290"/>
              </a:spcBef>
              <a:tabLst>
                <a:tab pos="932180" algn="l"/>
              </a:tabLst>
            </a:pPr>
            <a:r>
              <a:rPr sz="2400" spc="-5" dirty="0">
                <a:latin typeface="Arial"/>
                <a:cs typeface="Arial"/>
              </a:rPr>
              <a:t>3600	103000</a:t>
            </a:r>
            <a:endParaRPr sz="2400">
              <a:latin typeface="Arial"/>
              <a:cs typeface="Arial"/>
            </a:endParaRPr>
          </a:p>
          <a:p>
            <a:pPr marR="1687830" algn="r">
              <a:lnSpc>
                <a:spcPct val="100000"/>
              </a:lnSpc>
              <a:spcBef>
                <a:spcPts val="335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R="1651000" algn="r">
              <a:lnSpc>
                <a:spcPct val="100000"/>
              </a:lnSpc>
              <a:spcBef>
                <a:spcPts val="34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93165" y="4578796"/>
            <a:ext cx="161290" cy="96583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34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856" y="5038852"/>
            <a:ext cx="5005070" cy="96583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586105">
              <a:lnSpc>
                <a:spcPct val="100000"/>
              </a:lnSpc>
              <a:spcBef>
                <a:spcPts val="919"/>
              </a:spcBef>
            </a:pPr>
            <a:r>
              <a:rPr sz="2400" spc="-5" dirty="0">
                <a:latin typeface="Arial"/>
                <a:cs typeface="Arial"/>
              </a:rPr>
              <a:t>000000 100010 0000 0011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0000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  <a:tabLst>
                <a:tab pos="806450" algn="l"/>
                <a:tab pos="1482090" algn="l"/>
                <a:tab pos="2241550" algn="l"/>
                <a:tab pos="3085465" algn="l"/>
                <a:tab pos="3844290" algn="l"/>
                <a:tab pos="4603750" algn="l"/>
              </a:tabLst>
            </a:pPr>
            <a:r>
              <a:rPr sz="2400" spc="-5" dirty="0">
                <a:latin typeface="Arial"/>
                <a:cs typeface="Arial"/>
              </a:rPr>
              <a:t>Hex:	0	2	2	0	3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22941" y="1190497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79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66959" y="1190497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91493" y="119049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4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63883" y="1190497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8563" y="830072"/>
            <a:ext cx="7703820" cy="0"/>
          </a:xfrm>
          <a:custGeom>
            <a:avLst/>
            <a:gdLst/>
            <a:ahLst/>
            <a:cxnLst/>
            <a:rect l="l" t="t" r="r" b="b"/>
            <a:pathLst>
              <a:path w="7703820">
                <a:moveTo>
                  <a:pt x="0" y="0"/>
                </a:moveTo>
                <a:lnTo>
                  <a:pt x="770380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42101" y="119049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62965" y="119049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1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54683" y="1190497"/>
            <a:ext cx="650240" cy="0"/>
          </a:xfrm>
          <a:custGeom>
            <a:avLst/>
            <a:gdLst/>
            <a:ahLst/>
            <a:cxnLst/>
            <a:rect l="l" t="t" r="r" b="b"/>
            <a:pathLst>
              <a:path w="650240">
                <a:moveTo>
                  <a:pt x="0" y="0"/>
                </a:moveTo>
                <a:lnTo>
                  <a:pt x="64998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30898" y="1190497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23391" y="1190497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44243" y="1190497"/>
            <a:ext cx="0" cy="431800"/>
          </a:xfrm>
          <a:custGeom>
            <a:avLst/>
            <a:gdLst/>
            <a:ahLst/>
            <a:cxnLst/>
            <a:rect l="l" t="t" r="r" b="b"/>
            <a:pathLst>
              <a:path h="431800">
                <a:moveTo>
                  <a:pt x="0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06970" y="2485898"/>
            <a:ext cx="73660" cy="3168650"/>
          </a:xfrm>
          <a:custGeom>
            <a:avLst/>
            <a:gdLst/>
            <a:ahLst/>
            <a:cxnLst/>
            <a:rect l="l" t="t" r="r" b="b"/>
            <a:pathLst>
              <a:path w="73659" h="3168650">
                <a:moveTo>
                  <a:pt x="0" y="0"/>
                </a:moveTo>
                <a:lnTo>
                  <a:pt x="73151" y="316839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231517" y="2414270"/>
            <a:ext cx="73660" cy="3168650"/>
          </a:xfrm>
          <a:custGeom>
            <a:avLst/>
            <a:gdLst/>
            <a:ahLst/>
            <a:cxnLst/>
            <a:rect l="l" t="t" r="r" b="b"/>
            <a:pathLst>
              <a:path w="73659" h="3168650">
                <a:moveTo>
                  <a:pt x="0" y="0"/>
                </a:moveTo>
                <a:lnTo>
                  <a:pt x="73151" y="316839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06970" y="3350767"/>
            <a:ext cx="1224915" cy="0"/>
          </a:xfrm>
          <a:custGeom>
            <a:avLst/>
            <a:gdLst/>
            <a:ahLst/>
            <a:cxnLst/>
            <a:rect l="l" t="t" r="r" b="b"/>
            <a:pathLst>
              <a:path w="1224915">
                <a:moveTo>
                  <a:pt x="0" y="0"/>
                </a:moveTo>
                <a:lnTo>
                  <a:pt x="122454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80122" y="4646167"/>
            <a:ext cx="1224915" cy="0"/>
          </a:xfrm>
          <a:custGeom>
            <a:avLst/>
            <a:gdLst/>
            <a:ahLst/>
            <a:cxnLst/>
            <a:rect l="l" t="t" r="r" b="b"/>
            <a:pathLst>
              <a:path w="1224915">
                <a:moveTo>
                  <a:pt x="0" y="0"/>
                </a:moveTo>
                <a:lnTo>
                  <a:pt x="122454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35667" y="2669539"/>
            <a:ext cx="3676650" cy="326390"/>
          </a:xfrm>
          <a:custGeom>
            <a:avLst/>
            <a:gdLst/>
            <a:ahLst/>
            <a:cxnLst/>
            <a:rect l="l" t="t" r="r" b="b"/>
            <a:pathLst>
              <a:path w="3676650" h="326389">
                <a:moveTo>
                  <a:pt x="78486" y="0"/>
                </a:moveTo>
                <a:lnTo>
                  <a:pt x="0" y="32004"/>
                </a:lnTo>
                <a:lnTo>
                  <a:pt x="58674" y="67452"/>
                </a:lnTo>
                <a:lnTo>
                  <a:pt x="58674" y="36576"/>
                </a:lnTo>
                <a:lnTo>
                  <a:pt x="60198" y="33528"/>
                </a:lnTo>
                <a:lnTo>
                  <a:pt x="63245" y="32004"/>
                </a:lnTo>
                <a:lnTo>
                  <a:pt x="76174" y="33022"/>
                </a:lnTo>
                <a:lnTo>
                  <a:pt x="78486" y="0"/>
                </a:lnTo>
                <a:close/>
              </a:path>
              <a:path w="3676650" h="326389">
                <a:moveTo>
                  <a:pt x="76174" y="33022"/>
                </a:moveTo>
                <a:lnTo>
                  <a:pt x="63245" y="32004"/>
                </a:lnTo>
                <a:lnTo>
                  <a:pt x="60198" y="33528"/>
                </a:lnTo>
                <a:lnTo>
                  <a:pt x="58674" y="36576"/>
                </a:lnTo>
                <a:lnTo>
                  <a:pt x="59436" y="40386"/>
                </a:lnTo>
                <a:lnTo>
                  <a:pt x="62484" y="41910"/>
                </a:lnTo>
                <a:lnTo>
                  <a:pt x="75480" y="42933"/>
                </a:lnTo>
                <a:lnTo>
                  <a:pt x="76174" y="33022"/>
                </a:lnTo>
                <a:close/>
              </a:path>
              <a:path w="3676650" h="326389">
                <a:moveTo>
                  <a:pt x="75480" y="42933"/>
                </a:moveTo>
                <a:lnTo>
                  <a:pt x="62484" y="41910"/>
                </a:lnTo>
                <a:lnTo>
                  <a:pt x="59436" y="40386"/>
                </a:lnTo>
                <a:lnTo>
                  <a:pt x="58674" y="36576"/>
                </a:lnTo>
                <a:lnTo>
                  <a:pt x="58674" y="67452"/>
                </a:lnTo>
                <a:lnTo>
                  <a:pt x="73151" y="76200"/>
                </a:lnTo>
                <a:lnTo>
                  <a:pt x="75480" y="42933"/>
                </a:lnTo>
                <a:close/>
              </a:path>
              <a:path w="3676650" h="326389">
                <a:moveTo>
                  <a:pt x="3676649" y="321563"/>
                </a:moveTo>
                <a:lnTo>
                  <a:pt x="3675125" y="317754"/>
                </a:lnTo>
                <a:lnTo>
                  <a:pt x="3672078" y="316230"/>
                </a:lnTo>
                <a:lnTo>
                  <a:pt x="76174" y="33022"/>
                </a:lnTo>
                <a:lnTo>
                  <a:pt x="75480" y="42933"/>
                </a:lnTo>
                <a:lnTo>
                  <a:pt x="3671303" y="326136"/>
                </a:lnTo>
                <a:lnTo>
                  <a:pt x="3675125" y="324612"/>
                </a:lnTo>
                <a:lnTo>
                  <a:pt x="3676649" y="3215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46263" y="5510276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5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86443" y="5510276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79685" y="5510276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72165" y="5510276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91493" y="5510276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67115" y="551027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35061" y="5510276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55913" y="5510276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75241" y="5510276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38587" y="5510276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59439" y="5510276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51919" y="5510276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46889" y="1518411"/>
            <a:ext cx="862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0085" algn="l"/>
              </a:tabLst>
            </a:pP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+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2977" y="1518411"/>
            <a:ext cx="9537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0890" algn="l"/>
              </a:tabLst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3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41" y="1446174"/>
            <a:ext cx="4959985" cy="133985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Target address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12090" algn="ctr">
              <a:lnSpc>
                <a:spcPct val="100000"/>
              </a:lnSpc>
              <a:spcBef>
                <a:spcPts val="570"/>
              </a:spcBef>
              <a:tabLst>
                <a:tab pos="813435" algn="l"/>
              </a:tabLst>
            </a:pP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=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 3	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Value loaded into register 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A:</a:t>
            </a:r>
            <a:r>
              <a:rPr sz="2400" spc="3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000030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180" y="3198469"/>
            <a:ext cx="5361305" cy="901700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600710">
              <a:lnSpc>
                <a:spcPct val="100000"/>
              </a:lnSpc>
              <a:spcBef>
                <a:spcPts val="665"/>
              </a:spcBef>
              <a:tabLst>
                <a:tab pos="1871980" algn="l"/>
                <a:tab pos="3143250" algn="l"/>
              </a:tabLst>
            </a:pPr>
            <a:r>
              <a:rPr sz="2400" spc="-5" dirty="0">
                <a:latin typeface="Arial"/>
                <a:cs typeface="Arial"/>
              </a:rPr>
              <a:t>0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000</a:t>
            </a:r>
            <a:r>
              <a:rPr sz="2400" spc="-5" dirty="0">
                <a:latin typeface="Arial"/>
                <a:cs typeface="Arial"/>
              </a:rPr>
              <a:t>0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	010000</a:t>
            </a:r>
            <a:r>
              <a:rPr sz="2400" spc="-5" dirty="0">
                <a:latin typeface="Arial"/>
                <a:cs typeface="Arial"/>
              </a:rPr>
              <a:t>	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0000</a:t>
            </a:r>
            <a:r>
              <a:rPr sz="2400" spc="-5" dirty="0">
                <a:latin typeface="Arial"/>
                <a:cs typeface="Arial"/>
              </a:rPr>
              <a:t> 0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011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0000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  <a:tabLst>
                <a:tab pos="890905" algn="l"/>
                <a:tab pos="1650364" algn="l"/>
                <a:tab pos="2494280" algn="l"/>
                <a:tab pos="3422015" algn="l"/>
                <a:tab pos="4097020" algn="l"/>
                <a:tab pos="4855845" algn="l"/>
              </a:tabLst>
            </a:pPr>
            <a:r>
              <a:rPr sz="2400" spc="-5" dirty="0">
                <a:latin typeface="Arial"/>
                <a:cs typeface="Arial"/>
              </a:rPr>
              <a:t>Hex </a:t>
            </a:r>
            <a:r>
              <a:rPr sz="2400" dirty="0">
                <a:latin typeface="Arial"/>
                <a:cs typeface="Arial"/>
              </a:rPr>
              <a:t>:	</a:t>
            </a:r>
            <a:r>
              <a:rPr sz="2400" spc="-5" dirty="0">
                <a:latin typeface="Arial"/>
                <a:cs typeface="Arial"/>
              </a:rPr>
              <a:t>0	1	0	0	3	0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26935" y="325544"/>
          <a:ext cx="8062592" cy="1151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7180"/>
                <a:gridCol w="1353820"/>
                <a:gridCol w="670560"/>
                <a:gridCol w="492760"/>
                <a:gridCol w="379729"/>
                <a:gridCol w="422275"/>
                <a:gridCol w="506729"/>
                <a:gridCol w="2669539"/>
              </a:tblGrid>
              <a:tr h="359410">
                <a:tc>
                  <a:txBody>
                    <a:bodyPr/>
                    <a:lstStyle/>
                    <a:p>
                      <a:pPr marL="771525">
                        <a:lnSpc>
                          <a:spcPts val="2655"/>
                        </a:lnSpc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Hex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0">
                        <a:lnSpc>
                          <a:spcPts val="2655"/>
                        </a:lnSpc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op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55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2655"/>
                        </a:lnSpc>
                        <a:tabLst>
                          <a:tab pos="23622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i	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x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2655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2655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2655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disp/address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(4)010030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522730" algn="l"/>
                          <a:tab pos="2199640" algn="l"/>
                          <a:tab pos="262255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000000	0</a:t>
                      </a:r>
                      <a:r>
                        <a:rPr sz="24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1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	0	0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3061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2000" b="1" spc="-10" dirty="0">
                          <a:solidFill>
                            <a:srgbClr val="00009A"/>
                          </a:solidFill>
                          <a:latin typeface="Arial"/>
                          <a:cs typeface="Arial"/>
                        </a:rPr>
                        <a:t>immediate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0000 0011</a:t>
                      </a:r>
                      <a:r>
                        <a:rPr sz="2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0000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936117" y="1118869"/>
            <a:ext cx="718820" cy="0"/>
          </a:xfrm>
          <a:custGeom>
            <a:avLst/>
            <a:gdLst/>
            <a:ahLst/>
            <a:cxnLst/>
            <a:rect l="l" t="t" r="r" b="b"/>
            <a:pathLst>
              <a:path w="718820">
                <a:moveTo>
                  <a:pt x="0" y="0"/>
                </a:moveTo>
                <a:lnTo>
                  <a:pt x="71856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3625" y="1118869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27822" y="1118869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4051" y="1118869"/>
            <a:ext cx="0" cy="359410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890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96543" y="1118869"/>
            <a:ext cx="0" cy="359410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890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88248" y="1118869"/>
            <a:ext cx="0" cy="359410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5933" y="283971"/>
            <a:ext cx="567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ex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4947" y="283971"/>
            <a:ext cx="36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op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44310" y="283971"/>
            <a:ext cx="17551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disp/address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4738" y="715264"/>
            <a:ext cx="2684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810" algn="l"/>
              </a:tabLst>
            </a:pPr>
            <a:r>
              <a:rPr sz="2400" spc="-5" dirty="0">
                <a:latin typeface="Arial"/>
                <a:cs typeface="Arial"/>
              </a:rPr>
              <a:t>(5)003600	</a:t>
            </a:r>
            <a:r>
              <a:rPr sz="2400" spc="-10" dirty="0">
                <a:latin typeface="Arial"/>
                <a:cs typeface="Arial"/>
              </a:rPr>
              <a:t>000000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21776" y="218439"/>
            <a:ext cx="4681220" cy="88836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615"/>
              </a:spcBef>
              <a:tabLst>
                <a:tab pos="406400" algn="l"/>
                <a:tab pos="727075" algn="l"/>
                <a:tab pos="1047750" algn="l"/>
                <a:tab pos="1470025" algn="l"/>
                <a:tab pos="180784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n	i	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x	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	p	e</a:t>
            </a: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350520" algn="l"/>
                <a:tab pos="689610" algn="l"/>
                <a:tab pos="1028065" algn="l"/>
                <a:tab pos="1366520" algn="l"/>
                <a:tab pos="1704975" algn="l"/>
                <a:tab pos="2466340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0	0	</a:t>
            </a:r>
            <a:r>
              <a:rPr b="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	0	1	1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	0110 0000</a:t>
            </a:r>
            <a:r>
              <a:rPr b="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10" dirty="0">
                <a:solidFill>
                  <a:srgbClr val="000000"/>
                </a:solidFill>
                <a:latin typeface="Arial"/>
                <a:cs typeface="Arial"/>
              </a:rPr>
              <a:t>0000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4141" y="1086307"/>
            <a:ext cx="4782820" cy="823594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015615">
              <a:lnSpc>
                <a:spcPct val="100000"/>
              </a:lnSpc>
              <a:spcBef>
                <a:spcPts val="555"/>
              </a:spcBef>
            </a:pP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SIC(direct)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4599940" algn="l"/>
              </a:tabLst>
            </a:pP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Targe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addres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s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: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(direc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t </a:t>
            </a:r>
            <a:r>
              <a:rPr sz="2400" spc="-10" dirty="0">
                <a:solidFill>
                  <a:srgbClr val="FF3300"/>
                </a:solidFill>
                <a:latin typeface="Arial"/>
                <a:cs typeface="Arial"/>
              </a:rPr>
              <a:t>address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6383" y="1518411"/>
            <a:ext cx="1629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7070" algn="l"/>
                <a:tab pos="1446530" algn="l"/>
              </a:tabLst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6	0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876" y="2451255"/>
            <a:ext cx="6218555" cy="347599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Value loaded into register 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A: </a:t>
            </a: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103000</a:t>
            </a:r>
            <a:endParaRPr sz="2400">
              <a:latin typeface="Arial"/>
              <a:cs typeface="Arial"/>
            </a:endParaRPr>
          </a:p>
          <a:p>
            <a:pPr marR="207645" algn="r">
              <a:lnSpc>
                <a:spcPct val="100000"/>
              </a:lnSpc>
              <a:spcBef>
                <a:spcPts val="755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L="2957195">
              <a:lnSpc>
                <a:spcPct val="100000"/>
              </a:lnSpc>
              <a:spcBef>
                <a:spcPts val="1080"/>
              </a:spcBef>
              <a:tabLst>
                <a:tab pos="5021580" algn="l"/>
                <a:tab pos="5527675" algn="l"/>
              </a:tabLst>
            </a:pPr>
            <a:r>
              <a:rPr sz="2400" spc="-5" dirty="0">
                <a:latin typeface="Arial"/>
                <a:cs typeface="Arial"/>
              </a:rPr>
              <a:t>p11.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figure(a)	</a:t>
            </a:r>
            <a:r>
              <a:rPr sz="2400" dirty="0">
                <a:latin typeface="Arial"/>
                <a:cs typeface="Arial"/>
              </a:rPr>
              <a:t>:	</a:t>
            </a:r>
            <a:r>
              <a:rPr sz="2400" spc="-10" dirty="0">
                <a:latin typeface="Arial"/>
                <a:cs typeface="Arial"/>
              </a:rPr>
              <a:t>3600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650">
              <a:latin typeface="Times New Roman"/>
              <a:cs typeface="Times New Roman"/>
            </a:endParaRPr>
          </a:p>
          <a:p>
            <a:pPr marR="207645" algn="r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L="600710">
              <a:lnSpc>
                <a:spcPct val="100000"/>
              </a:lnSpc>
              <a:spcBef>
                <a:spcPts val="1080"/>
              </a:spcBef>
            </a:pPr>
            <a:r>
              <a:rPr sz="2400" spc="-5" dirty="0">
                <a:latin typeface="Arial"/>
                <a:cs typeface="Arial"/>
              </a:rPr>
              <a:t>000000 000011 0110 0000 0000</a:t>
            </a:r>
            <a:endParaRPr sz="24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1155"/>
              </a:spcBef>
              <a:tabLst>
                <a:tab pos="821055" algn="l"/>
                <a:tab pos="1496060" algn="l"/>
                <a:tab pos="2256155" algn="l"/>
                <a:tab pos="3099435" algn="l"/>
                <a:tab pos="3858895" algn="l"/>
                <a:tab pos="4618355" algn="l"/>
              </a:tabLst>
            </a:pPr>
            <a:r>
              <a:rPr sz="2400" spc="-5" dirty="0">
                <a:latin typeface="Arial"/>
                <a:cs typeface="Arial"/>
              </a:rPr>
              <a:t>Hex:	0	0	3	6	0	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6935" y="685291"/>
            <a:ext cx="7778115" cy="0"/>
          </a:xfrm>
          <a:custGeom>
            <a:avLst/>
            <a:gdLst/>
            <a:ahLst/>
            <a:cxnLst/>
            <a:rect l="l" t="t" r="r" b="b"/>
            <a:pathLst>
              <a:path w="7778115">
                <a:moveTo>
                  <a:pt x="0" y="0"/>
                </a:moveTo>
                <a:lnTo>
                  <a:pt x="777773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51313" y="1045717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99619" y="10457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19696" y="1045717"/>
            <a:ext cx="721360" cy="0"/>
          </a:xfrm>
          <a:custGeom>
            <a:avLst/>
            <a:gdLst/>
            <a:ahLst/>
            <a:cxnLst/>
            <a:rect l="l" t="t" r="r" b="b"/>
            <a:pathLst>
              <a:path w="721359">
                <a:moveTo>
                  <a:pt x="0" y="0"/>
                </a:moveTo>
                <a:lnTo>
                  <a:pt x="7208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10665" y="1045717"/>
            <a:ext cx="721360" cy="0"/>
          </a:xfrm>
          <a:custGeom>
            <a:avLst/>
            <a:gdLst/>
            <a:ahLst/>
            <a:cxnLst/>
            <a:rect l="l" t="t" r="r" b="b"/>
            <a:pathLst>
              <a:path w="721359">
                <a:moveTo>
                  <a:pt x="0" y="0"/>
                </a:moveTo>
                <a:lnTo>
                  <a:pt x="7208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59271" y="1045717"/>
            <a:ext cx="0" cy="505459"/>
          </a:xfrm>
          <a:custGeom>
            <a:avLst/>
            <a:gdLst/>
            <a:ahLst/>
            <a:cxnLst/>
            <a:rect l="l" t="t" r="r" b="b"/>
            <a:pathLst>
              <a:path h="505459">
                <a:moveTo>
                  <a:pt x="0" y="0"/>
                </a:moveTo>
                <a:lnTo>
                  <a:pt x="0" y="5052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80122" y="1045717"/>
            <a:ext cx="0" cy="505459"/>
          </a:xfrm>
          <a:custGeom>
            <a:avLst/>
            <a:gdLst/>
            <a:ahLst/>
            <a:cxnLst/>
            <a:rect l="l" t="t" r="r" b="b"/>
            <a:pathLst>
              <a:path h="505459">
                <a:moveTo>
                  <a:pt x="0" y="0"/>
                </a:moveTo>
                <a:lnTo>
                  <a:pt x="0" y="5052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72615" y="1045717"/>
            <a:ext cx="0" cy="505459"/>
          </a:xfrm>
          <a:custGeom>
            <a:avLst/>
            <a:gdLst/>
            <a:ahLst/>
            <a:cxnLst/>
            <a:rect l="l" t="t" r="r" b="b"/>
            <a:pathLst>
              <a:path h="505459">
                <a:moveTo>
                  <a:pt x="0" y="0"/>
                </a:moveTo>
                <a:lnTo>
                  <a:pt x="0" y="50520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46713" y="1045717"/>
            <a:ext cx="288925" cy="505459"/>
          </a:xfrm>
          <a:custGeom>
            <a:avLst/>
            <a:gdLst/>
            <a:ahLst/>
            <a:cxnLst/>
            <a:rect l="l" t="t" r="r" b="b"/>
            <a:pathLst>
              <a:path w="288925" h="505459">
                <a:moveTo>
                  <a:pt x="0" y="0"/>
                </a:moveTo>
                <a:lnTo>
                  <a:pt x="288798" y="505206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66959" y="1045717"/>
            <a:ext cx="0" cy="144780"/>
          </a:xfrm>
          <a:custGeom>
            <a:avLst/>
            <a:gdLst/>
            <a:ahLst/>
            <a:cxnLst/>
            <a:rect l="l" t="t" r="r" b="b"/>
            <a:pathLst>
              <a:path h="144780">
                <a:moveTo>
                  <a:pt x="0" y="0"/>
                </a:moveTo>
                <a:lnTo>
                  <a:pt x="0" y="14477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6993064" y="2965195"/>
          <a:ext cx="1295400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</a:tblGrid>
              <a:tr h="457200">
                <a:tc>
                  <a:txBody>
                    <a:bodyPr/>
                    <a:lstStyle/>
                    <a:p>
                      <a:pPr marR="13335" algn="ctr">
                        <a:lnSpc>
                          <a:spcPts val="3165"/>
                        </a:lnSpc>
                        <a:spcBef>
                          <a:spcPts val="335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103000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492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ts val="3035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1174635" y="543864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5">
                <a:moveTo>
                  <a:pt x="0" y="0"/>
                </a:moveTo>
                <a:lnTo>
                  <a:pt x="64922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86443" y="543864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78161" y="543864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99013" y="543864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2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19865" y="5438647"/>
            <a:ext cx="649605" cy="0"/>
          </a:xfrm>
          <a:custGeom>
            <a:avLst/>
            <a:gdLst/>
            <a:ahLst/>
            <a:cxnLst/>
            <a:rect l="l" t="t" r="r" b="b"/>
            <a:pathLst>
              <a:path w="649604">
                <a:moveTo>
                  <a:pt x="0" y="0"/>
                </a:moveTo>
                <a:lnTo>
                  <a:pt x="64921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95487" y="5438647"/>
            <a:ext cx="721360" cy="0"/>
          </a:xfrm>
          <a:custGeom>
            <a:avLst/>
            <a:gdLst/>
            <a:ahLst/>
            <a:cxnLst/>
            <a:rect l="l" t="t" r="r" b="b"/>
            <a:pathLst>
              <a:path w="721360">
                <a:moveTo>
                  <a:pt x="0" y="0"/>
                </a:moveTo>
                <a:lnTo>
                  <a:pt x="7208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5260" y="350265"/>
            <a:ext cx="1754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disp/address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4141" y="278028"/>
            <a:ext cx="4060190" cy="901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19800"/>
              </a:lnSpc>
              <a:spcBef>
                <a:spcPts val="95"/>
              </a:spcBef>
              <a:tabLst>
                <a:tab pos="1684655" algn="l"/>
                <a:tab pos="2614295" algn="l"/>
              </a:tabLst>
            </a:pP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(6) Hex	op	n i </a:t>
            </a:r>
            <a:r>
              <a:rPr b="0" dirty="0">
                <a:solidFill>
                  <a:srgbClr val="000000"/>
                </a:solidFill>
                <a:latin typeface="Arial"/>
                <a:cs typeface="Arial"/>
              </a:rPr>
              <a:t>x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b p e  0310C303 000000 </a:t>
            </a:r>
            <a:r>
              <a:rPr b="0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1 1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 0 0 0</a:t>
            </a:r>
            <a:r>
              <a:rPr b="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12982" y="788263"/>
            <a:ext cx="3755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0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000</a:t>
            </a:r>
            <a:r>
              <a:rPr sz="2400" spc="-5" dirty="0">
                <a:latin typeface="Arial"/>
                <a:cs typeface="Arial"/>
              </a:rPr>
              <a:t> 1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0011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0000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9500" y="1217432"/>
            <a:ext cx="8572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00009A"/>
                </a:solidFill>
                <a:latin typeface="Arial"/>
                <a:cs typeface="Arial"/>
              </a:rPr>
              <a:t>SIC/</a:t>
            </a:r>
            <a:r>
              <a:rPr sz="2000" b="1" dirty="0">
                <a:solidFill>
                  <a:srgbClr val="00009A"/>
                </a:solidFill>
                <a:latin typeface="Arial"/>
                <a:cs typeface="Arial"/>
              </a:rPr>
              <a:t>X</a:t>
            </a: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4141" y="1591564"/>
            <a:ext cx="2240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Target address</a:t>
            </a:r>
            <a:r>
              <a:rPr sz="2400" spc="-8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33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82447" y="1159459"/>
            <a:ext cx="3627120" cy="823594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2000" b="1" spc="-5" dirty="0">
                <a:solidFill>
                  <a:srgbClr val="00009A"/>
                </a:solidFill>
                <a:latin typeface="Arial"/>
                <a:cs typeface="Arial"/>
              </a:rPr>
              <a:t>extended</a:t>
            </a:r>
            <a:endParaRPr sz="2000">
              <a:latin typeface="Arial"/>
              <a:cs typeface="Arial"/>
            </a:endParaRPr>
          </a:p>
          <a:p>
            <a:pPr marL="441959">
              <a:lnSpc>
                <a:spcPct val="100000"/>
              </a:lnSpc>
              <a:spcBef>
                <a:spcPts val="545"/>
              </a:spcBef>
              <a:tabLst>
                <a:tab pos="1200785" algn="l"/>
                <a:tab pos="1926589" algn="l"/>
                <a:tab pos="2685415" algn="l"/>
                <a:tab pos="3444240" algn="l"/>
              </a:tabLst>
            </a:pPr>
            <a:r>
              <a:rPr sz="2400" spc="-5" dirty="0">
                <a:solidFill>
                  <a:srgbClr val="FF3300"/>
                </a:solidFill>
                <a:latin typeface="Arial"/>
                <a:cs typeface="Arial"/>
              </a:rPr>
              <a:t>0	C	3	0	3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8876" y="2531871"/>
            <a:ext cx="4959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Value loaded into register </a:t>
            </a:r>
            <a:r>
              <a:rPr sz="2400" dirty="0">
                <a:solidFill>
                  <a:srgbClr val="3333CC"/>
                </a:solidFill>
                <a:latin typeface="Arial"/>
                <a:cs typeface="Arial"/>
              </a:rPr>
              <a:t>A:</a:t>
            </a:r>
            <a:r>
              <a:rPr sz="2400" spc="3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CC"/>
                </a:solidFill>
                <a:latin typeface="Arial"/>
                <a:cs typeface="Arial"/>
              </a:rPr>
              <a:t>003030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06825" y="2394944"/>
            <a:ext cx="3071495" cy="20021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R="328930" algn="r">
              <a:lnSpc>
                <a:spcPct val="100000"/>
              </a:lnSpc>
              <a:spcBef>
                <a:spcPts val="775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R="259079" algn="r">
              <a:lnSpc>
                <a:spcPct val="100000"/>
              </a:lnSpc>
              <a:spcBef>
                <a:spcPts val="68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076450" algn="l"/>
                <a:tab pos="2329815" algn="l"/>
              </a:tabLst>
            </a:pPr>
            <a:r>
              <a:rPr sz="2400" spc="-5" dirty="0">
                <a:latin typeface="Arial"/>
                <a:cs typeface="Arial"/>
              </a:rPr>
              <a:t>p11. figure(a)	</a:t>
            </a:r>
            <a:r>
              <a:rPr sz="2400" dirty="0">
                <a:latin typeface="Arial"/>
                <a:cs typeface="Arial"/>
              </a:rPr>
              <a:t>:	</a:t>
            </a:r>
            <a:r>
              <a:rPr sz="2400" spc="-10" dirty="0">
                <a:latin typeface="Arial"/>
                <a:cs typeface="Arial"/>
              </a:rPr>
              <a:t>C303</a:t>
            </a:r>
            <a:endParaRPr sz="2400">
              <a:latin typeface="Arial"/>
              <a:cs typeface="Arial"/>
            </a:endParaRPr>
          </a:p>
          <a:p>
            <a:pPr marR="259079" algn="r">
              <a:lnSpc>
                <a:spcPct val="100000"/>
              </a:lnSpc>
              <a:spcBef>
                <a:spcPts val="670"/>
              </a:spcBef>
            </a:pPr>
            <a:r>
              <a:rPr sz="2800" b="1" dirty="0">
                <a:latin typeface="Arial"/>
                <a:cs typeface="Arial"/>
              </a:rPr>
              <a:t>·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341" y="5027269"/>
            <a:ext cx="8197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Hex:0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1694" y="4355490"/>
            <a:ext cx="6128385" cy="106299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  <a:tabLst>
                <a:tab pos="1283335" algn="l"/>
              </a:tabLst>
            </a:pPr>
            <a:r>
              <a:rPr sz="2400" spc="-5" dirty="0">
                <a:latin typeface="Arial"/>
                <a:cs typeface="Arial"/>
              </a:rPr>
              <a:t>000000	110001 0000 1100 0011 0000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0011</a:t>
            </a:r>
            <a:endParaRPr sz="2400">
              <a:latin typeface="Arial"/>
              <a:cs typeface="Arial"/>
            </a:endParaRPr>
          </a:p>
          <a:p>
            <a:pPr marL="1073785">
              <a:lnSpc>
                <a:spcPct val="100000"/>
              </a:lnSpc>
              <a:spcBef>
                <a:spcPts val="1205"/>
              </a:spcBef>
              <a:tabLst>
                <a:tab pos="1748789" algn="l"/>
                <a:tab pos="2592705" algn="l"/>
                <a:tab pos="3351529" algn="l"/>
                <a:tab pos="4161154" algn="l"/>
                <a:tab pos="4920615" algn="l"/>
                <a:tab pos="5763895" algn="l"/>
              </a:tabLst>
            </a:pPr>
            <a:r>
              <a:rPr sz="2400" spc="-5" dirty="0">
                <a:latin typeface="Arial"/>
                <a:cs typeface="Arial"/>
              </a:rPr>
              <a:t>3	1	0	C	3	0	3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6935" y="758444"/>
            <a:ext cx="7778115" cy="0"/>
          </a:xfrm>
          <a:custGeom>
            <a:avLst/>
            <a:gdLst/>
            <a:ahLst/>
            <a:cxnLst/>
            <a:rect l="l" t="t" r="r" b="b"/>
            <a:pathLst>
              <a:path w="7778115">
                <a:moveTo>
                  <a:pt x="0" y="0"/>
                </a:moveTo>
                <a:lnTo>
                  <a:pt x="777773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43793" y="119049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64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87811" y="1190497"/>
            <a:ext cx="0" cy="144145"/>
          </a:xfrm>
          <a:custGeom>
            <a:avLst/>
            <a:gdLst/>
            <a:ahLst/>
            <a:cxnLst/>
            <a:rect l="l" t="t" r="r" b="b"/>
            <a:pathLst>
              <a:path h="144144">
                <a:moveTo>
                  <a:pt x="0" y="0"/>
                </a:moveTo>
                <a:lnTo>
                  <a:pt x="0" y="14401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31067" y="1190497"/>
            <a:ext cx="502920" cy="431800"/>
          </a:xfrm>
          <a:custGeom>
            <a:avLst/>
            <a:gdLst/>
            <a:ahLst/>
            <a:cxnLst/>
            <a:rect l="l" t="t" r="r" b="b"/>
            <a:pathLst>
              <a:path w="502920" h="431800">
                <a:moveTo>
                  <a:pt x="502919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51919" y="1190497"/>
            <a:ext cx="502920" cy="431800"/>
          </a:xfrm>
          <a:custGeom>
            <a:avLst/>
            <a:gdLst/>
            <a:ahLst/>
            <a:cxnLst/>
            <a:rect l="l" t="t" r="r" b="b"/>
            <a:pathLst>
              <a:path w="502920" h="431800">
                <a:moveTo>
                  <a:pt x="502907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43625" y="1190497"/>
            <a:ext cx="504190" cy="431800"/>
          </a:xfrm>
          <a:custGeom>
            <a:avLst/>
            <a:gdLst/>
            <a:ahLst/>
            <a:cxnLst/>
            <a:rect l="l" t="t" r="r" b="b"/>
            <a:pathLst>
              <a:path w="504190" h="431800">
                <a:moveTo>
                  <a:pt x="503694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06970" y="1190497"/>
            <a:ext cx="504190" cy="431800"/>
          </a:xfrm>
          <a:custGeom>
            <a:avLst/>
            <a:gdLst/>
            <a:ahLst/>
            <a:cxnLst/>
            <a:rect l="l" t="t" r="r" b="b"/>
            <a:pathLst>
              <a:path w="504190" h="431800">
                <a:moveTo>
                  <a:pt x="503694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56969" y="1190497"/>
            <a:ext cx="502920" cy="431800"/>
          </a:xfrm>
          <a:custGeom>
            <a:avLst/>
            <a:gdLst/>
            <a:ahLst/>
            <a:cxnLst/>
            <a:rect l="l" t="t" r="r" b="b"/>
            <a:pathLst>
              <a:path w="502920" h="431800">
                <a:moveTo>
                  <a:pt x="502907" y="0"/>
                </a:moveTo>
                <a:lnTo>
                  <a:pt x="0" y="4312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7002208" y="2629916"/>
          <a:ext cx="1224280" cy="2303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280"/>
              </a:tblGrid>
              <a:tr h="863600">
                <a:tc>
                  <a:txBody>
                    <a:bodyPr/>
                    <a:lstStyle/>
                    <a:p>
                      <a:pPr marR="132715" algn="ctr">
                        <a:lnSpc>
                          <a:spcPts val="2285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3048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003030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7744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·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887361" y="4934965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5">
                <a:moveTo>
                  <a:pt x="0" y="0"/>
                </a:moveTo>
                <a:lnTo>
                  <a:pt x="7193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71559" y="4934965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5">
                <a:moveTo>
                  <a:pt x="0" y="0"/>
                </a:moveTo>
                <a:lnTo>
                  <a:pt x="7193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64039" y="4934965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56519" y="4934965"/>
            <a:ext cx="718820" cy="0"/>
          </a:xfrm>
          <a:custGeom>
            <a:avLst/>
            <a:gdLst/>
            <a:ahLst/>
            <a:cxnLst/>
            <a:rect l="l" t="t" r="r" b="b"/>
            <a:pathLst>
              <a:path w="718820">
                <a:moveTo>
                  <a:pt x="0" y="0"/>
                </a:moveTo>
                <a:lnTo>
                  <a:pt x="71856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48237" y="4934965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95925" y="5006594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4">
                <a:moveTo>
                  <a:pt x="0" y="0"/>
                </a:moveTo>
                <a:lnTo>
                  <a:pt x="71934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8417" y="5006594"/>
            <a:ext cx="718820" cy="0"/>
          </a:xfrm>
          <a:custGeom>
            <a:avLst/>
            <a:gdLst/>
            <a:ahLst/>
            <a:cxnLst/>
            <a:rect l="l" t="t" r="r" b="b"/>
            <a:pathLst>
              <a:path w="718820">
                <a:moveTo>
                  <a:pt x="0" y="0"/>
                </a:moveTo>
                <a:lnTo>
                  <a:pt x="71855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79841" y="4934965"/>
            <a:ext cx="719455" cy="0"/>
          </a:xfrm>
          <a:custGeom>
            <a:avLst/>
            <a:gdLst/>
            <a:ahLst/>
            <a:cxnLst/>
            <a:rect l="l" t="t" r="r" b="b"/>
            <a:pathLst>
              <a:path w="719455">
                <a:moveTo>
                  <a:pt x="0" y="0"/>
                </a:moveTo>
                <a:lnTo>
                  <a:pt x="71932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754" y="661936"/>
            <a:ext cx="44754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latin typeface="Verdana"/>
                <a:cs typeface="Verdana"/>
              </a:rPr>
              <a:t>BACKGROUND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4541" y="966736"/>
            <a:ext cx="5619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3300"/>
                </a:solidFill>
                <a:latin typeface="Verdana"/>
                <a:cs typeface="Verdana"/>
              </a:rPr>
              <a:t>1/3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728" y="1934463"/>
            <a:ext cx="7054215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3395" indent="-4933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93395" algn="l"/>
              </a:tabLst>
            </a:pPr>
            <a:r>
              <a:rPr sz="2800" spc="-5" dirty="0">
                <a:latin typeface="Verdana"/>
                <a:cs typeface="Verdana"/>
              </a:rPr>
              <a:t>What is system software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?</a:t>
            </a:r>
            <a:endParaRPr sz="2800">
              <a:latin typeface="Verdana"/>
              <a:cs typeface="Verdana"/>
            </a:endParaRPr>
          </a:p>
          <a:p>
            <a:pPr marL="494030" indent="-4813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94665" algn="l"/>
              </a:tabLst>
            </a:pPr>
            <a:r>
              <a:rPr sz="2800" dirty="0">
                <a:latin typeface="Verdana"/>
                <a:cs typeface="Verdana"/>
              </a:rPr>
              <a:t>Major topics about system</a:t>
            </a:r>
            <a:r>
              <a:rPr sz="2800" spc="-7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software:</a:t>
            </a:r>
            <a:endParaRPr sz="2800">
              <a:latin typeface="Verdana"/>
              <a:cs typeface="Verdana"/>
            </a:endParaRPr>
          </a:p>
          <a:p>
            <a:pPr marL="622300" marR="41910">
              <a:lnSpc>
                <a:spcPct val="80000"/>
              </a:lnSpc>
              <a:spcBef>
                <a:spcPts val="675"/>
              </a:spcBef>
            </a:pPr>
            <a:r>
              <a:rPr sz="2800" dirty="0">
                <a:latin typeface="Verdana"/>
                <a:cs typeface="Verdana"/>
              </a:rPr>
              <a:t>Assemblers, Loader and Linkers,  macroprocessors, compilers  operating systems, database  management </a:t>
            </a:r>
            <a:r>
              <a:rPr sz="2800" spc="-5" dirty="0">
                <a:latin typeface="Verdana"/>
                <a:cs typeface="Verdana"/>
              </a:rPr>
              <a:t>systems, text </a:t>
            </a:r>
            <a:r>
              <a:rPr sz="2800" dirty="0">
                <a:latin typeface="Verdana"/>
                <a:cs typeface="Verdana"/>
              </a:rPr>
              <a:t>editors,  </a:t>
            </a:r>
            <a:r>
              <a:rPr sz="2800" spc="-5" dirty="0">
                <a:latin typeface="Verdana"/>
                <a:cs typeface="Verdana"/>
              </a:rPr>
              <a:t>interactive debugging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systems.</a:t>
            </a:r>
            <a:endParaRPr sz="2800">
              <a:latin typeface="Verdana"/>
              <a:cs typeface="Verdana"/>
            </a:endParaRPr>
          </a:p>
          <a:p>
            <a:pPr marL="493395" marR="401955" indent="-493395">
              <a:lnSpc>
                <a:spcPct val="80000"/>
              </a:lnSpc>
              <a:spcBef>
                <a:spcPts val="675"/>
              </a:spcBef>
              <a:buAutoNum type="arabicPeriod" startAt="3"/>
              <a:tabLst>
                <a:tab pos="493395" algn="l"/>
              </a:tabLst>
            </a:pPr>
            <a:r>
              <a:rPr sz="2800" spc="-5" dirty="0">
                <a:latin typeface="Verdana"/>
                <a:cs typeface="Verdana"/>
              </a:rPr>
              <a:t>What is the difference between AP  </a:t>
            </a:r>
            <a:r>
              <a:rPr sz="2800" dirty="0">
                <a:latin typeface="Verdana"/>
                <a:cs typeface="Verdana"/>
              </a:rPr>
              <a:t>and SP</a:t>
            </a:r>
            <a:r>
              <a:rPr sz="2800" spc="-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?</a:t>
            </a:r>
            <a:endParaRPr sz="2800">
              <a:latin typeface="Verdana"/>
              <a:cs typeface="Verdana"/>
            </a:endParaRPr>
          </a:p>
          <a:p>
            <a:pPr marL="6223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Verdana"/>
                <a:cs typeface="Verdana"/>
              </a:rPr>
              <a:t>It is machine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dependency.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37" y="0"/>
            <a:ext cx="5374640" cy="7772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340"/>
              </a:spcBef>
            </a:pPr>
            <a:r>
              <a:rPr sz="2500" i="1" spc="-65" dirty="0">
                <a:latin typeface="Tahoma"/>
                <a:cs typeface="Tahoma"/>
              </a:rPr>
              <a:t>Sample </a:t>
            </a:r>
            <a:r>
              <a:rPr sz="2500" i="1" spc="-60" dirty="0">
                <a:latin typeface="Tahoma"/>
                <a:cs typeface="Tahoma"/>
              </a:rPr>
              <a:t>data </a:t>
            </a:r>
            <a:r>
              <a:rPr sz="2500" i="1" spc="-70" dirty="0">
                <a:latin typeface="Tahoma"/>
                <a:cs typeface="Tahoma"/>
              </a:rPr>
              <a:t>movement </a:t>
            </a:r>
            <a:r>
              <a:rPr sz="2500" i="1" spc="-60" dirty="0">
                <a:latin typeface="Tahoma"/>
                <a:cs typeface="Tahoma"/>
              </a:rPr>
              <a:t>operations  </a:t>
            </a:r>
            <a:r>
              <a:rPr sz="2500" i="1" spc="-55" dirty="0">
                <a:latin typeface="Tahoma"/>
                <a:cs typeface="Tahoma"/>
              </a:rPr>
              <a:t>for </a:t>
            </a:r>
            <a:r>
              <a:rPr sz="2500" i="1" spc="-60" dirty="0">
                <a:latin typeface="Tahoma"/>
                <a:cs typeface="Tahoma"/>
              </a:rPr>
              <a:t>(a)SIC </a:t>
            </a:r>
            <a:r>
              <a:rPr sz="2500" i="1" spc="-65" dirty="0">
                <a:latin typeface="Tahoma"/>
                <a:cs typeface="Tahoma"/>
              </a:rPr>
              <a:t>and</a:t>
            </a:r>
            <a:r>
              <a:rPr sz="2500" i="1" dirty="0">
                <a:latin typeface="Tahoma"/>
                <a:cs typeface="Tahoma"/>
              </a:rPr>
              <a:t> </a:t>
            </a:r>
            <a:r>
              <a:rPr sz="2500" i="1" spc="-65" dirty="0">
                <a:latin typeface="Tahoma"/>
                <a:cs typeface="Tahoma"/>
              </a:rPr>
              <a:t>(b)SIC/XE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4124" y="615227"/>
            <a:ext cx="2118360" cy="171640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405"/>
              </a:spcBef>
              <a:tabLst>
                <a:tab pos="1224280" algn="l"/>
              </a:tabLst>
            </a:pPr>
            <a:r>
              <a:rPr sz="2000" b="1" spc="-5" dirty="0">
                <a:latin typeface="Tahoma"/>
                <a:cs typeface="Tahoma"/>
              </a:rPr>
              <a:t>LDA	FIVE</a:t>
            </a:r>
            <a:endParaRPr sz="2000">
              <a:latin typeface="Tahoma"/>
              <a:cs typeface="Tahoma"/>
            </a:endParaRPr>
          </a:p>
          <a:p>
            <a:pPr marL="86995">
              <a:lnSpc>
                <a:spcPct val="100000"/>
              </a:lnSpc>
              <a:spcBef>
                <a:spcPts val="305"/>
              </a:spcBef>
              <a:tabLst>
                <a:tab pos="1250315" algn="l"/>
              </a:tabLst>
            </a:pPr>
            <a:r>
              <a:rPr sz="2000" b="1" spc="-5" dirty="0">
                <a:latin typeface="Tahoma"/>
                <a:cs typeface="Tahoma"/>
              </a:rPr>
              <a:t>STA	ALPHA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1162685" algn="l"/>
              </a:tabLst>
            </a:pPr>
            <a:r>
              <a:rPr sz="2000" b="1" spc="-5" dirty="0">
                <a:latin typeface="Tahoma"/>
                <a:cs typeface="Tahoma"/>
              </a:rPr>
              <a:t>LDCH	CHARZ</a:t>
            </a:r>
            <a:endParaRPr sz="2000">
              <a:latin typeface="Tahoma"/>
              <a:cs typeface="Tahoma"/>
            </a:endParaRPr>
          </a:p>
          <a:p>
            <a:pPr marL="86995">
              <a:lnSpc>
                <a:spcPct val="100000"/>
              </a:lnSpc>
              <a:spcBef>
                <a:spcPts val="229"/>
              </a:spcBef>
              <a:tabLst>
                <a:tab pos="1214755" algn="l"/>
              </a:tabLst>
            </a:pPr>
            <a:r>
              <a:rPr sz="2000" b="1" spc="-5" dirty="0">
                <a:latin typeface="Tahoma"/>
                <a:cs typeface="Tahoma"/>
              </a:rPr>
              <a:t>STCH	C1</a:t>
            </a:r>
            <a:endParaRPr sz="2000">
              <a:latin typeface="Tahoma"/>
              <a:cs typeface="Tahoma"/>
            </a:endParaRPr>
          </a:p>
          <a:p>
            <a:pPr marL="236220">
              <a:lnSpc>
                <a:spcPct val="100000"/>
              </a:lnSpc>
              <a:spcBef>
                <a:spcPts val="229"/>
              </a:spcBef>
            </a:pPr>
            <a:r>
              <a:rPr sz="2000" b="1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17902" y="2350484"/>
          <a:ext cx="3488053" cy="1309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1100"/>
                <a:gridCol w="1326514"/>
                <a:gridCol w="980439"/>
              </a:tblGrid>
              <a:tr h="320040">
                <a:tc>
                  <a:txBody>
                    <a:bodyPr/>
                    <a:lstStyle/>
                    <a:p>
                      <a:pPr marL="31750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ALPHA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ctr">
                        <a:lnSpc>
                          <a:spcPts val="2400"/>
                        </a:lnSpc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340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FIVE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WORD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CHARZ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BYTE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C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’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20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’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/>
                </a:tc>
              </a:tr>
              <a:tr h="320040">
                <a:tc>
                  <a:txBody>
                    <a:bodyPr/>
                    <a:lstStyle/>
                    <a:p>
                      <a:pPr marL="31750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C1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941929" y="3982690"/>
            <a:ext cx="880744" cy="136398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330"/>
              </a:spcBef>
            </a:pPr>
            <a:r>
              <a:rPr sz="2000" b="1" spc="-5" dirty="0">
                <a:latin typeface="Tahoma"/>
                <a:cs typeface="Tahoma"/>
              </a:rPr>
              <a:t>#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5</a:t>
            </a:r>
            <a:endParaRPr sz="2000">
              <a:latin typeface="Tahoma"/>
              <a:cs typeface="Tahoma"/>
            </a:endParaRPr>
          </a:p>
          <a:p>
            <a:pPr marL="33020" marR="5080" indent="-20955">
              <a:lnSpc>
                <a:spcPts val="2640"/>
              </a:lnSpc>
              <a:spcBef>
                <a:spcPts val="125"/>
              </a:spcBef>
            </a:pPr>
            <a:r>
              <a:rPr sz="2000" b="1" spc="-5" dirty="0">
                <a:latin typeface="Tahoma"/>
                <a:cs typeface="Tahoma"/>
              </a:rPr>
              <a:t>ALPHA  #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90</a:t>
            </a:r>
            <a:endParaRPr sz="2000">
              <a:latin typeface="Tahoma"/>
              <a:cs typeface="Tahoma"/>
            </a:endParaRPr>
          </a:p>
          <a:p>
            <a:pPr marL="52069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ahoma"/>
                <a:cs typeface="Tahoma"/>
              </a:rPr>
              <a:t>C1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29233" y="3982690"/>
            <a:ext cx="704850" cy="1699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LDA  STA  LDA  STCH</a:t>
            </a:r>
            <a:endParaRPr sz="2000">
              <a:latin typeface="Tahoma"/>
              <a:cs typeface="Tahoma"/>
            </a:endParaRPr>
          </a:p>
          <a:p>
            <a:pPr marL="161925">
              <a:lnSpc>
                <a:spcPct val="100000"/>
              </a:lnSpc>
              <a:spcBef>
                <a:spcPts val="240"/>
              </a:spcBef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18410" y="5698916"/>
          <a:ext cx="3037840" cy="641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4910"/>
                <a:gridCol w="1354455"/>
                <a:gridCol w="498475"/>
              </a:tblGrid>
              <a:tr h="320675">
                <a:tc>
                  <a:txBody>
                    <a:bodyPr/>
                    <a:lstStyle/>
                    <a:p>
                      <a:pPr marL="31750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ALPHA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400"/>
                        </a:lnSpc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20675">
                <a:tc>
                  <a:txBody>
                    <a:bodyPr/>
                    <a:lstStyle/>
                    <a:p>
                      <a:pPr marL="31750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C1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0107" y="37846"/>
            <a:ext cx="6993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data </a:t>
            </a:r>
            <a:r>
              <a:rPr dirty="0"/>
              <a:t>movement </a:t>
            </a:r>
            <a:r>
              <a:rPr spc="-5" dirty="0"/>
              <a:t>operations for</a:t>
            </a:r>
            <a:r>
              <a:rPr spc="45" dirty="0"/>
              <a:t> </a:t>
            </a:r>
            <a:r>
              <a:rPr spc="-5" dirty="0"/>
              <a:t>(a)SIC</a:t>
            </a:r>
          </a:p>
        </p:txBody>
      </p:sp>
      <p:sp>
        <p:nvSpPr>
          <p:cNvPr id="3" name="object 3"/>
          <p:cNvSpPr/>
          <p:nvPr/>
        </p:nvSpPr>
        <p:spPr>
          <a:xfrm>
            <a:off x="166509" y="469645"/>
            <a:ext cx="3630929" cy="3669029"/>
          </a:xfrm>
          <a:custGeom>
            <a:avLst/>
            <a:gdLst/>
            <a:ahLst/>
            <a:cxnLst/>
            <a:rect l="l" t="t" r="r" b="b"/>
            <a:pathLst>
              <a:path w="3630929" h="3669029">
                <a:moveTo>
                  <a:pt x="0" y="0"/>
                </a:moveTo>
                <a:lnTo>
                  <a:pt x="0" y="3669030"/>
                </a:lnTo>
                <a:lnTo>
                  <a:pt x="3630929" y="3669030"/>
                </a:lnTo>
                <a:lnTo>
                  <a:pt x="3630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69998" y="496570"/>
            <a:ext cx="508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CPU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922" y="909650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922" y="1321815"/>
            <a:ext cx="661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(ACC)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35511" y="474218"/>
            <a:ext cx="3672204" cy="3669029"/>
          </a:xfrm>
          <a:custGeom>
            <a:avLst/>
            <a:gdLst/>
            <a:ahLst/>
            <a:cxnLst/>
            <a:rect l="l" t="t" r="r" b="b"/>
            <a:pathLst>
              <a:path w="3672204" h="3669029">
                <a:moveTo>
                  <a:pt x="0" y="0"/>
                </a:moveTo>
                <a:lnTo>
                  <a:pt x="0" y="3669029"/>
                </a:lnTo>
                <a:lnTo>
                  <a:pt x="3672078" y="3669029"/>
                </a:lnTo>
                <a:lnTo>
                  <a:pt x="3672078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03416" y="362381"/>
            <a:ext cx="1372870" cy="852169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29565">
              <a:lnSpc>
                <a:spcPct val="100000"/>
              </a:lnSpc>
              <a:spcBef>
                <a:spcPts val="1190"/>
              </a:spcBef>
            </a:pPr>
            <a:r>
              <a:rPr sz="1800" dirty="0"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1800" spc="-5" dirty="0">
                <a:latin typeface="Arial"/>
                <a:cs typeface="Arial"/>
              </a:rPr>
              <a:t>(word)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14848" y="1326388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FIVE: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4848" y="1739468"/>
            <a:ext cx="837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ALPHA: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66510" y="2152548"/>
            <a:ext cx="610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(byte)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14848" y="2564714"/>
            <a:ext cx="876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CHARZ: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14848" y="2977794"/>
            <a:ext cx="382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C1: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95010" y="3390874"/>
            <a:ext cx="1334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(Z:character)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54827" y="1262125"/>
            <a:ext cx="647700" cy="367030"/>
          </a:xfrm>
          <a:custGeom>
            <a:avLst/>
            <a:gdLst/>
            <a:ahLst/>
            <a:cxnLst/>
            <a:rect l="l" t="t" r="r" b="b"/>
            <a:pathLst>
              <a:path w="647700" h="367030">
                <a:moveTo>
                  <a:pt x="0" y="0"/>
                </a:moveTo>
                <a:lnTo>
                  <a:pt x="0" y="366521"/>
                </a:lnTo>
                <a:lnTo>
                  <a:pt x="647700" y="366521"/>
                </a:lnTo>
                <a:lnTo>
                  <a:pt x="6477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24079" y="1288288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71996" y="1693417"/>
            <a:ext cx="647700" cy="367665"/>
          </a:xfrm>
          <a:custGeom>
            <a:avLst/>
            <a:gdLst/>
            <a:ahLst/>
            <a:cxnLst/>
            <a:rect l="l" t="t" r="r" b="b"/>
            <a:pathLst>
              <a:path w="647700" h="367664">
                <a:moveTo>
                  <a:pt x="0" y="0"/>
                </a:moveTo>
                <a:lnTo>
                  <a:pt x="0" y="367283"/>
                </a:lnTo>
                <a:lnTo>
                  <a:pt x="647700" y="367283"/>
                </a:lnTo>
                <a:lnTo>
                  <a:pt x="6477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77990" y="172034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43625" y="2485898"/>
            <a:ext cx="647700" cy="367030"/>
          </a:xfrm>
          <a:custGeom>
            <a:avLst/>
            <a:gdLst/>
            <a:ahLst/>
            <a:cxnLst/>
            <a:rect l="l" t="t" r="r" b="b"/>
            <a:pathLst>
              <a:path w="647700" h="367030">
                <a:moveTo>
                  <a:pt x="0" y="0"/>
                </a:moveTo>
                <a:lnTo>
                  <a:pt x="0" y="366521"/>
                </a:lnTo>
                <a:lnTo>
                  <a:pt x="647700" y="366521"/>
                </a:lnTo>
                <a:lnTo>
                  <a:pt x="6477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412865" y="2512821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Z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639193" y="2990342"/>
            <a:ext cx="647700" cy="367665"/>
          </a:xfrm>
          <a:custGeom>
            <a:avLst/>
            <a:gdLst/>
            <a:ahLst/>
            <a:cxnLst/>
            <a:rect l="l" t="t" r="r" b="b"/>
            <a:pathLst>
              <a:path w="647700" h="367664">
                <a:moveTo>
                  <a:pt x="0" y="0"/>
                </a:moveTo>
                <a:lnTo>
                  <a:pt x="0" y="367284"/>
                </a:lnTo>
                <a:lnTo>
                  <a:pt x="647699" y="367284"/>
                </a:lnTo>
                <a:lnTo>
                  <a:pt x="6476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845175" y="3017265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Z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993510" y="1114297"/>
            <a:ext cx="91440" cy="205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57403" y="1114297"/>
            <a:ext cx="167005" cy="579120"/>
          </a:xfrm>
          <a:custGeom>
            <a:avLst/>
            <a:gdLst/>
            <a:ahLst/>
            <a:cxnLst/>
            <a:rect l="l" t="t" r="r" b="b"/>
            <a:pathLst>
              <a:path w="167004" h="579119">
                <a:moveTo>
                  <a:pt x="32114" y="504007"/>
                </a:moveTo>
                <a:lnTo>
                  <a:pt x="0" y="496062"/>
                </a:lnTo>
                <a:lnTo>
                  <a:pt x="18287" y="579120"/>
                </a:lnTo>
                <a:lnTo>
                  <a:pt x="28943" y="566713"/>
                </a:lnTo>
                <a:lnTo>
                  <a:pt x="28943" y="516636"/>
                </a:lnTo>
                <a:lnTo>
                  <a:pt x="32114" y="504007"/>
                </a:lnTo>
                <a:close/>
              </a:path>
              <a:path w="167004" h="579119">
                <a:moveTo>
                  <a:pt x="41275" y="506274"/>
                </a:moveTo>
                <a:lnTo>
                  <a:pt x="32114" y="504007"/>
                </a:lnTo>
                <a:lnTo>
                  <a:pt x="28943" y="516636"/>
                </a:lnTo>
                <a:lnTo>
                  <a:pt x="29718" y="520446"/>
                </a:lnTo>
                <a:lnTo>
                  <a:pt x="32765" y="521970"/>
                </a:lnTo>
                <a:lnTo>
                  <a:pt x="35813" y="521970"/>
                </a:lnTo>
                <a:lnTo>
                  <a:pt x="38100" y="518922"/>
                </a:lnTo>
                <a:lnTo>
                  <a:pt x="41275" y="506274"/>
                </a:lnTo>
                <a:close/>
              </a:path>
              <a:path w="167004" h="579119">
                <a:moveTo>
                  <a:pt x="73913" y="514350"/>
                </a:moveTo>
                <a:lnTo>
                  <a:pt x="41275" y="506274"/>
                </a:lnTo>
                <a:lnTo>
                  <a:pt x="38100" y="518922"/>
                </a:lnTo>
                <a:lnTo>
                  <a:pt x="35813" y="521970"/>
                </a:lnTo>
                <a:lnTo>
                  <a:pt x="32765" y="521970"/>
                </a:lnTo>
                <a:lnTo>
                  <a:pt x="29718" y="520446"/>
                </a:lnTo>
                <a:lnTo>
                  <a:pt x="28943" y="516636"/>
                </a:lnTo>
                <a:lnTo>
                  <a:pt x="28943" y="566713"/>
                </a:lnTo>
                <a:lnTo>
                  <a:pt x="73913" y="514350"/>
                </a:lnTo>
                <a:close/>
              </a:path>
              <a:path w="167004" h="579119">
                <a:moveTo>
                  <a:pt x="166877" y="6096"/>
                </a:moveTo>
                <a:lnTo>
                  <a:pt x="166877" y="2286"/>
                </a:lnTo>
                <a:lnTo>
                  <a:pt x="163817" y="0"/>
                </a:lnTo>
                <a:lnTo>
                  <a:pt x="160020" y="762"/>
                </a:lnTo>
                <a:lnTo>
                  <a:pt x="157721" y="3810"/>
                </a:lnTo>
                <a:lnTo>
                  <a:pt x="32114" y="504007"/>
                </a:lnTo>
                <a:lnTo>
                  <a:pt x="41275" y="506274"/>
                </a:lnTo>
                <a:lnTo>
                  <a:pt x="16687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05525" y="2338070"/>
            <a:ext cx="76200" cy="147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08862" y="962978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854827" y="3919220"/>
            <a:ext cx="2305050" cy="288925"/>
          </a:xfrm>
          <a:custGeom>
            <a:avLst/>
            <a:gdLst/>
            <a:ahLst/>
            <a:cxnLst/>
            <a:rect l="l" t="t" r="r" b="b"/>
            <a:pathLst>
              <a:path w="2305050" h="288925">
                <a:moveTo>
                  <a:pt x="0" y="288797"/>
                </a:moveTo>
                <a:lnTo>
                  <a:pt x="2305050" y="288797"/>
                </a:lnTo>
                <a:lnTo>
                  <a:pt x="2305050" y="0"/>
                </a:lnTo>
                <a:lnTo>
                  <a:pt x="0" y="0"/>
                </a:lnTo>
                <a:lnTo>
                  <a:pt x="0" y="288797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060821" y="3946144"/>
            <a:ext cx="4705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LDA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76444" y="3946144"/>
            <a:ext cx="534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54827" y="4208017"/>
            <a:ext cx="2305050" cy="287655"/>
          </a:xfrm>
          <a:custGeom>
            <a:avLst/>
            <a:gdLst/>
            <a:ahLst/>
            <a:cxnLst/>
            <a:rect l="l" t="t" r="r" b="b"/>
            <a:pathLst>
              <a:path w="2305050" h="287654">
                <a:moveTo>
                  <a:pt x="0" y="287274"/>
                </a:moveTo>
                <a:lnTo>
                  <a:pt x="2305050" y="287274"/>
                </a:lnTo>
                <a:lnTo>
                  <a:pt x="2305050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74635" y="1086866"/>
            <a:ext cx="4685030" cy="397510"/>
          </a:xfrm>
          <a:custGeom>
            <a:avLst/>
            <a:gdLst/>
            <a:ahLst/>
            <a:cxnLst/>
            <a:rect l="l" t="t" r="r" b="b"/>
            <a:pathLst>
              <a:path w="4685030" h="397509">
                <a:moveTo>
                  <a:pt x="79247" y="0"/>
                </a:moveTo>
                <a:lnTo>
                  <a:pt x="0" y="32003"/>
                </a:lnTo>
                <a:lnTo>
                  <a:pt x="58673" y="67452"/>
                </a:lnTo>
                <a:lnTo>
                  <a:pt x="58673" y="36575"/>
                </a:lnTo>
                <a:lnTo>
                  <a:pt x="60197" y="33528"/>
                </a:lnTo>
                <a:lnTo>
                  <a:pt x="64007" y="32003"/>
                </a:lnTo>
                <a:lnTo>
                  <a:pt x="76609" y="32975"/>
                </a:lnTo>
                <a:lnTo>
                  <a:pt x="79247" y="0"/>
                </a:lnTo>
                <a:close/>
              </a:path>
              <a:path w="4685030" h="397509">
                <a:moveTo>
                  <a:pt x="76609" y="32975"/>
                </a:moveTo>
                <a:lnTo>
                  <a:pt x="64007" y="32003"/>
                </a:lnTo>
                <a:lnTo>
                  <a:pt x="60197" y="33528"/>
                </a:lnTo>
                <a:lnTo>
                  <a:pt x="58673" y="36575"/>
                </a:lnTo>
                <a:lnTo>
                  <a:pt x="60197" y="39624"/>
                </a:lnTo>
                <a:lnTo>
                  <a:pt x="63245" y="41909"/>
                </a:lnTo>
                <a:lnTo>
                  <a:pt x="75817" y="42876"/>
                </a:lnTo>
                <a:lnTo>
                  <a:pt x="76609" y="32975"/>
                </a:lnTo>
                <a:close/>
              </a:path>
              <a:path w="4685030" h="397509">
                <a:moveTo>
                  <a:pt x="75817" y="42876"/>
                </a:moveTo>
                <a:lnTo>
                  <a:pt x="63245" y="41909"/>
                </a:lnTo>
                <a:lnTo>
                  <a:pt x="60197" y="39624"/>
                </a:lnTo>
                <a:lnTo>
                  <a:pt x="58673" y="36575"/>
                </a:lnTo>
                <a:lnTo>
                  <a:pt x="58673" y="67452"/>
                </a:lnTo>
                <a:lnTo>
                  <a:pt x="73151" y="76200"/>
                </a:lnTo>
                <a:lnTo>
                  <a:pt x="75817" y="42876"/>
                </a:lnTo>
                <a:close/>
              </a:path>
              <a:path w="4685030" h="397509">
                <a:moveTo>
                  <a:pt x="4684763" y="392429"/>
                </a:moveTo>
                <a:lnTo>
                  <a:pt x="4684001" y="389381"/>
                </a:lnTo>
                <a:lnTo>
                  <a:pt x="4680191" y="387857"/>
                </a:lnTo>
                <a:lnTo>
                  <a:pt x="76609" y="32975"/>
                </a:lnTo>
                <a:lnTo>
                  <a:pt x="75817" y="42876"/>
                </a:lnTo>
                <a:lnTo>
                  <a:pt x="4680191" y="397001"/>
                </a:lnTo>
                <a:lnTo>
                  <a:pt x="4683239" y="396239"/>
                </a:lnTo>
                <a:lnTo>
                  <a:pt x="4684763" y="39242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0063" y="1080769"/>
            <a:ext cx="4902200" cy="822325"/>
          </a:xfrm>
          <a:custGeom>
            <a:avLst/>
            <a:gdLst/>
            <a:ahLst/>
            <a:cxnLst/>
            <a:rect l="l" t="t" r="r" b="b"/>
            <a:pathLst>
              <a:path w="4902200" h="822325">
                <a:moveTo>
                  <a:pt x="4828082" y="779850"/>
                </a:moveTo>
                <a:lnTo>
                  <a:pt x="5333" y="0"/>
                </a:lnTo>
                <a:lnTo>
                  <a:pt x="2286" y="762"/>
                </a:lnTo>
                <a:lnTo>
                  <a:pt x="0" y="3810"/>
                </a:lnTo>
                <a:lnTo>
                  <a:pt x="762" y="7620"/>
                </a:lnTo>
                <a:lnTo>
                  <a:pt x="3810" y="9144"/>
                </a:lnTo>
                <a:lnTo>
                  <a:pt x="4826466" y="789739"/>
                </a:lnTo>
                <a:lnTo>
                  <a:pt x="4828082" y="779850"/>
                </a:lnTo>
                <a:close/>
              </a:path>
              <a:path w="4902200" h="822325">
                <a:moveTo>
                  <a:pt x="4844021" y="815081"/>
                </a:moveTo>
                <a:lnTo>
                  <a:pt x="4844021" y="787907"/>
                </a:lnTo>
                <a:lnTo>
                  <a:pt x="4842497" y="790956"/>
                </a:lnTo>
                <a:lnTo>
                  <a:pt x="4838687" y="791718"/>
                </a:lnTo>
                <a:lnTo>
                  <a:pt x="4826466" y="789739"/>
                </a:lnTo>
                <a:lnTo>
                  <a:pt x="4821161" y="822198"/>
                </a:lnTo>
                <a:lnTo>
                  <a:pt x="4844021" y="815081"/>
                </a:lnTo>
                <a:close/>
              </a:path>
              <a:path w="4902200" h="822325">
                <a:moveTo>
                  <a:pt x="4844021" y="787907"/>
                </a:moveTo>
                <a:lnTo>
                  <a:pt x="4843259" y="784098"/>
                </a:lnTo>
                <a:lnTo>
                  <a:pt x="4840211" y="781812"/>
                </a:lnTo>
                <a:lnTo>
                  <a:pt x="4828082" y="779850"/>
                </a:lnTo>
                <a:lnTo>
                  <a:pt x="4826466" y="789739"/>
                </a:lnTo>
                <a:lnTo>
                  <a:pt x="4838687" y="791718"/>
                </a:lnTo>
                <a:lnTo>
                  <a:pt x="4842497" y="790956"/>
                </a:lnTo>
                <a:lnTo>
                  <a:pt x="4844021" y="787907"/>
                </a:lnTo>
                <a:close/>
              </a:path>
              <a:path w="4902200" h="822325">
                <a:moveTo>
                  <a:pt x="4901933" y="797052"/>
                </a:moveTo>
                <a:lnTo>
                  <a:pt x="4833366" y="747522"/>
                </a:lnTo>
                <a:lnTo>
                  <a:pt x="4828082" y="779850"/>
                </a:lnTo>
                <a:lnTo>
                  <a:pt x="4840211" y="781812"/>
                </a:lnTo>
                <a:lnTo>
                  <a:pt x="4843259" y="784098"/>
                </a:lnTo>
                <a:lnTo>
                  <a:pt x="4844021" y="787907"/>
                </a:lnTo>
                <a:lnTo>
                  <a:pt x="4844021" y="815081"/>
                </a:lnTo>
                <a:lnTo>
                  <a:pt x="4901933" y="7970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4635" y="1108202"/>
            <a:ext cx="4540250" cy="1599565"/>
          </a:xfrm>
          <a:custGeom>
            <a:avLst/>
            <a:gdLst/>
            <a:ahLst/>
            <a:cxnLst/>
            <a:rect l="l" t="t" r="r" b="b"/>
            <a:pathLst>
              <a:path w="4540250" h="1599564">
                <a:moveTo>
                  <a:pt x="84581" y="0"/>
                </a:moveTo>
                <a:lnTo>
                  <a:pt x="0" y="10667"/>
                </a:lnTo>
                <a:lnTo>
                  <a:pt x="55625" y="67720"/>
                </a:lnTo>
                <a:lnTo>
                  <a:pt x="55625" y="30479"/>
                </a:lnTo>
                <a:lnTo>
                  <a:pt x="57911" y="27431"/>
                </a:lnTo>
                <a:lnTo>
                  <a:pt x="61721" y="27431"/>
                </a:lnTo>
                <a:lnTo>
                  <a:pt x="73506" y="31547"/>
                </a:lnTo>
                <a:lnTo>
                  <a:pt x="84581" y="0"/>
                </a:lnTo>
                <a:close/>
              </a:path>
              <a:path w="4540250" h="1599564">
                <a:moveTo>
                  <a:pt x="73506" y="31547"/>
                </a:moveTo>
                <a:lnTo>
                  <a:pt x="61721" y="27431"/>
                </a:lnTo>
                <a:lnTo>
                  <a:pt x="57911" y="27431"/>
                </a:lnTo>
                <a:lnTo>
                  <a:pt x="55625" y="30479"/>
                </a:lnTo>
                <a:lnTo>
                  <a:pt x="55625" y="33528"/>
                </a:lnTo>
                <a:lnTo>
                  <a:pt x="58673" y="35813"/>
                </a:lnTo>
                <a:lnTo>
                  <a:pt x="70552" y="39964"/>
                </a:lnTo>
                <a:lnTo>
                  <a:pt x="73506" y="31547"/>
                </a:lnTo>
                <a:close/>
              </a:path>
              <a:path w="4540250" h="1599564">
                <a:moveTo>
                  <a:pt x="70552" y="39964"/>
                </a:moveTo>
                <a:lnTo>
                  <a:pt x="58673" y="35813"/>
                </a:lnTo>
                <a:lnTo>
                  <a:pt x="55625" y="33528"/>
                </a:lnTo>
                <a:lnTo>
                  <a:pt x="55625" y="67720"/>
                </a:lnTo>
                <a:lnTo>
                  <a:pt x="59435" y="71628"/>
                </a:lnTo>
                <a:lnTo>
                  <a:pt x="70552" y="39964"/>
                </a:lnTo>
                <a:close/>
              </a:path>
              <a:path w="4540250" h="1599564">
                <a:moveTo>
                  <a:pt x="4539996" y="1596389"/>
                </a:moveTo>
                <a:lnTo>
                  <a:pt x="4539996" y="1593341"/>
                </a:lnTo>
                <a:lnTo>
                  <a:pt x="4536935" y="1590293"/>
                </a:lnTo>
                <a:lnTo>
                  <a:pt x="73506" y="31547"/>
                </a:lnTo>
                <a:lnTo>
                  <a:pt x="70552" y="39964"/>
                </a:lnTo>
                <a:lnTo>
                  <a:pt x="4533900" y="1599437"/>
                </a:lnTo>
                <a:lnTo>
                  <a:pt x="4537697" y="1599437"/>
                </a:lnTo>
                <a:lnTo>
                  <a:pt x="4539996" y="159638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59271" y="2254250"/>
            <a:ext cx="1019810" cy="952500"/>
          </a:xfrm>
          <a:custGeom>
            <a:avLst/>
            <a:gdLst/>
            <a:ahLst/>
            <a:cxnLst/>
            <a:rect l="l" t="t" r="r" b="b"/>
            <a:pathLst>
              <a:path w="1019809" h="952500">
                <a:moveTo>
                  <a:pt x="56148" y="900554"/>
                </a:moveTo>
                <a:lnTo>
                  <a:pt x="35051" y="874775"/>
                </a:lnTo>
                <a:lnTo>
                  <a:pt x="0" y="952499"/>
                </a:lnTo>
                <a:lnTo>
                  <a:pt x="44970" y="942187"/>
                </a:lnTo>
                <a:lnTo>
                  <a:pt x="44970" y="911351"/>
                </a:lnTo>
                <a:lnTo>
                  <a:pt x="46494" y="908303"/>
                </a:lnTo>
                <a:lnTo>
                  <a:pt x="56148" y="900554"/>
                </a:lnTo>
                <a:close/>
              </a:path>
              <a:path w="1019809" h="952500">
                <a:moveTo>
                  <a:pt x="61959" y="907654"/>
                </a:moveTo>
                <a:lnTo>
                  <a:pt x="56148" y="900554"/>
                </a:lnTo>
                <a:lnTo>
                  <a:pt x="46494" y="908303"/>
                </a:lnTo>
                <a:lnTo>
                  <a:pt x="44970" y="911351"/>
                </a:lnTo>
                <a:lnTo>
                  <a:pt x="45732" y="915161"/>
                </a:lnTo>
                <a:lnTo>
                  <a:pt x="48768" y="916685"/>
                </a:lnTo>
                <a:lnTo>
                  <a:pt x="52577" y="915923"/>
                </a:lnTo>
                <a:lnTo>
                  <a:pt x="61959" y="907654"/>
                </a:lnTo>
                <a:close/>
              </a:path>
              <a:path w="1019809" h="952500">
                <a:moveTo>
                  <a:pt x="83070" y="933449"/>
                </a:moveTo>
                <a:lnTo>
                  <a:pt x="61959" y="907654"/>
                </a:lnTo>
                <a:lnTo>
                  <a:pt x="52577" y="915923"/>
                </a:lnTo>
                <a:lnTo>
                  <a:pt x="48768" y="916685"/>
                </a:lnTo>
                <a:lnTo>
                  <a:pt x="45732" y="915161"/>
                </a:lnTo>
                <a:lnTo>
                  <a:pt x="44970" y="911351"/>
                </a:lnTo>
                <a:lnTo>
                  <a:pt x="44970" y="942187"/>
                </a:lnTo>
                <a:lnTo>
                  <a:pt x="83070" y="933449"/>
                </a:lnTo>
                <a:close/>
              </a:path>
              <a:path w="1019809" h="952500">
                <a:moveTo>
                  <a:pt x="1006632" y="98991"/>
                </a:moveTo>
                <a:lnTo>
                  <a:pt x="1006632" y="80020"/>
                </a:lnTo>
                <a:lnTo>
                  <a:pt x="980350" y="124371"/>
                </a:lnTo>
                <a:lnTo>
                  <a:pt x="941057" y="168981"/>
                </a:lnTo>
                <a:lnTo>
                  <a:pt x="876300" y="232409"/>
                </a:lnTo>
                <a:lnTo>
                  <a:pt x="838699" y="266575"/>
                </a:lnTo>
                <a:lnTo>
                  <a:pt x="800726" y="300383"/>
                </a:lnTo>
                <a:lnTo>
                  <a:pt x="762410" y="333858"/>
                </a:lnTo>
                <a:lnTo>
                  <a:pt x="723779" y="367025"/>
                </a:lnTo>
                <a:lnTo>
                  <a:pt x="684861" y="399909"/>
                </a:lnTo>
                <a:lnTo>
                  <a:pt x="645686" y="432537"/>
                </a:lnTo>
                <a:lnTo>
                  <a:pt x="606281" y="464932"/>
                </a:lnTo>
                <a:lnTo>
                  <a:pt x="566675" y="497122"/>
                </a:lnTo>
                <a:lnTo>
                  <a:pt x="526897" y="529130"/>
                </a:lnTo>
                <a:lnTo>
                  <a:pt x="486975" y="560982"/>
                </a:lnTo>
                <a:lnTo>
                  <a:pt x="406765" y="624357"/>
                </a:lnTo>
                <a:lnTo>
                  <a:pt x="165842" y="813223"/>
                </a:lnTo>
                <a:lnTo>
                  <a:pt x="86116" y="876496"/>
                </a:lnTo>
                <a:lnTo>
                  <a:pt x="56148" y="900554"/>
                </a:lnTo>
                <a:lnTo>
                  <a:pt x="61959" y="907654"/>
                </a:lnTo>
                <a:lnTo>
                  <a:pt x="65544" y="904493"/>
                </a:lnTo>
                <a:lnTo>
                  <a:pt x="92201" y="883157"/>
                </a:lnTo>
                <a:lnTo>
                  <a:pt x="134497" y="850447"/>
                </a:lnTo>
                <a:lnTo>
                  <a:pt x="218358" y="784099"/>
                </a:lnTo>
                <a:lnTo>
                  <a:pt x="383080" y="655415"/>
                </a:lnTo>
                <a:lnTo>
                  <a:pt x="505039" y="558831"/>
                </a:lnTo>
                <a:lnTo>
                  <a:pt x="545493" y="526390"/>
                </a:lnTo>
                <a:lnTo>
                  <a:pt x="585818" y="493789"/>
                </a:lnTo>
                <a:lnTo>
                  <a:pt x="625995" y="461009"/>
                </a:lnTo>
                <a:lnTo>
                  <a:pt x="666007" y="428027"/>
                </a:lnTo>
                <a:lnTo>
                  <a:pt x="705836" y="394822"/>
                </a:lnTo>
                <a:lnTo>
                  <a:pt x="745464" y="361373"/>
                </a:lnTo>
                <a:lnTo>
                  <a:pt x="784872" y="327659"/>
                </a:lnTo>
                <a:lnTo>
                  <a:pt x="805105" y="309039"/>
                </a:lnTo>
                <a:lnTo>
                  <a:pt x="837706" y="280465"/>
                </a:lnTo>
                <a:lnTo>
                  <a:pt x="877792" y="244661"/>
                </a:lnTo>
                <a:lnTo>
                  <a:pt x="920478" y="204354"/>
                </a:lnTo>
                <a:lnTo>
                  <a:pt x="960881" y="162266"/>
                </a:lnTo>
                <a:lnTo>
                  <a:pt x="994118" y="121125"/>
                </a:lnTo>
                <a:lnTo>
                  <a:pt x="1006632" y="98991"/>
                </a:lnTo>
                <a:close/>
              </a:path>
              <a:path w="1019809" h="952500">
                <a:moveTo>
                  <a:pt x="1019555" y="52577"/>
                </a:moveTo>
                <a:lnTo>
                  <a:pt x="1002173" y="23147"/>
                </a:lnTo>
                <a:lnTo>
                  <a:pt x="968541" y="7748"/>
                </a:lnTo>
                <a:lnTo>
                  <a:pt x="929178" y="1619"/>
                </a:lnTo>
                <a:lnTo>
                  <a:pt x="894600" y="0"/>
                </a:lnTo>
                <a:lnTo>
                  <a:pt x="846749" y="2201"/>
                </a:lnTo>
                <a:lnTo>
                  <a:pt x="798279" y="6257"/>
                </a:lnTo>
                <a:lnTo>
                  <a:pt x="749343" y="11911"/>
                </a:lnTo>
                <a:lnTo>
                  <a:pt x="700098" y="18907"/>
                </a:lnTo>
                <a:lnTo>
                  <a:pt x="650696" y="26986"/>
                </a:lnTo>
                <a:lnTo>
                  <a:pt x="601294" y="35891"/>
                </a:lnTo>
                <a:lnTo>
                  <a:pt x="552045" y="45366"/>
                </a:lnTo>
                <a:lnTo>
                  <a:pt x="503104" y="55154"/>
                </a:lnTo>
                <a:lnTo>
                  <a:pt x="454626" y="64996"/>
                </a:lnTo>
                <a:lnTo>
                  <a:pt x="406765" y="74637"/>
                </a:lnTo>
                <a:lnTo>
                  <a:pt x="359676" y="83819"/>
                </a:lnTo>
                <a:lnTo>
                  <a:pt x="356615" y="86105"/>
                </a:lnTo>
                <a:lnTo>
                  <a:pt x="355853" y="89915"/>
                </a:lnTo>
                <a:lnTo>
                  <a:pt x="358152" y="92963"/>
                </a:lnTo>
                <a:lnTo>
                  <a:pt x="361950" y="92963"/>
                </a:lnTo>
                <a:lnTo>
                  <a:pt x="428256" y="80009"/>
                </a:lnTo>
                <a:lnTo>
                  <a:pt x="461022" y="73151"/>
                </a:lnTo>
                <a:lnTo>
                  <a:pt x="500735" y="64968"/>
                </a:lnTo>
                <a:lnTo>
                  <a:pt x="540597" y="57345"/>
                </a:lnTo>
                <a:lnTo>
                  <a:pt x="580484" y="49815"/>
                </a:lnTo>
                <a:lnTo>
                  <a:pt x="620268" y="41909"/>
                </a:lnTo>
                <a:lnTo>
                  <a:pt x="668630" y="33776"/>
                </a:lnTo>
                <a:lnTo>
                  <a:pt x="717095" y="26172"/>
                </a:lnTo>
                <a:lnTo>
                  <a:pt x="765689" y="19510"/>
                </a:lnTo>
                <a:lnTo>
                  <a:pt x="814435" y="14204"/>
                </a:lnTo>
                <a:lnTo>
                  <a:pt x="863358" y="10667"/>
                </a:lnTo>
                <a:lnTo>
                  <a:pt x="897904" y="9796"/>
                </a:lnTo>
                <a:lnTo>
                  <a:pt x="940509" y="12115"/>
                </a:lnTo>
                <a:lnTo>
                  <a:pt x="980367" y="21726"/>
                </a:lnTo>
                <a:lnTo>
                  <a:pt x="1006601" y="42671"/>
                </a:lnTo>
                <a:lnTo>
                  <a:pt x="1006632" y="98991"/>
                </a:lnTo>
                <a:lnTo>
                  <a:pt x="1015304" y="83653"/>
                </a:lnTo>
                <a:lnTo>
                  <a:pt x="1019555" y="525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99197" y="1041146"/>
            <a:ext cx="4034790" cy="2094230"/>
          </a:xfrm>
          <a:custGeom>
            <a:avLst/>
            <a:gdLst/>
            <a:ahLst/>
            <a:cxnLst/>
            <a:rect l="l" t="t" r="r" b="b"/>
            <a:pathLst>
              <a:path w="4034790" h="2094230">
                <a:moveTo>
                  <a:pt x="3969093" y="2054439"/>
                </a:moveTo>
                <a:lnTo>
                  <a:pt x="6096" y="761"/>
                </a:lnTo>
                <a:lnTo>
                  <a:pt x="3048" y="0"/>
                </a:lnTo>
                <a:lnTo>
                  <a:pt x="0" y="2285"/>
                </a:lnTo>
                <a:lnTo>
                  <a:pt x="0" y="6095"/>
                </a:lnTo>
                <a:lnTo>
                  <a:pt x="2286" y="9143"/>
                </a:lnTo>
                <a:lnTo>
                  <a:pt x="3964710" y="2062918"/>
                </a:lnTo>
                <a:lnTo>
                  <a:pt x="3969093" y="2054439"/>
                </a:lnTo>
                <a:close/>
              </a:path>
              <a:path w="4034790" h="2094230">
                <a:moveTo>
                  <a:pt x="3982974" y="2093050"/>
                </a:moveTo>
                <a:lnTo>
                  <a:pt x="3982974" y="2066543"/>
                </a:lnTo>
                <a:lnTo>
                  <a:pt x="3979926" y="2069591"/>
                </a:lnTo>
                <a:lnTo>
                  <a:pt x="3976116" y="2068829"/>
                </a:lnTo>
                <a:lnTo>
                  <a:pt x="3964710" y="2062918"/>
                </a:lnTo>
                <a:lnTo>
                  <a:pt x="3949446" y="2092452"/>
                </a:lnTo>
                <a:lnTo>
                  <a:pt x="3982974" y="2093050"/>
                </a:lnTo>
                <a:close/>
              </a:path>
              <a:path w="4034790" h="2094230">
                <a:moveTo>
                  <a:pt x="3982974" y="2066543"/>
                </a:moveTo>
                <a:lnTo>
                  <a:pt x="3982974" y="2063495"/>
                </a:lnTo>
                <a:lnTo>
                  <a:pt x="3980688" y="2060448"/>
                </a:lnTo>
                <a:lnTo>
                  <a:pt x="3969093" y="2054439"/>
                </a:lnTo>
                <a:lnTo>
                  <a:pt x="3964710" y="2062918"/>
                </a:lnTo>
                <a:lnTo>
                  <a:pt x="3976116" y="2068829"/>
                </a:lnTo>
                <a:lnTo>
                  <a:pt x="3979926" y="2069591"/>
                </a:lnTo>
                <a:lnTo>
                  <a:pt x="3982974" y="2066543"/>
                </a:lnTo>
                <a:close/>
              </a:path>
              <a:path w="4034790" h="2094230">
                <a:moveTo>
                  <a:pt x="4034790" y="2093975"/>
                </a:moveTo>
                <a:lnTo>
                  <a:pt x="3984498" y="2024633"/>
                </a:lnTo>
                <a:lnTo>
                  <a:pt x="3969093" y="2054439"/>
                </a:lnTo>
                <a:lnTo>
                  <a:pt x="3980688" y="2060448"/>
                </a:lnTo>
                <a:lnTo>
                  <a:pt x="3982974" y="2063495"/>
                </a:lnTo>
                <a:lnTo>
                  <a:pt x="3982974" y="2093050"/>
                </a:lnTo>
                <a:lnTo>
                  <a:pt x="4034790" y="20939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854827" y="4495291"/>
            <a:ext cx="2305050" cy="289560"/>
          </a:xfrm>
          <a:custGeom>
            <a:avLst/>
            <a:gdLst/>
            <a:ahLst/>
            <a:cxnLst/>
            <a:rect l="l" t="t" r="r" b="b"/>
            <a:pathLst>
              <a:path w="2305050" h="289560">
                <a:moveTo>
                  <a:pt x="0" y="289560"/>
                </a:moveTo>
                <a:lnTo>
                  <a:pt x="2305050" y="289560"/>
                </a:lnTo>
                <a:lnTo>
                  <a:pt x="2305050" y="0"/>
                </a:lnTo>
                <a:lnTo>
                  <a:pt x="0" y="0"/>
                </a:lnTo>
                <a:lnTo>
                  <a:pt x="0" y="28956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54827" y="4784852"/>
            <a:ext cx="2305050" cy="328930"/>
          </a:xfrm>
          <a:custGeom>
            <a:avLst/>
            <a:gdLst/>
            <a:ahLst/>
            <a:cxnLst/>
            <a:rect l="l" t="t" r="r" b="b"/>
            <a:pathLst>
              <a:path w="2305050" h="328929">
                <a:moveTo>
                  <a:pt x="0" y="328422"/>
                </a:moveTo>
                <a:lnTo>
                  <a:pt x="2305050" y="328422"/>
                </a:lnTo>
                <a:lnTo>
                  <a:pt x="2305050" y="0"/>
                </a:lnTo>
                <a:lnTo>
                  <a:pt x="0" y="0"/>
                </a:lnTo>
                <a:lnTo>
                  <a:pt x="0" y="328422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54827" y="5113273"/>
            <a:ext cx="2305050" cy="390525"/>
          </a:xfrm>
          <a:custGeom>
            <a:avLst/>
            <a:gdLst/>
            <a:ahLst/>
            <a:cxnLst/>
            <a:rect l="l" t="t" r="r" b="b"/>
            <a:pathLst>
              <a:path w="2305050" h="390525">
                <a:moveTo>
                  <a:pt x="0" y="390143"/>
                </a:moveTo>
                <a:lnTo>
                  <a:pt x="2305050" y="390143"/>
                </a:lnTo>
                <a:lnTo>
                  <a:pt x="2305050" y="0"/>
                </a:lnTo>
                <a:lnTo>
                  <a:pt x="0" y="0"/>
                </a:lnTo>
                <a:lnTo>
                  <a:pt x="0" y="390143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060821" y="4234942"/>
            <a:ext cx="1816100" cy="123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8700" algn="l"/>
              </a:tabLst>
            </a:pPr>
            <a:r>
              <a:rPr sz="1800" dirty="0">
                <a:latin typeface="Arial"/>
                <a:cs typeface="Arial"/>
              </a:rPr>
              <a:t>STA	</a:t>
            </a:r>
            <a:r>
              <a:rPr sz="1800" spc="-5" dirty="0">
                <a:latin typeface="Arial"/>
                <a:cs typeface="Arial"/>
              </a:rPr>
              <a:t>ALPHA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5365" algn="l"/>
              </a:tabLst>
            </a:pPr>
            <a:r>
              <a:rPr sz="1800" spc="-5" dirty="0">
                <a:latin typeface="Arial"/>
                <a:cs typeface="Arial"/>
              </a:rPr>
              <a:t>LDCH	CHARZ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015365" algn="l"/>
              </a:tabLst>
            </a:pPr>
            <a:r>
              <a:rPr sz="1800" spc="-5" dirty="0">
                <a:latin typeface="Arial"/>
                <a:cs typeface="Arial"/>
              </a:rPr>
              <a:t>STCH	C1</a:t>
            </a:r>
            <a:endParaRPr sz="18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  <a:spcBef>
                <a:spcPts val="430"/>
              </a:spcBef>
            </a:pPr>
            <a:r>
              <a:rPr sz="2000" b="1" i="1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43793" y="5503417"/>
            <a:ext cx="3816350" cy="360680"/>
          </a:xfrm>
          <a:custGeom>
            <a:avLst/>
            <a:gdLst/>
            <a:ahLst/>
            <a:cxnLst/>
            <a:rect l="l" t="t" r="r" b="b"/>
            <a:pathLst>
              <a:path w="3816350" h="360679">
                <a:moveTo>
                  <a:pt x="0" y="360426"/>
                </a:moveTo>
                <a:lnTo>
                  <a:pt x="3816095" y="360426"/>
                </a:lnTo>
                <a:lnTo>
                  <a:pt x="3816095" y="0"/>
                </a:lnTo>
                <a:lnTo>
                  <a:pt x="0" y="0"/>
                </a:lnTo>
                <a:lnTo>
                  <a:pt x="0" y="360426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343793" y="5863844"/>
            <a:ext cx="3816350" cy="287655"/>
          </a:xfrm>
          <a:custGeom>
            <a:avLst/>
            <a:gdLst/>
            <a:ahLst/>
            <a:cxnLst/>
            <a:rect l="l" t="t" r="r" b="b"/>
            <a:pathLst>
              <a:path w="3816350" h="287654">
                <a:moveTo>
                  <a:pt x="0" y="287274"/>
                </a:moveTo>
                <a:lnTo>
                  <a:pt x="3816095" y="287274"/>
                </a:lnTo>
                <a:lnTo>
                  <a:pt x="3816095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43793" y="6151117"/>
            <a:ext cx="3816350" cy="360680"/>
          </a:xfrm>
          <a:custGeom>
            <a:avLst/>
            <a:gdLst/>
            <a:ahLst/>
            <a:cxnLst/>
            <a:rect l="l" t="t" r="r" b="b"/>
            <a:pathLst>
              <a:path w="3816350" h="360679">
                <a:moveTo>
                  <a:pt x="0" y="360425"/>
                </a:moveTo>
                <a:lnTo>
                  <a:pt x="3816095" y="360425"/>
                </a:lnTo>
                <a:lnTo>
                  <a:pt x="3816095" y="0"/>
                </a:lnTo>
                <a:lnTo>
                  <a:pt x="0" y="0"/>
                </a:lnTo>
                <a:lnTo>
                  <a:pt x="0" y="360425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343793" y="6511543"/>
            <a:ext cx="3816350" cy="334010"/>
          </a:xfrm>
          <a:custGeom>
            <a:avLst/>
            <a:gdLst/>
            <a:ahLst/>
            <a:cxnLst/>
            <a:rect l="l" t="t" r="r" b="b"/>
            <a:pathLst>
              <a:path w="3816350" h="334009">
                <a:moveTo>
                  <a:pt x="0" y="0"/>
                </a:moveTo>
                <a:lnTo>
                  <a:pt x="0" y="333755"/>
                </a:lnTo>
                <a:lnTo>
                  <a:pt x="3816095" y="333755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423283" y="5444235"/>
            <a:ext cx="812800" cy="13944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1800" spc="-10" dirty="0">
                <a:latin typeface="Arial"/>
                <a:cs typeface="Arial"/>
              </a:rPr>
              <a:t>ALPHA</a:t>
            </a:r>
            <a:endParaRPr sz="1800">
              <a:latin typeface="Arial"/>
              <a:cs typeface="Arial"/>
            </a:endParaRPr>
          </a:p>
          <a:p>
            <a:pPr marL="12700" indent="253365">
              <a:lnSpc>
                <a:spcPct val="100000"/>
              </a:lnSpc>
              <a:spcBef>
                <a:spcPts val="680"/>
              </a:spcBef>
            </a:pPr>
            <a:r>
              <a:rPr sz="1800" spc="-5" dirty="0">
                <a:latin typeface="Arial"/>
                <a:cs typeface="Arial"/>
              </a:rPr>
              <a:t>FIVE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4700"/>
              </a:lnSpc>
              <a:spcBef>
                <a:spcPts val="575"/>
              </a:spcBef>
            </a:pPr>
            <a:r>
              <a:rPr sz="1800" spc="-5" dirty="0">
                <a:latin typeface="Arial"/>
                <a:cs typeface="Arial"/>
              </a:rPr>
              <a:t>CHARZ  </a:t>
            </a:r>
            <a:r>
              <a:rPr sz="1800" spc="-10" dirty="0">
                <a:latin typeface="Arial"/>
                <a:cs typeface="Arial"/>
              </a:rPr>
              <a:t>C1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61156" y="5444235"/>
            <a:ext cx="1791335" cy="13944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1078865" algn="l"/>
              </a:tabLst>
            </a:pPr>
            <a:r>
              <a:rPr sz="1800" spc="-5" dirty="0">
                <a:latin typeface="Arial"/>
                <a:cs typeface="Arial"/>
              </a:rPr>
              <a:t>RESW	1</a:t>
            </a:r>
            <a:endParaRPr sz="18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680"/>
              </a:spcBef>
              <a:tabLst>
                <a:tab pos="1066800" algn="l"/>
              </a:tabLst>
            </a:pPr>
            <a:r>
              <a:rPr sz="1800" spc="-5" dirty="0">
                <a:latin typeface="Arial"/>
                <a:cs typeface="Arial"/>
              </a:rPr>
              <a:t>WORD	5</a:t>
            </a:r>
            <a:endParaRPr sz="1800">
              <a:latin typeface="Arial"/>
              <a:cs typeface="Arial"/>
            </a:endParaRPr>
          </a:p>
          <a:p>
            <a:pPr marL="50800">
              <a:lnSpc>
                <a:spcPts val="2870"/>
              </a:lnSpc>
              <a:spcBef>
                <a:spcPts val="80"/>
              </a:spcBef>
              <a:tabLst>
                <a:tab pos="1028700" algn="l"/>
              </a:tabLst>
            </a:pPr>
            <a:r>
              <a:rPr sz="1800" dirty="0">
                <a:latin typeface="Arial"/>
                <a:cs typeface="Arial"/>
              </a:rPr>
              <a:t>BYTE	</a:t>
            </a:r>
            <a:r>
              <a:rPr sz="1800" spc="-5" dirty="0">
                <a:latin typeface="Arial"/>
                <a:cs typeface="Arial"/>
              </a:rPr>
              <a:t>C </a:t>
            </a:r>
            <a:r>
              <a:rPr sz="2400" b="1" dirty="0">
                <a:latin typeface="Arial"/>
                <a:cs typeface="Arial"/>
              </a:rPr>
              <a:t>’ 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’</a:t>
            </a:r>
            <a:endParaRPr sz="2400">
              <a:latin typeface="Arial"/>
              <a:cs typeface="Arial"/>
            </a:endParaRPr>
          </a:p>
          <a:p>
            <a:pPr marL="62865">
              <a:lnSpc>
                <a:spcPts val="2150"/>
              </a:lnSpc>
              <a:tabLst>
                <a:tab pos="1129665" algn="l"/>
              </a:tabLst>
            </a:pPr>
            <a:r>
              <a:rPr sz="1800" spc="-5" dirty="0">
                <a:latin typeface="Arial"/>
                <a:cs typeface="Arial"/>
              </a:rPr>
              <a:t>RESB	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6935" y="901700"/>
            <a:ext cx="647700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L="55244" algn="ctr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Arial"/>
                <a:cs typeface="Arial"/>
              </a:rPr>
              <a:t>Z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5527" y="187197"/>
            <a:ext cx="7574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data </a:t>
            </a:r>
            <a:r>
              <a:rPr dirty="0"/>
              <a:t>movement </a:t>
            </a:r>
            <a:r>
              <a:rPr spc="-5" dirty="0"/>
              <a:t>operations for</a:t>
            </a:r>
            <a:r>
              <a:rPr spc="60" dirty="0"/>
              <a:t> </a:t>
            </a:r>
            <a:r>
              <a:rPr spc="-5" dirty="0"/>
              <a:t>(b)SIC/XE</a:t>
            </a:r>
          </a:p>
        </p:txBody>
      </p:sp>
      <p:sp>
        <p:nvSpPr>
          <p:cNvPr id="3" name="object 3"/>
          <p:cNvSpPr/>
          <p:nvPr/>
        </p:nvSpPr>
        <p:spPr>
          <a:xfrm>
            <a:off x="166509" y="690626"/>
            <a:ext cx="3630929" cy="3668395"/>
          </a:xfrm>
          <a:custGeom>
            <a:avLst/>
            <a:gdLst/>
            <a:ahLst/>
            <a:cxnLst/>
            <a:rect l="l" t="t" r="r" b="b"/>
            <a:pathLst>
              <a:path w="3630929" h="3668395">
                <a:moveTo>
                  <a:pt x="0" y="0"/>
                </a:moveTo>
                <a:lnTo>
                  <a:pt x="0" y="3668267"/>
                </a:lnTo>
                <a:lnTo>
                  <a:pt x="3630929" y="3668267"/>
                </a:lnTo>
                <a:lnTo>
                  <a:pt x="3630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5511" y="690626"/>
            <a:ext cx="3672204" cy="3668395"/>
          </a:xfrm>
          <a:custGeom>
            <a:avLst/>
            <a:gdLst/>
            <a:ahLst/>
            <a:cxnLst/>
            <a:rect l="l" t="t" r="r" b="b"/>
            <a:pathLst>
              <a:path w="3672204" h="3668395">
                <a:moveTo>
                  <a:pt x="0" y="0"/>
                </a:moveTo>
                <a:lnTo>
                  <a:pt x="0" y="3668267"/>
                </a:lnTo>
                <a:lnTo>
                  <a:pt x="3672078" y="3668267"/>
                </a:lnTo>
                <a:lnTo>
                  <a:pt x="3672078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15077" y="3193440"/>
            <a:ext cx="382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C1: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2333" y="3199892"/>
            <a:ext cx="2950845" cy="367665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"/>
                <a:cs typeface="Arial"/>
              </a:rPr>
              <a:t>90-&gt;5A </a:t>
            </a:r>
            <a:r>
              <a:rPr sz="1800" dirty="0">
                <a:latin typeface="Arial"/>
                <a:cs typeface="Arial"/>
              </a:rPr>
              <a:t>(ASCII CODE)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=Z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8563" y="1477772"/>
            <a:ext cx="647700" cy="7620"/>
          </a:xfrm>
          <a:custGeom>
            <a:avLst/>
            <a:gdLst/>
            <a:ahLst/>
            <a:cxnLst/>
            <a:rect l="l" t="t" r="r" b="b"/>
            <a:pathLst>
              <a:path w="647700" h="7619">
                <a:moveTo>
                  <a:pt x="0" y="7619"/>
                </a:moveTo>
                <a:lnTo>
                  <a:pt x="647699" y="7619"/>
                </a:lnTo>
                <a:lnTo>
                  <a:pt x="64769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80491" y="1180148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12333" y="4208017"/>
            <a:ext cx="2305050" cy="360680"/>
          </a:xfrm>
          <a:custGeom>
            <a:avLst/>
            <a:gdLst/>
            <a:ahLst/>
            <a:cxnLst/>
            <a:rect l="l" t="t" r="r" b="b"/>
            <a:pathLst>
              <a:path w="2305050" h="360679">
                <a:moveTo>
                  <a:pt x="0" y="360426"/>
                </a:moveTo>
                <a:lnTo>
                  <a:pt x="2305049" y="360426"/>
                </a:lnTo>
                <a:lnTo>
                  <a:pt x="2305049" y="0"/>
                </a:lnTo>
                <a:lnTo>
                  <a:pt x="0" y="0"/>
                </a:lnTo>
                <a:lnTo>
                  <a:pt x="0" y="360426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17565" y="4234942"/>
            <a:ext cx="4705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LDA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33738" y="4234942"/>
            <a:ext cx="343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#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12333" y="4568444"/>
            <a:ext cx="2305050" cy="359410"/>
          </a:xfrm>
          <a:custGeom>
            <a:avLst/>
            <a:gdLst/>
            <a:ahLst/>
            <a:cxnLst/>
            <a:rect l="l" t="t" r="r" b="b"/>
            <a:pathLst>
              <a:path w="2305050" h="359410">
                <a:moveTo>
                  <a:pt x="0" y="358901"/>
                </a:moveTo>
                <a:lnTo>
                  <a:pt x="2305049" y="358901"/>
                </a:lnTo>
                <a:lnTo>
                  <a:pt x="2305049" y="0"/>
                </a:lnTo>
                <a:lnTo>
                  <a:pt x="0" y="0"/>
                </a:lnTo>
                <a:lnTo>
                  <a:pt x="0" y="358901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12333" y="4927346"/>
            <a:ext cx="2305050" cy="360680"/>
          </a:xfrm>
          <a:custGeom>
            <a:avLst/>
            <a:gdLst/>
            <a:ahLst/>
            <a:cxnLst/>
            <a:rect l="l" t="t" r="r" b="b"/>
            <a:pathLst>
              <a:path w="2305050" h="360679">
                <a:moveTo>
                  <a:pt x="0" y="360425"/>
                </a:moveTo>
                <a:lnTo>
                  <a:pt x="2305049" y="360425"/>
                </a:lnTo>
                <a:lnTo>
                  <a:pt x="2305049" y="0"/>
                </a:lnTo>
                <a:lnTo>
                  <a:pt x="0" y="0"/>
                </a:lnTo>
                <a:lnTo>
                  <a:pt x="0" y="360425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12333" y="5287771"/>
            <a:ext cx="2305050" cy="288925"/>
          </a:xfrm>
          <a:custGeom>
            <a:avLst/>
            <a:gdLst/>
            <a:ahLst/>
            <a:cxnLst/>
            <a:rect l="l" t="t" r="r" b="b"/>
            <a:pathLst>
              <a:path w="2305050" h="288925">
                <a:moveTo>
                  <a:pt x="0" y="288798"/>
                </a:moveTo>
                <a:lnTo>
                  <a:pt x="2305049" y="288798"/>
                </a:lnTo>
                <a:lnTo>
                  <a:pt x="2305049" y="0"/>
                </a:lnTo>
                <a:lnTo>
                  <a:pt x="0" y="0"/>
                </a:lnTo>
                <a:lnTo>
                  <a:pt x="0" y="288798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12333" y="5576570"/>
            <a:ext cx="2305050" cy="359410"/>
          </a:xfrm>
          <a:custGeom>
            <a:avLst/>
            <a:gdLst/>
            <a:ahLst/>
            <a:cxnLst/>
            <a:rect l="l" t="t" r="r" b="b"/>
            <a:pathLst>
              <a:path w="2305050" h="359410">
                <a:moveTo>
                  <a:pt x="0" y="358901"/>
                </a:moveTo>
                <a:lnTo>
                  <a:pt x="2305049" y="358901"/>
                </a:lnTo>
                <a:lnTo>
                  <a:pt x="2305049" y="0"/>
                </a:lnTo>
                <a:lnTo>
                  <a:pt x="0" y="0"/>
                </a:lnTo>
                <a:lnTo>
                  <a:pt x="0" y="358901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854319" y="4510785"/>
            <a:ext cx="1854835" cy="139255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765"/>
              </a:spcBef>
              <a:tabLst>
                <a:tab pos="1092200" algn="l"/>
              </a:tabLst>
            </a:pPr>
            <a:r>
              <a:rPr sz="1800" dirty="0">
                <a:latin typeface="Arial"/>
                <a:cs typeface="Arial"/>
              </a:rPr>
              <a:t>STA	</a:t>
            </a:r>
            <a:r>
              <a:rPr sz="1800" spc="-5" dirty="0">
                <a:latin typeface="Arial"/>
                <a:cs typeface="Arial"/>
              </a:rPr>
              <a:t>ALPHA</a:t>
            </a:r>
            <a:endParaRPr sz="1800">
              <a:latin typeface="Arial"/>
              <a:cs typeface="Arial"/>
            </a:endParaRPr>
          </a:p>
          <a:p>
            <a:pPr marL="75565">
              <a:lnSpc>
                <a:spcPct val="100000"/>
              </a:lnSpc>
              <a:spcBef>
                <a:spcPts val="665"/>
              </a:spcBef>
              <a:tabLst>
                <a:tab pos="1090930" algn="l"/>
              </a:tabLst>
            </a:pPr>
            <a:r>
              <a:rPr sz="1800" spc="-5" dirty="0">
                <a:latin typeface="Arial"/>
                <a:cs typeface="Arial"/>
              </a:rPr>
              <a:t>LDA	#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90</a:t>
            </a:r>
            <a:endParaRPr sz="1800">
              <a:latin typeface="Arial"/>
              <a:cs typeface="Arial"/>
            </a:endParaRPr>
          </a:p>
          <a:p>
            <a:pPr marL="75565">
              <a:lnSpc>
                <a:spcPct val="100000"/>
              </a:lnSpc>
              <a:spcBef>
                <a:spcPts val="680"/>
              </a:spcBef>
              <a:tabLst>
                <a:tab pos="1141730" algn="l"/>
              </a:tabLst>
            </a:pPr>
            <a:r>
              <a:rPr sz="1800" spc="-5" dirty="0">
                <a:latin typeface="Arial"/>
                <a:cs typeface="Arial"/>
              </a:rPr>
              <a:t>STCH	C1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99013" y="5935471"/>
            <a:ext cx="3816350" cy="360680"/>
          </a:xfrm>
          <a:custGeom>
            <a:avLst/>
            <a:gdLst/>
            <a:ahLst/>
            <a:cxnLst/>
            <a:rect l="l" t="t" r="r" b="b"/>
            <a:pathLst>
              <a:path w="3816350" h="360679">
                <a:moveTo>
                  <a:pt x="0" y="360426"/>
                </a:moveTo>
                <a:lnTo>
                  <a:pt x="3816095" y="360426"/>
                </a:lnTo>
                <a:lnTo>
                  <a:pt x="3816095" y="0"/>
                </a:lnTo>
                <a:lnTo>
                  <a:pt x="0" y="0"/>
                </a:lnTo>
                <a:lnTo>
                  <a:pt x="0" y="360426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99013" y="6295897"/>
            <a:ext cx="3816350" cy="367030"/>
          </a:xfrm>
          <a:custGeom>
            <a:avLst/>
            <a:gdLst/>
            <a:ahLst/>
            <a:cxnLst/>
            <a:rect l="l" t="t" r="r" b="b"/>
            <a:pathLst>
              <a:path w="3816350" h="367029">
                <a:moveTo>
                  <a:pt x="0" y="0"/>
                </a:moveTo>
                <a:lnTo>
                  <a:pt x="0" y="366522"/>
                </a:lnTo>
                <a:lnTo>
                  <a:pt x="3816095" y="366522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78503" y="5876290"/>
            <a:ext cx="774700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4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ALPHA  C1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03688" y="5876290"/>
            <a:ext cx="1231900" cy="7467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775"/>
              </a:spcBef>
              <a:tabLst>
                <a:tab pos="1091565" algn="l"/>
              </a:tabLst>
            </a:pPr>
            <a:r>
              <a:rPr sz="1800" spc="-5" dirty="0">
                <a:latin typeface="Arial"/>
                <a:cs typeface="Arial"/>
              </a:rPr>
              <a:t>RES</a:t>
            </a:r>
            <a:r>
              <a:rPr sz="1800" dirty="0">
                <a:latin typeface="Arial"/>
                <a:cs typeface="Arial"/>
              </a:rPr>
              <a:t>W	</a:t>
            </a: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1078865" algn="l"/>
              </a:tabLst>
            </a:pPr>
            <a:r>
              <a:rPr sz="1800" spc="-5" dirty="0">
                <a:latin typeface="Arial"/>
                <a:cs typeface="Arial"/>
              </a:rPr>
              <a:t>RESB	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70063" y="1257553"/>
            <a:ext cx="4902200" cy="1247140"/>
          </a:xfrm>
          <a:custGeom>
            <a:avLst/>
            <a:gdLst/>
            <a:ahLst/>
            <a:cxnLst/>
            <a:rect l="l" t="t" r="r" b="b"/>
            <a:pathLst>
              <a:path w="4902200" h="1247139">
                <a:moveTo>
                  <a:pt x="4829484" y="1205470"/>
                </a:moveTo>
                <a:lnTo>
                  <a:pt x="6095" y="0"/>
                </a:lnTo>
                <a:lnTo>
                  <a:pt x="2286" y="0"/>
                </a:lnTo>
                <a:lnTo>
                  <a:pt x="0" y="3048"/>
                </a:lnTo>
                <a:lnTo>
                  <a:pt x="762" y="6858"/>
                </a:lnTo>
                <a:lnTo>
                  <a:pt x="3810" y="9143"/>
                </a:lnTo>
                <a:lnTo>
                  <a:pt x="4827131" y="1214597"/>
                </a:lnTo>
                <a:lnTo>
                  <a:pt x="4829484" y="1205470"/>
                </a:lnTo>
                <a:close/>
              </a:path>
              <a:path w="4902200" h="1247139">
                <a:moveTo>
                  <a:pt x="4845558" y="1240756"/>
                </a:moveTo>
                <a:lnTo>
                  <a:pt x="4845558" y="1213865"/>
                </a:lnTo>
                <a:lnTo>
                  <a:pt x="4843259" y="1216914"/>
                </a:lnTo>
                <a:lnTo>
                  <a:pt x="4839449" y="1217676"/>
                </a:lnTo>
                <a:lnTo>
                  <a:pt x="4827131" y="1214597"/>
                </a:lnTo>
                <a:lnTo>
                  <a:pt x="4818875" y="1246632"/>
                </a:lnTo>
                <a:lnTo>
                  <a:pt x="4845558" y="1240756"/>
                </a:lnTo>
                <a:close/>
              </a:path>
              <a:path w="4902200" h="1247139">
                <a:moveTo>
                  <a:pt x="4845558" y="1213865"/>
                </a:moveTo>
                <a:lnTo>
                  <a:pt x="4844783" y="1210056"/>
                </a:lnTo>
                <a:lnTo>
                  <a:pt x="4841735" y="1208532"/>
                </a:lnTo>
                <a:lnTo>
                  <a:pt x="4829484" y="1205470"/>
                </a:lnTo>
                <a:lnTo>
                  <a:pt x="4827131" y="1214597"/>
                </a:lnTo>
                <a:lnTo>
                  <a:pt x="4839449" y="1217676"/>
                </a:lnTo>
                <a:lnTo>
                  <a:pt x="4843259" y="1216914"/>
                </a:lnTo>
                <a:lnTo>
                  <a:pt x="4845558" y="1213865"/>
                </a:lnTo>
                <a:close/>
              </a:path>
              <a:path w="4902200" h="1247139">
                <a:moveTo>
                  <a:pt x="4901933" y="1228344"/>
                </a:moveTo>
                <a:lnTo>
                  <a:pt x="4837925" y="1172718"/>
                </a:lnTo>
                <a:lnTo>
                  <a:pt x="4829484" y="1205470"/>
                </a:lnTo>
                <a:lnTo>
                  <a:pt x="4841735" y="1208532"/>
                </a:lnTo>
                <a:lnTo>
                  <a:pt x="4844783" y="1210056"/>
                </a:lnTo>
                <a:lnTo>
                  <a:pt x="4845558" y="1213865"/>
                </a:lnTo>
                <a:lnTo>
                  <a:pt x="4845558" y="1240756"/>
                </a:lnTo>
                <a:lnTo>
                  <a:pt x="4901933" y="12283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563" y="1111250"/>
            <a:ext cx="647700" cy="367030"/>
          </a:xfrm>
          <a:custGeom>
            <a:avLst/>
            <a:gdLst/>
            <a:ahLst/>
            <a:cxnLst/>
            <a:rect l="l" t="t" r="r" b="b"/>
            <a:pathLst>
              <a:path w="647700" h="367030">
                <a:moveTo>
                  <a:pt x="0" y="0"/>
                </a:moveTo>
                <a:lnTo>
                  <a:pt x="0" y="366522"/>
                </a:lnTo>
                <a:lnTo>
                  <a:pt x="647700" y="366522"/>
                </a:lnTo>
                <a:lnTo>
                  <a:pt x="6477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45922" y="569722"/>
            <a:ext cx="7230109" cy="2511425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536700">
              <a:lnSpc>
                <a:spcPct val="100000"/>
              </a:lnSpc>
              <a:spcBef>
                <a:spcPts val="1255"/>
              </a:spcBef>
              <a:tabLst>
                <a:tab pos="6186805" algn="l"/>
              </a:tabLst>
            </a:pPr>
            <a:r>
              <a:rPr sz="1800" spc="-5" dirty="0">
                <a:latin typeface="Arial"/>
                <a:cs typeface="Arial"/>
              </a:rPr>
              <a:t>CPU	MEMORY</a:t>
            </a:r>
            <a:endParaRPr sz="1800">
              <a:latin typeface="Arial"/>
              <a:cs typeface="Arial"/>
            </a:endParaRPr>
          </a:p>
          <a:p>
            <a:pPr marL="12700" marR="6396355">
              <a:lnSpc>
                <a:spcPct val="147600"/>
              </a:lnSpc>
              <a:spcBef>
                <a:spcPts val="130"/>
              </a:spcBef>
              <a:tabLst>
                <a:tab pos="570865" algn="l"/>
              </a:tabLst>
            </a:pPr>
            <a:r>
              <a:rPr sz="2700" spc="-7" baseline="1543" dirty="0">
                <a:latin typeface="Arial"/>
                <a:cs typeface="Arial"/>
              </a:rPr>
              <a:t>A</a:t>
            </a:r>
            <a:r>
              <a:rPr sz="2700" baseline="1543" dirty="0">
                <a:latin typeface="Arial"/>
                <a:cs typeface="Arial"/>
              </a:rPr>
              <a:t>:	</a:t>
            </a:r>
            <a:r>
              <a:rPr sz="1800" spc="-5" dirty="0">
                <a:latin typeface="Arial"/>
                <a:cs typeface="Arial"/>
              </a:rPr>
              <a:t>90  (ACC)</a:t>
            </a:r>
            <a:endParaRPr sz="1800">
              <a:latin typeface="Arial"/>
              <a:cs typeface="Arial"/>
            </a:endParaRPr>
          </a:p>
          <a:p>
            <a:pPr marR="640080" algn="r">
              <a:lnSpc>
                <a:spcPct val="100000"/>
              </a:lnSpc>
              <a:spcBef>
                <a:spcPts val="1085"/>
              </a:spcBef>
            </a:pPr>
            <a:r>
              <a:rPr sz="1800" spc="-5" dirty="0">
                <a:latin typeface="Arial"/>
                <a:cs typeface="Arial"/>
              </a:rPr>
              <a:t>(word)</a:t>
            </a:r>
            <a:endParaRPr sz="1800">
              <a:latin typeface="Arial"/>
              <a:cs typeface="Arial"/>
            </a:endParaRPr>
          </a:p>
          <a:p>
            <a:pPr marR="915035" algn="r">
              <a:lnSpc>
                <a:spcPct val="100000"/>
              </a:lnSpc>
              <a:spcBef>
                <a:spcPts val="1105"/>
              </a:spcBef>
              <a:tabLst>
                <a:tab pos="1197610" algn="l"/>
              </a:tabLst>
            </a:pPr>
            <a:r>
              <a:rPr sz="1800" spc="-5" dirty="0">
                <a:latin typeface="Arial"/>
                <a:cs typeface="Arial"/>
              </a:rPr>
              <a:t>ALPHA</a:t>
            </a:r>
            <a:r>
              <a:rPr sz="1800" dirty="0">
                <a:latin typeface="Arial"/>
                <a:cs typeface="Arial"/>
              </a:rPr>
              <a:t>:	</a:t>
            </a: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 marR="1148080" algn="r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Arial"/>
                <a:cs typeface="Arial"/>
              </a:rPr>
              <a:t>(byte)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41691" y="1290319"/>
            <a:ext cx="4470400" cy="2096770"/>
          </a:xfrm>
          <a:custGeom>
            <a:avLst/>
            <a:gdLst/>
            <a:ahLst/>
            <a:cxnLst/>
            <a:rect l="l" t="t" r="r" b="b"/>
            <a:pathLst>
              <a:path w="4470400" h="2096770">
                <a:moveTo>
                  <a:pt x="4403306" y="2057257"/>
                </a:moveTo>
                <a:lnTo>
                  <a:pt x="6858" y="761"/>
                </a:lnTo>
                <a:lnTo>
                  <a:pt x="3048" y="0"/>
                </a:lnTo>
                <a:lnTo>
                  <a:pt x="0" y="3047"/>
                </a:lnTo>
                <a:lnTo>
                  <a:pt x="0" y="6857"/>
                </a:lnTo>
                <a:lnTo>
                  <a:pt x="2286" y="9143"/>
                </a:lnTo>
                <a:lnTo>
                  <a:pt x="4399314" y="2065904"/>
                </a:lnTo>
                <a:lnTo>
                  <a:pt x="4403306" y="2057257"/>
                </a:lnTo>
                <a:close/>
              </a:path>
              <a:path w="4470400" h="2096770">
                <a:moveTo>
                  <a:pt x="4417314" y="2095396"/>
                </a:moveTo>
                <a:lnTo>
                  <a:pt x="4417314" y="2068829"/>
                </a:lnTo>
                <a:lnTo>
                  <a:pt x="4414253" y="2071877"/>
                </a:lnTo>
                <a:lnTo>
                  <a:pt x="4410456" y="2071115"/>
                </a:lnTo>
                <a:lnTo>
                  <a:pt x="4399314" y="2065904"/>
                </a:lnTo>
                <a:lnTo>
                  <a:pt x="4385297" y="2096261"/>
                </a:lnTo>
                <a:lnTo>
                  <a:pt x="4417314" y="2095396"/>
                </a:lnTo>
                <a:close/>
              </a:path>
              <a:path w="4470400" h="2096770">
                <a:moveTo>
                  <a:pt x="4417314" y="2068829"/>
                </a:moveTo>
                <a:lnTo>
                  <a:pt x="4417314" y="2065781"/>
                </a:lnTo>
                <a:lnTo>
                  <a:pt x="4415015" y="2062733"/>
                </a:lnTo>
                <a:lnTo>
                  <a:pt x="4403306" y="2057257"/>
                </a:lnTo>
                <a:lnTo>
                  <a:pt x="4399314" y="2065904"/>
                </a:lnTo>
                <a:lnTo>
                  <a:pt x="4410456" y="2071115"/>
                </a:lnTo>
                <a:lnTo>
                  <a:pt x="4414253" y="2071877"/>
                </a:lnTo>
                <a:lnTo>
                  <a:pt x="4417314" y="2068829"/>
                </a:lnTo>
                <a:close/>
              </a:path>
              <a:path w="4470400" h="2096770">
                <a:moveTo>
                  <a:pt x="4469879" y="2093975"/>
                </a:moveTo>
                <a:lnTo>
                  <a:pt x="4417314" y="2026919"/>
                </a:lnTo>
                <a:lnTo>
                  <a:pt x="4403306" y="2057257"/>
                </a:lnTo>
                <a:lnTo>
                  <a:pt x="4415015" y="2062733"/>
                </a:lnTo>
                <a:lnTo>
                  <a:pt x="4417314" y="2065781"/>
                </a:lnTo>
                <a:lnTo>
                  <a:pt x="4417314" y="2095396"/>
                </a:lnTo>
                <a:lnTo>
                  <a:pt x="4469879" y="20939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998" y="100329"/>
            <a:ext cx="8502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</a:t>
            </a:r>
            <a:r>
              <a:rPr dirty="0"/>
              <a:t>arithmetic </a:t>
            </a:r>
            <a:r>
              <a:rPr spc="-5" dirty="0"/>
              <a:t>operations for (a)SIC and</a:t>
            </a:r>
            <a:r>
              <a:rPr spc="55" dirty="0"/>
              <a:t> </a:t>
            </a:r>
            <a:r>
              <a:rPr spc="-5" dirty="0"/>
              <a:t>(b)SIC/XE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6890" y="1628093"/>
            <a:ext cx="266255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i="1" spc="-70" dirty="0">
                <a:solidFill>
                  <a:srgbClr val="00009A"/>
                </a:solidFill>
                <a:latin typeface="Tahoma"/>
                <a:cs typeface="Tahoma"/>
              </a:rPr>
              <a:t>BETA</a:t>
            </a:r>
            <a:r>
              <a:rPr sz="1900" i="1" spc="-70" dirty="0">
                <a:solidFill>
                  <a:srgbClr val="00009A"/>
                </a:solidFill>
                <a:latin typeface="Times New Roman"/>
                <a:cs typeface="Times New Roman"/>
              </a:rPr>
              <a:t>←</a:t>
            </a:r>
            <a:r>
              <a:rPr sz="1900" i="1" spc="-70" dirty="0">
                <a:solidFill>
                  <a:srgbClr val="00009A"/>
                </a:solidFill>
                <a:latin typeface="Tahoma"/>
                <a:cs typeface="Tahoma"/>
              </a:rPr>
              <a:t>ALPHA+INCR-ONE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9083" y="2726897"/>
            <a:ext cx="290703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i="1" spc="-70" dirty="0">
                <a:solidFill>
                  <a:srgbClr val="00009A"/>
                </a:solidFill>
                <a:latin typeface="Tahoma"/>
                <a:cs typeface="Tahoma"/>
              </a:rPr>
              <a:t>DELTA</a:t>
            </a:r>
            <a:r>
              <a:rPr sz="1900" i="1" spc="-70" dirty="0">
                <a:solidFill>
                  <a:srgbClr val="00009A"/>
                </a:solidFill>
                <a:latin typeface="Times New Roman"/>
                <a:cs typeface="Times New Roman"/>
              </a:rPr>
              <a:t>←</a:t>
            </a:r>
            <a:r>
              <a:rPr sz="1900" i="1" spc="-70" dirty="0">
                <a:solidFill>
                  <a:srgbClr val="00009A"/>
                </a:solidFill>
                <a:latin typeface="Tahoma"/>
                <a:cs typeface="Tahoma"/>
              </a:rPr>
              <a:t>GAMMA+INCR-ONE</a:t>
            </a:r>
            <a:endParaRPr sz="1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72641" y="829960"/>
          <a:ext cx="3415665" cy="5393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9030"/>
                <a:gridCol w="1177290"/>
                <a:gridCol w="1109345"/>
              </a:tblGrid>
              <a:tr h="230695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 marR="363220" algn="just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LDA  </a:t>
                      </a:r>
                      <a:r>
                        <a:rPr sz="1800" b="1" spc="-5" dirty="0">
                          <a:latin typeface="Tahoma"/>
                          <a:cs typeface="Tahoma"/>
                        </a:rPr>
                        <a:t>ADD  </a:t>
                      </a:r>
                      <a:r>
                        <a:rPr sz="1800" b="1" spc="-10" dirty="0">
                          <a:latin typeface="Tahoma"/>
                          <a:cs typeface="Tahoma"/>
                        </a:rPr>
                        <a:t>SUB  STA  LDA  </a:t>
                      </a:r>
                      <a:r>
                        <a:rPr sz="1800" b="1" spc="-5" dirty="0">
                          <a:latin typeface="Tahoma"/>
                          <a:cs typeface="Tahoma"/>
                        </a:rPr>
                        <a:t>ADD  </a:t>
                      </a:r>
                      <a:r>
                        <a:rPr sz="1800" b="1" spc="-10" dirty="0">
                          <a:latin typeface="Tahoma"/>
                          <a:cs typeface="Tahoma"/>
                        </a:rPr>
                        <a:t>SUB  STA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195" marR="23495" indent="2349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ALPHA  INCR  ONE  BETA  GAMMA  INCR  ONE  DELTA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6972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30353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085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900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ONE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WORD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38100" marB="0"/>
                </a:tc>
              </a:tr>
              <a:tr h="331470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29565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ALPHA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</a:tr>
              <a:tr h="330200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BETA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</a:tr>
              <a:tr h="330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GAMMA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7305" marB="0"/>
                </a:tc>
              </a:tr>
              <a:tr h="375920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DELTA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</a:tr>
              <a:tr h="349250">
                <a:tc>
                  <a:txBody>
                    <a:bodyPr/>
                    <a:lstStyle/>
                    <a:p>
                      <a:pPr marL="32384">
                        <a:lnSpc>
                          <a:spcPts val="2070"/>
                        </a:lnSpc>
                        <a:spcBef>
                          <a:spcPts val="58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INCR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ts val="2070"/>
                        </a:lnSpc>
                        <a:spcBef>
                          <a:spcPts val="580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ts val="2070"/>
                        </a:lnSpc>
                        <a:spcBef>
                          <a:spcPts val="580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736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7209929" y="5937237"/>
            <a:ext cx="4483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3300"/>
                </a:solidFill>
                <a:latin typeface="Tahoma"/>
                <a:cs typeface="Tahoma"/>
              </a:rPr>
              <a:t>1/2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90891" y="791086"/>
          <a:ext cx="4215129" cy="5518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815"/>
                <a:gridCol w="1423035"/>
                <a:gridCol w="1351279"/>
              </a:tblGrid>
              <a:tr h="328295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LDS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0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INCR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ALPHA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2225" marB="0"/>
                </a:tc>
              </a:tr>
              <a:tr h="6692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 marR="25209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ADDR 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SUB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65430" marR="518159" indent="-444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 ,</a:t>
                      </a:r>
                      <a:r>
                        <a:rPr sz="2000" b="1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A  #</a:t>
                      </a:r>
                      <a:r>
                        <a:rPr sz="20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</a:tr>
              <a:tr h="335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BETA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6692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 marR="252729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LDA  </a:t>
                      </a:r>
                      <a:r>
                        <a:rPr sz="2000" b="1" dirty="0">
                          <a:latin typeface="Tahoma"/>
                          <a:cs typeface="Tahoma"/>
                        </a:rPr>
                        <a:t>ADDR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336550" marR="22225" indent="-7620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GAMMA 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S ,</a:t>
                      </a:r>
                      <a:r>
                        <a:rPr sz="20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</a:tr>
              <a:tr h="6692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 marR="47307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SUB 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STA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3079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DELTA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3473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25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66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ALPHA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286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BETA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</a:tr>
              <a:tr h="3651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GAMMA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279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DELTA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ts val="2315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INCR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ts val="2315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2315"/>
                        </a:lnSpc>
                        <a:spcBef>
                          <a:spcPts val="229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073288" y="6360820"/>
            <a:ext cx="495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3300"/>
                </a:solidFill>
                <a:latin typeface="Tahoma"/>
                <a:cs typeface="Tahoma"/>
              </a:rPr>
              <a:t>2/2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9043" y="252729"/>
            <a:ext cx="8502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</a:t>
            </a:r>
            <a:r>
              <a:rPr dirty="0"/>
              <a:t>arithmetic </a:t>
            </a:r>
            <a:r>
              <a:rPr spc="-5" dirty="0"/>
              <a:t>operations for (a)SIC and</a:t>
            </a:r>
            <a:r>
              <a:rPr spc="55" dirty="0"/>
              <a:t> </a:t>
            </a:r>
            <a:r>
              <a:rPr spc="-5" dirty="0"/>
              <a:t>(b)SIC/XE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5464" y="276352"/>
            <a:ext cx="9138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looping and indexing operation for</a:t>
            </a:r>
            <a:r>
              <a:rPr spc="120" dirty="0"/>
              <a:t> </a:t>
            </a:r>
            <a:r>
              <a:rPr spc="-5" dirty="0"/>
              <a:t>(a)SIC,(b)SIC/X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0611" y="834520"/>
          <a:ext cx="5887083" cy="3410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5605"/>
                <a:gridCol w="1575434"/>
                <a:gridCol w="2646044"/>
              </a:tblGrid>
              <a:tr h="334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817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ZERO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4798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MOVECH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6000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7305" marB="0"/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STR1 , 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7305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885" marR="314325" indent="-30480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STCH 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TIX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301625" marR="1298575" indent="-2730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STR2 ,</a:t>
                      </a:r>
                      <a:r>
                        <a:rPr sz="20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  ELEVEN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JLT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R="31496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MOVECH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334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496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3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496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8300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BYTE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L="3721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C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‘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TEST STRING</a:t>
                      </a:r>
                      <a:r>
                        <a:rPr sz="20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‘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2545" marB="0"/>
                </a:tc>
              </a:tr>
              <a:tr h="323850">
                <a:tc>
                  <a:txBody>
                    <a:bodyPr/>
                    <a:lstStyle/>
                    <a:p>
                      <a:pPr marL="179705">
                        <a:lnSpc>
                          <a:spcPts val="2315"/>
                        </a:lnSpc>
                        <a:spcBef>
                          <a:spcPts val="14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520065">
                        <a:lnSpc>
                          <a:spcPts val="2315"/>
                        </a:lnSpc>
                        <a:spcBef>
                          <a:spcPts val="14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7780" marB="0"/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ts val="2315"/>
                        </a:lnSpc>
                        <a:spcBef>
                          <a:spcPts val="14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778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738225" y="4235374"/>
            <a:ext cx="1006475" cy="136525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334"/>
              </a:spcBef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12700" marR="290830" indent="74295">
              <a:lnSpc>
                <a:spcPts val="2640"/>
              </a:lnSpc>
              <a:spcBef>
                <a:spcPts val="120"/>
              </a:spcBef>
            </a:pPr>
            <a:r>
              <a:rPr sz="2000" b="1" spc="-5" dirty="0">
                <a:latin typeface="Tahoma"/>
                <a:cs typeface="Tahoma"/>
              </a:rPr>
              <a:t>.  ZERO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000" b="1" spc="-5" dirty="0">
                <a:latin typeface="Tahoma"/>
                <a:cs typeface="Tahoma"/>
              </a:rPr>
              <a:t>ELEVEN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8850" y="4904397"/>
            <a:ext cx="1704339" cy="6959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40"/>
              </a:spcBef>
              <a:tabLst>
                <a:tab pos="1454150" algn="l"/>
              </a:tabLst>
            </a:pPr>
            <a:r>
              <a:rPr sz="2000" b="1" spc="-10" dirty="0">
                <a:latin typeface="Tahoma"/>
                <a:cs typeface="Tahoma"/>
              </a:rPr>
              <a:t>WORD	</a:t>
            </a:r>
            <a:r>
              <a:rPr sz="2000" b="1" spc="-5" dirty="0">
                <a:latin typeface="Tahoma"/>
                <a:cs typeface="Tahoma"/>
              </a:rPr>
              <a:t>0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  <a:tabLst>
                <a:tab pos="1367790" algn="l"/>
              </a:tabLst>
            </a:pPr>
            <a:r>
              <a:rPr sz="2000" b="1" spc="-5" dirty="0">
                <a:latin typeface="Tahoma"/>
                <a:cs typeface="Tahoma"/>
              </a:rPr>
              <a:t>WORD	11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3627" y="5940234"/>
            <a:ext cx="4089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(a)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08987" y="5940234"/>
            <a:ext cx="495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3300"/>
                </a:solidFill>
                <a:latin typeface="Tahoma"/>
                <a:cs typeface="Tahoma"/>
              </a:rPr>
              <a:t>1/2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771" y="5842"/>
            <a:ext cx="7892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2070" algn="l"/>
              </a:tabLst>
            </a:pPr>
            <a:r>
              <a:rPr spc="-5" dirty="0"/>
              <a:t>Sample	looping and indexing operations for</a:t>
            </a:r>
            <a:r>
              <a:rPr spc="60" dirty="0"/>
              <a:t> </a:t>
            </a:r>
            <a:r>
              <a:rPr spc="-5" dirty="0"/>
              <a:t>(a)SIC</a:t>
            </a:r>
          </a:p>
        </p:txBody>
      </p:sp>
      <p:sp>
        <p:nvSpPr>
          <p:cNvPr id="3" name="object 3"/>
          <p:cNvSpPr/>
          <p:nvPr/>
        </p:nvSpPr>
        <p:spPr>
          <a:xfrm>
            <a:off x="238137" y="398018"/>
            <a:ext cx="3630929" cy="3669029"/>
          </a:xfrm>
          <a:custGeom>
            <a:avLst/>
            <a:gdLst/>
            <a:ahLst/>
            <a:cxnLst/>
            <a:rect l="l" t="t" r="r" b="b"/>
            <a:pathLst>
              <a:path w="3630929" h="3669029">
                <a:moveTo>
                  <a:pt x="0" y="0"/>
                </a:moveTo>
                <a:lnTo>
                  <a:pt x="0" y="3669030"/>
                </a:lnTo>
                <a:lnTo>
                  <a:pt x="3630929" y="3669030"/>
                </a:lnTo>
                <a:lnTo>
                  <a:pt x="3630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1626" y="424941"/>
            <a:ext cx="508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CPU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550" y="838022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X: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550" y="1663268"/>
            <a:ext cx="342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PC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50" y="2488514"/>
            <a:ext cx="508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ACC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550" y="3314446"/>
            <a:ext cx="1296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Status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word: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3239" y="1745995"/>
            <a:ext cx="1081405" cy="367030"/>
          </a:xfrm>
          <a:custGeom>
            <a:avLst/>
            <a:gdLst/>
            <a:ahLst/>
            <a:cxnLst/>
            <a:rect l="l" t="t" r="r" b="b"/>
            <a:pathLst>
              <a:path w="1081405" h="367030">
                <a:moveTo>
                  <a:pt x="0" y="0"/>
                </a:moveTo>
                <a:lnTo>
                  <a:pt x="0" y="366521"/>
                </a:lnTo>
                <a:lnTo>
                  <a:pt x="1081278" y="366521"/>
                </a:lnTo>
                <a:lnTo>
                  <a:pt x="1081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4645" y="398018"/>
            <a:ext cx="3671570" cy="3669029"/>
          </a:xfrm>
          <a:custGeom>
            <a:avLst/>
            <a:gdLst/>
            <a:ahLst/>
            <a:cxnLst/>
            <a:rect l="l" t="t" r="r" b="b"/>
            <a:pathLst>
              <a:path w="3671570" h="3669029">
                <a:moveTo>
                  <a:pt x="0" y="0"/>
                </a:moveTo>
                <a:lnTo>
                  <a:pt x="0" y="3669030"/>
                </a:lnTo>
                <a:lnTo>
                  <a:pt x="3671316" y="3669029"/>
                </a:lnTo>
                <a:lnTo>
                  <a:pt x="3671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156149" y="286181"/>
            <a:ext cx="2247900" cy="126428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05230">
              <a:lnSpc>
                <a:spcPct val="100000"/>
              </a:lnSpc>
              <a:spcBef>
                <a:spcPts val="1190"/>
              </a:spcBef>
            </a:pPr>
            <a:r>
              <a:rPr sz="1800" dirty="0"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R="892810" indent="697865">
              <a:lnSpc>
                <a:spcPct val="1503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(word)  ZERO: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6149" y="2076119"/>
            <a:ext cx="978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ELEVEN: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16217" y="2488285"/>
            <a:ext cx="598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(byte)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56149" y="2762605"/>
            <a:ext cx="661035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506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STR1:  STR2: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79841" y="3206750"/>
            <a:ext cx="576580" cy="367030"/>
          </a:xfrm>
          <a:custGeom>
            <a:avLst/>
            <a:gdLst/>
            <a:ahLst/>
            <a:cxnLst/>
            <a:rect l="l" t="t" r="r" b="b"/>
            <a:pathLst>
              <a:path w="576580" h="367029">
                <a:moveTo>
                  <a:pt x="0" y="0"/>
                </a:moveTo>
                <a:lnTo>
                  <a:pt x="0" y="366522"/>
                </a:lnTo>
                <a:lnTo>
                  <a:pt x="576071" y="366522"/>
                </a:lnTo>
                <a:lnTo>
                  <a:pt x="576071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79841" y="3233673"/>
            <a:ext cx="5765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&lt;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54827" y="3703573"/>
            <a:ext cx="2305050" cy="288925"/>
          </a:xfrm>
          <a:custGeom>
            <a:avLst/>
            <a:gdLst/>
            <a:ahLst/>
            <a:cxnLst/>
            <a:rect l="l" t="t" r="r" b="b"/>
            <a:pathLst>
              <a:path w="2305050" h="288925">
                <a:moveTo>
                  <a:pt x="0" y="288798"/>
                </a:moveTo>
                <a:lnTo>
                  <a:pt x="2305050" y="288798"/>
                </a:lnTo>
                <a:lnTo>
                  <a:pt x="2305050" y="0"/>
                </a:lnTo>
                <a:lnTo>
                  <a:pt x="0" y="0"/>
                </a:lnTo>
                <a:lnTo>
                  <a:pt x="0" y="288798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10275" y="3730497"/>
            <a:ext cx="1537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887730" algn="l"/>
              </a:tabLst>
            </a:pPr>
            <a:r>
              <a:rPr sz="1800" spc="-10" dirty="0">
                <a:latin typeface="Arial"/>
                <a:cs typeface="Arial"/>
              </a:rPr>
              <a:t>LD</a:t>
            </a:r>
            <a:r>
              <a:rPr sz="1800" spc="-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ZE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43793" y="3992371"/>
            <a:ext cx="3816350" cy="367030"/>
          </a:xfrm>
          <a:custGeom>
            <a:avLst/>
            <a:gdLst/>
            <a:ahLst/>
            <a:cxnLst/>
            <a:rect l="l" t="t" r="r" b="b"/>
            <a:pathLst>
              <a:path w="3816350" h="367029">
                <a:moveTo>
                  <a:pt x="0" y="0"/>
                </a:moveTo>
                <a:lnTo>
                  <a:pt x="0" y="366522"/>
                </a:lnTo>
                <a:lnTo>
                  <a:pt x="3816095" y="366522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35983" y="4019295"/>
            <a:ext cx="1016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MOVECH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9825" y="4019295"/>
            <a:ext cx="635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LDCH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48982" y="4019295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STR1 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54827" y="4279646"/>
            <a:ext cx="2305050" cy="295910"/>
          </a:xfrm>
          <a:custGeom>
            <a:avLst/>
            <a:gdLst/>
            <a:ahLst/>
            <a:cxnLst/>
            <a:rect l="l" t="t" r="r" b="b"/>
            <a:pathLst>
              <a:path w="2305050" h="295910">
                <a:moveTo>
                  <a:pt x="0" y="295655"/>
                </a:moveTo>
                <a:lnTo>
                  <a:pt x="2305050" y="295655"/>
                </a:lnTo>
                <a:lnTo>
                  <a:pt x="2305050" y="0"/>
                </a:lnTo>
                <a:lnTo>
                  <a:pt x="0" y="0"/>
                </a:lnTo>
                <a:lnTo>
                  <a:pt x="0" y="295655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54827" y="4941823"/>
            <a:ext cx="2305050" cy="201295"/>
          </a:xfrm>
          <a:custGeom>
            <a:avLst/>
            <a:gdLst/>
            <a:ahLst/>
            <a:cxnLst/>
            <a:rect l="l" t="t" r="r" b="b"/>
            <a:pathLst>
              <a:path w="2305050" h="201295">
                <a:moveTo>
                  <a:pt x="0" y="201167"/>
                </a:moveTo>
                <a:lnTo>
                  <a:pt x="2305050" y="201167"/>
                </a:lnTo>
                <a:lnTo>
                  <a:pt x="2305050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54827" y="5142991"/>
            <a:ext cx="2305050" cy="295910"/>
          </a:xfrm>
          <a:custGeom>
            <a:avLst/>
            <a:gdLst/>
            <a:ahLst/>
            <a:cxnLst/>
            <a:rect l="l" t="t" r="r" b="b"/>
            <a:pathLst>
              <a:path w="2305050" h="295910">
                <a:moveTo>
                  <a:pt x="0" y="295656"/>
                </a:moveTo>
                <a:lnTo>
                  <a:pt x="2305050" y="295656"/>
                </a:lnTo>
                <a:lnTo>
                  <a:pt x="2305050" y="0"/>
                </a:lnTo>
                <a:lnTo>
                  <a:pt x="0" y="0"/>
                </a:lnTo>
                <a:lnTo>
                  <a:pt x="0" y="295656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343793" y="5438647"/>
            <a:ext cx="4775200" cy="367030"/>
          </a:xfrm>
          <a:custGeom>
            <a:avLst/>
            <a:gdLst/>
            <a:ahLst/>
            <a:cxnLst/>
            <a:rect l="l" t="t" r="r" b="b"/>
            <a:pathLst>
              <a:path w="4775200" h="367029">
                <a:moveTo>
                  <a:pt x="0" y="0"/>
                </a:moveTo>
                <a:lnTo>
                  <a:pt x="0" y="366522"/>
                </a:lnTo>
                <a:lnTo>
                  <a:pt x="4774806" y="366522"/>
                </a:lnTo>
                <a:lnTo>
                  <a:pt x="47748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435983" y="5465571"/>
            <a:ext cx="596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STR1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36183" y="5465571"/>
            <a:ext cx="610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BYTE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50628" y="5465571"/>
            <a:ext cx="2007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 </a:t>
            </a:r>
            <a:r>
              <a:rPr sz="1800" b="1" dirty="0">
                <a:latin typeface="Arial"/>
                <a:cs typeface="Arial"/>
              </a:rPr>
              <a:t>’ </a:t>
            </a:r>
            <a:r>
              <a:rPr sz="1800" dirty="0">
                <a:latin typeface="Arial"/>
                <a:cs typeface="Arial"/>
              </a:rPr>
              <a:t>TEST STRING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‘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343793" y="5727446"/>
            <a:ext cx="3816350" cy="287655"/>
          </a:xfrm>
          <a:custGeom>
            <a:avLst/>
            <a:gdLst/>
            <a:ahLst/>
            <a:cxnLst/>
            <a:rect l="l" t="t" r="r" b="b"/>
            <a:pathLst>
              <a:path w="3816350" h="287654">
                <a:moveTo>
                  <a:pt x="0" y="287274"/>
                </a:moveTo>
                <a:lnTo>
                  <a:pt x="3816095" y="287274"/>
                </a:lnTo>
                <a:lnTo>
                  <a:pt x="3816095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035817" y="5754370"/>
            <a:ext cx="1207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939165" algn="l"/>
              </a:tabLst>
            </a:pPr>
            <a:r>
              <a:rPr sz="1800" spc="-10" dirty="0">
                <a:latin typeface="Arial"/>
                <a:cs typeface="Arial"/>
              </a:rPr>
              <a:t>RES</a:t>
            </a:r>
            <a:r>
              <a:rPr sz="1800" spc="-5" dirty="0">
                <a:latin typeface="Arial"/>
                <a:cs typeface="Arial"/>
              </a:rPr>
              <a:t>B	</a:t>
            </a:r>
            <a:r>
              <a:rPr sz="1800" spc="-10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43793" y="6014720"/>
            <a:ext cx="3816350" cy="287655"/>
          </a:xfrm>
          <a:custGeom>
            <a:avLst/>
            <a:gdLst/>
            <a:ahLst/>
            <a:cxnLst/>
            <a:rect l="l" t="t" r="r" b="b"/>
            <a:pathLst>
              <a:path w="3816350" h="287654">
                <a:moveTo>
                  <a:pt x="0" y="287274"/>
                </a:moveTo>
                <a:lnTo>
                  <a:pt x="3816095" y="287274"/>
                </a:lnTo>
                <a:lnTo>
                  <a:pt x="3816095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43793" y="6301994"/>
            <a:ext cx="3816350" cy="283210"/>
          </a:xfrm>
          <a:custGeom>
            <a:avLst/>
            <a:gdLst/>
            <a:ahLst/>
            <a:cxnLst/>
            <a:rect l="l" t="t" r="r" b="b"/>
            <a:pathLst>
              <a:path w="3816350" h="283209">
                <a:moveTo>
                  <a:pt x="0" y="282701"/>
                </a:moveTo>
                <a:lnTo>
                  <a:pt x="3816095" y="282701"/>
                </a:lnTo>
                <a:lnTo>
                  <a:pt x="3816095" y="0"/>
                </a:lnTo>
                <a:lnTo>
                  <a:pt x="0" y="0"/>
                </a:lnTo>
                <a:lnTo>
                  <a:pt x="0" y="282701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43793" y="6584695"/>
            <a:ext cx="3816350" cy="260985"/>
          </a:xfrm>
          <a:custGeom>
            <a:avLst/>
            <a:gdLst/>
            <a:ahLst/>
            <a:cxnLst/>
            <a:rect l="l" t="t" r="r" b="b"/>
            <a:pathLst>
              <a:path w="3816350" h="260984">
                <a:moveTo>
                  <a:pt x="0" y="0"/>
                </a:moveTo>
                <a:lnTo>
                  <a:pt x="0" y="260603"/>
                </a:lnTo>
                <a:lnTo>
                  <a:pt x="3816095" y="260603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435983" y="5754370"/>
            <a:ext cx="915669" cy="1156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STR2</a:t>
            </a:r>
            <a:endParaRPr sz="18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R="5080">
              <a:lnSpc>
                <a:spcPct val="103099"/>
              </a:lnSpc>
              <a:spcBef>
                <a:spcPts val="35"/>
              </a:spcBef>
            </a:pPr>
            <a:r>
              <a:rPr sz="1800" spc="-5" dirty="0">
                <a:latin typeface="Arial"/>
                <a:cs typeface="Arial"/>
              </a:rPr>
              <a:t>ZERO  ELEVEN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22901" y="6328917"/>
            <a:ext cx="1259205" cy="58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42035" algn="l"/>
              </a:tabLst>
            </a:pPr>
            <a:r>
              <a:rPr sz="1800" spc="-5" dirty="0">
                <a:latin typeface="Arial"/>
                <a:cs typeface="Arial"/>
              </a:rPr>
              <a:t>WORD	0</a:t>
            </a:r>
            <a:endParaRPr sz="18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65"/>
              </a:spcBef>
              <a:tabLst>
                <a:tab pos="991235" algn="l"/>
              </a:tabLst>
            </a:pPr>
            <a:r>
              <a:rPr sz="1800" dirty="0">
                <a:latin typeface="Arial"/>
                <a:cs typeface="Arial"/>
              </a:rPr>
              <a:t>WORD	</a:t>
            </a:r>
            <a:r>
              <a:rPr sz="1800" spc="-5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54827" y="1262125"/>
            <a:ext cx="647700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8735" rIns="0" bIns="0" rtlCol="0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305"/>
              </a:spcBef>
            </a:pPr>
            <a:r>
              <a:rPr sz="1800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15265" y="2053844"/>
            <a:ext cx="762000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L="281305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32903" y="891350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391043" y="1155446"/>
            <a:ext cx="4468495" cy="295275"/>
          </a:xfrm>
          <a:custGeom>
            <a:avLst/>
            <a:gdLst/>
            <a:ahLst/>
            <a:cxnLst/>
            <a:rect l="l" t="t" r="r" b="b"/>
            <a:pathLst>
              <a:path w="4468495" h="295275">
                <a:moveTo>
                  <a:pt x="77724" y="0"/>
                </a:moveTo>
                <a:lnTo>
                  <a:pt x="0" y="33527"/>
                </a:lnTo>
                <a:lnTo>
                  <a:pt x="58674" y="66796"/>
                </a:lnTo>
                <a:lnTo>
                  <a:pt x="58674" y="36575"/>
                </a:lnTo>
                <a:lnTo>
                  <a:pt x="60197" y="33527"/>
                </a:lnTo>
                <a:lnTo>
                  <a:pt x="63245" y="32003"/>
                </a:lnTo>
                <a:lnTo>
                  <a:pt x="76070" y="32743"/>
                </a:lnTo>
                <a:lnTo>
                  <a:pt x="77724" y="0"/>
                </a:lnTo>
                <a:close/>
              </a:path>
              <a:path w="4468495" h="295275">
                <a:moveTo>
                  <a:pt x="76070" y="32743"/>
                </a:moveTo>
                <a:lnTo>
                  <a:pt x="63245" y="32003"/>
                </a:lnTo>
                <a:lnTo>
                  <a:pt x="60197" y="33527"/>
                </a:lnTo>
                <a:lnTo>
                  <a:pt x="58674" y="36575"/>
                </a:lnTo>
                <a:lnTo>
                  <a:pt x="59436" y="40385"/>
                </a:lnTo>
                <a:lnTo>
                  <a:pt x="63245" y="41909"/>
                </a:lnTo>
                <a:lnTo>
                  <a:pt x="75571" y="42618"/>
                </a:lnTo>
                <a:lnTo>
                  <a:pt x="76070" y="32743"/>
                </a:lnTo>
                <a:close/>
              </a:path>
              <a:path w="4468495" h="295275">
                <a:moveTo>
                  <a:pt x="75571" y="42618"/>
                </a:moveTo>
                <a:lnTo>
                  <a:pt x="63245" y="41909"/>
                </a:lnTo>
                <a:lnTo>
                  <a:pt x="59436" y="40385"/>
                </a:lnTo>
                <a:lnTo>
                  <a:pt x="58674" y="36575"/>
                </a:lnTo>
                <a:lnTo>
                  <a:pt x="58674" y="66796"/>
                </a:lnTo>
                <a:lnTo>
                  <a:pt x="73913" y="75437"/>
                </a:lnTo>
                <a:lnTo>
                  <a:pt x="75571" y="42618"/>
                </a:lnTo>
                <a:close/>
              </a:path>
              <a:path w="4468495" h="295275">
                <a:moveTo>
                  <a:pt x="4468355" y="291083"/>
                </a:moveTo>
                <a:lnTo>
                  <a:pt x="4467593" y="287273"/>
                </a:lnTo>
                <a:lnTo>
                  <a:pt x="4463783" y="285749"/>
                </a:lnTo>
                <a:lnTo>
                  <a:pt x="76070" y="32743"/>
                </a:lnTo>
                <a:lnTo>
                  <a:pt x="75571" y="42618"/>
                </a:lnTo>
                <a:lnTo>
                  <a:pt x="4463783" y="294893"/>
                </a:lnTo>
                <a:lnTo>
                  <a:pt x="4466831" y="294131"/>
                </a:lnTo>
                <a:lnTo>
                  <a:pt x="4468355" y="29108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362087" y="2793745"/>
            <a:ext cx="4493260" cy="695325"/>
          </a:xfrm>
          <a:custGeom>
            <a:avLst/>
            <a:gdLst/>
            <a:ahLst/>
            <a:cxnLst/>
            <a:rect l="l" t="t" r="r" b="b"/>
            <a:pathLst>
              <a:path w="4493260" h="695325">
                <a:moveTo>
                  <a:pt x="4417941" y="652734"/>
                </a:moveTo>
                <a:lnTo>
                  <a:pt x="5333" y="0"/>
                </a:lnTo>
                <a:lnTo>
                  <a:pt x="2286" y="761"/>
                </a:lnTo>
                <a:lnTo>
                  <a:pt x="0" y="3809"/>
                </a:lnTo>
                <a:lnTo>
                  <a:pt x="762" y="7619"/>
                </a:lnTo>
                <a:lnTo>
                  <a:pt x="3809" y="9143"/>
                </a:lnTo>
                <a:lnTo>
                  <a:pt x="4416661" y="661802"/>
                </a:lnTo>
                <a:lnTo>
                  <a:pt x="4417941" y="652734"/>
                </a:lnTo>
                <a:close/>
              </a:path>
              <a:path w="4493260" h="695325">
                <a:moveTo>
                  <a:pt x="4434840" y="687394"/>
                </a:moveTo>
                <a:lnTo>
                  <a:pt x="4434840" y="659891"/>
                </a:lnTo>
                <a:lnTo>
                  <a:pt x="4432553" y="662939"/>
                </a:lnTo>
                <a:lnTo>
                  <a:pt x="4429505" y="663701"/>
                </a:lnTo>
                <a:lnTo>
                  <a:pt x="4416661" y="661802"/>
                </a:lnTo>
                <a:lnTo>
                  <a:pt x="4411979" y="694943"/>
                </a:lnTo>
                <a:lnTo>
                  <a:pt x="4434840" y="687394"/>
                </a:lnTo>
                <a:close/>
              </a:path>
              <a:path w="4493260" h="695325">
                <a:moveTo>
                  <a:pt x="4434840" y="659891"/>
                </a:moveTo>
                <a:lnTo>
                  <a:pt x="4434077" y="656081"/>
                </a:lnTo>
                <a:lnTo>
                  <a:pt x="4430268" y="654557"/>
                </a:lnTo>
                <a:lnTo>
                  <a:pt x="4417941" y="652734"/>
                </a:lnTo>
                <a:lnTo>
                  <a:pt x="4416661" y="661802"/>
                </a:lnTo>
                <a:lnTo>
                  <a:pt x="4429505" y="663701"/>
                </a:lnTo>
                <a:lnTo>
                  <a:pt x="4432553" y="662939"/>
                </a:lnTo>
                <a:lnTo>
                  <a:pt x="4434840" y="659891"/>
                </a:lnTo>
                <a:close/>
              </a:path>
              <a:path w="4493260" h="695325">
                <a:moveTo>
                  <a:pt x="4492739" y="668273"/>
                </a:moveTo>
                <a:lnTo>
                  <a:pt x="4422635" y="619505"/>
                </a:lnTo>
                <a:lnTo>
                  <a:pt x="4417941" y="652734"/>
                </a:lnTo>
                <a:lnTo>
                  <a:pt x="4430268" y="654557"/>
                </a:lnTo>
                <a:lnTo>
                  <a:pt x="4434077" y="656081"/>
                </a:lnTo>
                <a:lnTo>
                  <a:pt x="4434840" y="659891"/>
                </a:lnTo>
                <a:lnTo>
                  <a:pt x="4434840" y="687394"/>
                </a:lnTo>
                <a:lnTo>
                  <a:pt x="4492739" y="66827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06917" y="2584195"/>
            <a:ext cx="3952875" cy="378460"/>
          </a:xfrm>
          <a:custGeom>
            <a:avLst/>
            <a:gdLst/>
            <a:ahLst/>
            <a:cxnLst/>
            <a:rect l="l" t="t" r="r" b="b"/>
            <a:pathLst>
              <a:path w="3952875" h="378460">
                <a:moveTo>
                  <a:pt x="79247" y="0"/>
                </a:moveTo>
                <a:lnTo>
                  <a:pt x="0" y="32003"/>
                </a:lnTo>
                <a:lnTo>
                  <a:pt x="58673" y="67826"/>
                </a:lnTo>
                <a:lnTo>
                  <a:pt x="58673" y="36575"/>
                </a:lnTo>
                <a:lnTo>
                  <a:pt x="60197" y="33527"/>
                </a:lnTo>
                <a:lnTo>
                  <a:pt x="63245" y="32765"/>
                </a:lnTo>
                <a:lnTo>
                  <a:pt x="76198" y="33883"/>
                </a:lnTo>
                <a:lnTo>
                  <a:pt x="79247" y="0"/>
                </a:lnTo>
                <a:close/>
              </a:path>
              <a:path w="3952875" h="378460">
                <a:moveTo>
                  <a:pt x="76198" y="33883"/>
                </a:moveTo>
                <a:lnTo>
                  <a:pt x="63245" y="32765"/>
                </a:lnTo>
                <a:lnTo>
                  <a:pt x="60197" y="33527"/>
                </a:lnTo>
                <a:lnTo>
                  <a:pt x="58673" y="36575"/>
                </a:lnTo>
                <a:lnTo>
                  <a:pt x="59435" y="40385"/>
                </a:lnTo>
                <a:lnTo>
                  <a:pt x="62483" y="41909"/>
                </a:lnTo>
                <a:lnTo>
                  <a:pt x="75375" y="43025"/>
                </a:lnTo>
                <a:lnTo>
                  <a:pt x="76198" y="33883"/>
                </a:lnTo>
                <a:close/>
              </a:path>
              <a:path w="3952875" h="378460">
                <a:moveTo>
                  <a:pt x="75375" y="43025"/>
                </a:moveTo>
                <a:lnTo>
                  <a:pt x="62483" y="41909"/>
                </a:lnTo>
                <a:lnTo>
                  <a:pt x="59435" y="40385"/>
                </a:lnTo>
                <a:lnTo>
                  <a:pt x="58673" y="36575"/>
                </a:lnTo>
                <a:lnTo>
                  <a:pt x="58673" y="67826"/>
                </a:lnTo>
                <a:lnTo>
                  <a:pt x="72389" y="76199"/>
                </a:lnTo>
                <a:lnTo>
                  <a:pt x="75375" y="43025"/>
                </a:lnTo>
                <a:close/>
              </a:path>
              <a:path w="3952875" h="378460">
                <a:moveTo>
                  <a:pt x="3952481" y="373379"/>
                </a:moveTo>
                <a:lnTo>
                  <a:pt x="3951719" y="370331"/>
                </a:lnTo>
                <a:lnTo>
                  <a:pt x="3948671" y="368045"/>
                </a:lnTo>
                <a:lnTo>
                  <a:pt x="76198" y="33883"/>
                </a:lnTo>
                <a:lnTo>
                  <a:pt x="75375" y="43025"/>
                </a:lnTo>
                <a:lnTo>
                  <a:pt x="3947159" y="377951"/>
                </a:lnTo>
                <a:lnTo>
                  <a:pt x="3950957" y="376427"/>
                </a:lnTo>
                <a:lnTo>
                  <a:pt x="3952481" y="37337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176" y="2050033"/>
            <a:ext cx="4127500" cy="2418715"/>
          </a:xfrm>
          <a:custGeom>
            <a:avLst/>
            <a:gdLst/>
            <a:ahLst/>
            <a:cxnLst/>
            <a:rect l="l" t="t" r="r" b="b"/>
            <a:pathLst>
              <a:path w="4127500" h="2418715">
                <a:moveTo>
                  <a:pt x="1701799" y="226315"/>
                </a:moveTo>
                <a:lnTo>
                  <a:pt x="1701799" y="202203"/>
                </a:lnTo>
                <a:lnTo>
                  <a:pt x="1689099" y="230905"/>
                </a:lnTo>
                <a:lnTo>
                  <a:pt x="1663699" y="254453"/>
                </a:lnTo>
                <a:lnTo>
                  <a:pt x="1625599" y="272034"/>
                </a:lnTo>
                <a:lnTo>
                  <a:pt x="1587499" y="291893"/>
                </a:lnTo>
                <a:lnTo>
                  <a:pt x="1549399" y="305509"/>
                </a:lnTo>
                <a:lnTo>
                  <a:pt x="1498599" y="315151"/>
                </a:lnTo>
                <a:lnTo>
                  <a:pt x="1460499" y="323088"/>
                </a:lnTo>
                <a:lnTo>
                  <a:pt x="1409699" y="330054"/>
                </a:lnTo>
                <a:lnTo>
                  <a:pt x="1358899" y="336111"/>
                </a:lnTo>
                <a:lnTo>
                  <a:pt x="1308099" y="341438"/>
                </a:lnTo>
                <a:lnTo>
                  <a:pt x="1257299" y="346212"/>
                </a:lnTo>
                <a:lnTo>
                  <a:pt x="1206499" y="350613"/>
                </a:lnTo>
                <a:lnTo>
                  <a:pt x="1104899" y="359006"/>
                </a:lnTo>
                <a:lnTo>
                  <a:pt x="1054099" y="363356"/>
                </a:lnTo>
                <a:lnTo>
                  <a:pt x="1003299" y="368046"/>
                </a:lnTo>
                <a:lnTo>
                  <a:pt x="977899" y="371939"/>
                </a:lnTo>
                <a:lnTo>
                  <a:pt x="927099" y="376005"/>
                </a:lnTo>
                <a:lnTo>
                  <a:pt x="888999" y="380380"/>
                </a:lnTo>
                <a:lnTo>
                  <a:pt x="838199" y="385203"/>
                </a:lnTo>
                <a:lnTo>
                  <a:pt x="787399" y="390611"/>
                </a:lnTo>
                <a:lnTo>
                  <a:pt x="736600" y="396743"/>
                </a:lnTo>
                <a:lnTo>
                  <a:pt x="685800" y="403736"/>
                </a:lnTo>
                <a:lnTo>
                  <a:pt x="622300" y="411728"/>
                </a:lnTo>
                <a:lnTo>
                  <a:pt x="571500" y="420857"/>
                </a:lnTo>
                <a:lnTo>
                  <a:pt x="520700" y="431261"/>
                </a:lnTo>
                <a:lnTo>
                  <a:pt x="457200" y="443078"/>
                </a:lnTo>
                <a:lnTo>
                  <a:pt x="406400" y="456446"/>
                </a:lnTo>
                <a:lnTo>
                  <a:pt x="355600" y="471502"/>
                </a:lnTo>
                <a:lnTo>
                  <a:pt x="304800" y="488385"/>
                </a:lnTo>
                <a:lnTo>
                  <a:pt x="266700" y="507233"/>
                </a:lnTo>
                <a:lnTo>
                  <a:pt x="215900" y="528183"/>
                </a:lnTo>
                <a:lnTo>
                  <a:pt x="177800" y="551374"/>
                </a:lnTo>
                <a:lnTo>
                  <a:pt x="152400" y="576942"/>
                </a:lnTo>
                <a:lnTo>
                  <a:pt x="114300" y="605028"/>
                </a:lnTo>
                <a:lnTo>
                  <a:pt x="88900" y="645342"/>
                </a:lnTo>
                <a:lnTo>
                  <a:pt x="63500" y="693704"/>
                </a:lnTo>
                <a:lnTo>
                  <a:pt x="38100" y="798068"/>
                </a:lnTo>
                <a:lnTo>
                  <a:pt x="25400" y="845820"/>
                </a:lnTo>
                <a:lnTo>
                  <a:pt x="0" y="947338"/>
                </a:lnTo>
                <a:lnTo>
                  <a:pt x="0" y="1053086"/>
                </a:lnTo>
                <a:lnTo>
                  <a:pt x="12700" y="1001532"/>
                </a:lnTo>
                <a:lnTo>
                  <a:pt x="12700" y="950492"/>
                </a:lnTo>
                <a:lnTo>
                  <a:pt x="25400" y="900158"/>
                </a:lnTo>
                <a:lnTo>
                  <a:pt x="25400" y="850725"/>
                </a:lnTo>
                <a:lnTo>
                  <a:pt x="50800" y="754043"/>
                </a:lnTo>
                <a:lnTo>
                  <a:pt x="76200" y="702268"/>
                </a:lnTo>
                <a:lnTo>
                  <a:pt x="101600" y="652928"/>
                </a:lnTo>
                <a:lnTo>
                  <a:pt x="127000" y="611886"/>
                </a:lnTo>
                <a:lnTo>
                  <a:pt x="190500" y="558806"/>
                </a:lnTo>
                <a:lnTo>
                  <a:pt x="228600" y="535871"/>
                </a:lnTo>
                <a:lnTo>
                  <a:pt x="266700" y="515155"/>
                </a:lnTo>
                <a:lnTo>
                  <a:pt x="317500" y="496522"/>
                </a:lnTo>
                <a:lnTo>
                  <a:pt x="368300" y="479832"/>
                </a:lnTo>
                <a:lnTo>
                  <a:pt x="419100" y="464950"/>
                </a:lnTo>
                <a:lnTo>
                  <a:pt x="469900" y="451736"/>
                </a:lnTo>
                <a:lnTo>
                  <a:pt x="520700" y="440054"/>
                </a:lnTo>
                <a:lnTo>
                  <a:pt x="571500" y="429766"/>
                </a:lnTo>
                <a:lnTo>
                  <a:pt x="635000" y="420734"/>
                </a:lnTo>
                <a:lnTo>
                  <a:pt x="685800" y="412821"/>
                </a:lnTo>
                <a:lnTo>
                  <a:pt x="736600" y="405888"/>
                </a:lnTo>
                <a:lnTo>
                  <a:pt x="787399" y="399799"/>
                </a:lnTo>
                <a:lnTo>
                  <a:pt x="838199" y="394416"/>
                </a:lnTo>
                <a:lnTo>
                  <a:pt x="888999" y="389601"/>
                </a:lnTo>
                <a:lnTo>
                  <a:pt x="927099" y="385217"/>
                </a:lnTo>
                <a:lnTo>
                  <a:pt x="977899" y="381126"/>
                </a:lnTo>
                <a:lnTo>
                  <a:pt x="1015999" y="377190"/>
                </a:lnTo>
                <a:lnTo>
                  <a:pt x="1066799" y="372536"/>
                </a:lnTo>
                <a:lnTo>
                  <a:pt x="1117599" y="368127"/>
                </a:lnTo>
                <a:lnTo>
                  <a:pt x="1168399" y="363784"/>
                </a:lnTo>
                <a:lnTo>
                  <a:pt x="1219199" y="359330"/>
                </a:lnTo>
                <a:lnTo>
                  <a:pt x="1269999" y="354588"/>
                </a:lnTo>
                <a:lnTo>
                  <a:pt x="1320799" y="349379"/>
                </a:lnTo>
                <a:lnTo>
                  <a:pt x="1371599" y="343527"/>
                </a:lnTo>
                <a:lnTo>
                  <a:pt x="1422399" y="336855"/>
                </a:lnTo>
                <a:lnTo>
                  <a:pt x="1485899" y="329184"/>
                </a:lnTo>
                <a:lnTo>
                  <a:pt x="1523999" y="321324"/>
                </a:lnTo>
                <a:lnTo>
                  <a:pt x="1562099" y="311962"/>
                </a:lnTo>
                <a:lnTo>
                  <a:pt x="1600199" y="299019"/>
                </a:lnTo>
                <a:lnTo>
                  <a:pt x="1638299" y="280416"/>
                </a:lnTo>
                <a:lnTo>
                  <a:pt x="1676399" y="253149"/>
                </a:lnTo>
                <a:lnTo>
                  <a:pt x="1701799" y="226315"/>
                </a:lnTo>
                <a:close/>
              </a:path>
              <a:path w="4127500" h="2418715">
                <a:moveTo>
                  <a:pt x="12700" y="1360759"/>
                </a:moveTo>
                <a:lnTo>
                  <a:pt x="12700" y="1260560"/>
                </a:lnTo>
                <a:lnTo>
                  <a:pt x="0" y="1208890"/>
                </a:lnTo>
                <a:lnTo>
                  <a:pt x="0" y="1309402"/>
                </a:lnTo>
                <a:lnTo>
                  <a:pt x="12700" y="1360759"/>
                </a:lnTo>
                <a:close/>
              </a:path>
              <a:path w="4127500" h="2418715">
                <a:moveTo>
                  <a:pt x="4064000" y="2316480"/>
                </a:moveTo>
                <a:lnTo>
                  <a:pt x="4064000" y="2307336"/>
                </a:lnTo>
                <a:lnTo>
                  <a:pt x="3860800" y="2321814"/>
                </a:lnTo>
                <a:lnTo>
                  <a:pt x="3594100" y="2340102"/>
                </a:lnTo>
                <a:lnTo>
                  <a:pt x="3454400" y="2349246"/>
                </a:lnTo>
                <a:lnTo>
                  <a:pt x="3327400" y="2357628"/>
                </a:lnTo>
                <a:lnTo>
                  <a:pt x="3276600" y="2360611"/>
                </a:lnTo>
                <a:lnTo>
                  <a:pt x="3174999" y="2366643"/>
                </a:lnTo>
                <a:lnTo>
                  <a:pt x="3073399" y="2372645"/>
                </a:lnTo>
                <a:lnTo>
                  <a:pt x="3022599" y="2375589"/>
                </a:lnTo>
                <a:lnTo>
                  <a:pt x="2971799" y="2378474"/>
                </a:lnTo>
                <a:lnTo>
                  <a:pt x="2920999" y="2381280"/>
                </a:lnTo>
                <a:lnTo>
                  <a:pt x="2870199" y="2383990"/>
                </a:lnTo>
                <a:lnTo>
                  <a:pt x="2806699" y="2386586"/>
                </a:lnTo>
                <a:lnTo>
                  <a:pt x="2755899" y="2389052"/>
                </a:lnTo>
                <a:lnTo>
                  <a:pt x="2705099" y="2391369"/>
                </a:lnTo>
                <a:lnTo>
                  <a:pt x="2654299" y="2393520"/>
                </a:lnTo>
                <a:lnTo>
                  <a:pt x="2603499" y="2395486"/>
                </a:lnTo>
                <a:lnTo>
                  <a:pt x="2552699" y="2397252"/>
                </a:lnTo>
                <a:lnTo>
                  <a:pt x="2501899" y="2399064"/>
                </a:lnTo>
                <a:lnTo>
                  <a:pt x="2451099" y="2400770"/>
                </a:lnTo>
                <a:lnTo>
                  <a:pt x="2400300" y="2402357"/>
                </a:lnTo>
                <a:lnTo>
                  <a:pt x="2349500" y="2403809"/>
                </a:lnTo>
                <a:lnTo>
                  <a:pt x="2298700" y="2405112"/>
                </a:lnTo>
                <a:lnTo>
                  <a:pt x="2247900" y="2406251"/>
                </a:lnTo>
                <a:lnTo>
                  <a:pt x="2197100" y="2407212"/>
                </a:lnTo>
                <a:lnTo>
                  <a:pt x="2146300" y="2407981"/>
                </a:lnTo>
                <a:lnTo>
                  <a:pt x="2095500" y="2408542"/>
                </a:lnTo>
                <a:lnTo>
                  <a:pt x="2044700" y="2408882"/>
                </a:lnTo>
                <a:lnTo>
                  <a:pt x="1981200" y="2408950"/>
                </a:lnTo>
                <a:lnTo>
                  <a:pt x="1943100" y="2408840"/>
                </a:lnTo>
                <a:lnTo>
                  <a:pt x="1892300" y="2408428"/>
                </a:lnTo>
                <a:lnTo>
                  <a:pt x="1841500" y="2407736"/>
                </a:lnTo>
                <a:lnTo>
                  <a:pt x="1778000" y="2406750"/>
                </a:lnTo>
                <a:lnTo>
                  <a:pt x="1727200" y="2405456"/>
                </a:lnTo>
                <a:lnTo>
                  <a:pt x="1676400" y="2403838"/>
                </a:lnTo>
                <a:lnTo>
                  <a:pt x="1625600" y="2401883"/>
                </a:lnTo>
                <a:lnTo>
                  <a:pt x="1574800" y="2399575"/>
                </a:lnTo>
                <a:lnTo>
                  <a:pt x="1524000" y="2396901"/>
                </a:lnTo>
                <a:lnTo>
                  <a:pt x="1473200" y="2393845"/>
                </a:lnTo>
                <a:lnTo>
                  <a:pt x="1422400" y="2390394"/>
                </a:lnTo>
                <a:lnTo>
                  <a:pt x="1371600" y="2386640"/>
                </a:lnTo>
                <a:lnTo>
                  <a:pt x="1320800" y="2382486"/>
                </a:lnTo>
                <a:lnTo>
                  <a:pt x="1270000" y="2377875"/>
                </a:lnTo>
                <a:lnTo>
                  <a:pt x="1231900" y="2372754"/>
                </a:lnTo>
                <a:lnTo>
                  <a:pt x="1181100" y="2367067"/>
                </a:lnTo>
                <a:lnTo>
                  <a:pt x="1130300" y="2360761"/>
                </a:lnTo>
                <a:lnTo>
                  <a:pt x="1079500" y="2353778"/>
                </a:lnTo>
                <a:lnTo>
                  <a:pt x="1028700" y="2346067"/>
                </a:lnTo>
                <a:lnTo>
                  <a:pt x="977900" y="2337570"/>
                </a:lnTo>
                <a:lnTo>
                  <a:pt x="927100" y="2328234"/>
                </a:lnTo>
                <a:lnTo>
                  <a:pt x="876300" y="2318004"/>
                </a:lnTo>
                <a:lnTo>
                  <a:pt x="838200" y="2306934"/>
                </a:lnTo>
                <a:lnTo>
                  <a:pt x="787400" y="2294661"/>
                </a:lnTo>
                <a:lnTo>
                  <a:pt x="736600" y="2281054"/>
                </a:lnTo>
                <a:lnTo>
                  <a:pt x="685800" y="2265983"/>
                </a:lnTo>
                <a:lnTo>
                  <a:pt x="647700" y="2249318"/>
                </a:lnTo>
                <a:lnTo>
                  <a:pt x="596900" y="2230930"/>
                </a:lnTo>
                <a:lnTo>
                  <a:pt x="546100" y="2210689"/>
                </a:lnTo>
                <a:lnTo>
                  <a:pt x="508000" y="2188464"/>
                </a:lnTo>
                <a:lnTo>
                  <a:pt x="469900" y="2162296"/>
                </a:lnTo>
                <a:lnTo>
                  <a:pt x="419100" y="2133781"/>
                </a:lnTo>
                <a:lnTo>
                  <a:pt x="381000" y="2103043"/>
                </a:lnTo>
                <a:lnTo>
                  <a:pt x="342900" y="2070208"/>
                </a:lnTo>
                <a:lnTo>
                  <a:pt x="304800" y="2035402"/>
                </a:lnTo>
                <a:lnTo>
                  <a:pt x="279400" y="1998751"/>
                </a:lnTo>
                <a:lnTo>
                  <a:pt x="241300" y="1960380"/>
                </a:lnTo>
                <a:lnTo>
                  <a:pt x="215900" y="1920415"/>
                </a:lnTo>
                <a:lnTo>
                  <a:pt x="190500" y="1878982"/>
                </a:lnTo>
                <a:lnTo>
                  <a:pt x="165100" y="1836206"/>
                </a:lnTo>
                <a:lnTo>
                  <a:pt x="139700" y="1792214"/>
                </a:lnTo>
                <a:lnTo>
                  <a:pt x="127000" y="1747130"/>
                </a:lnTo>
                <a:lnTo>
                  <a:pt x="101600" y="1701081"/>
                </a:lnTo>
                <a:lnTo>
                  <a:pt x="76200" y="1606589"/>
                </a:lnTo>
                <a:lnTo>
                  <a:pt x="50800" y="1558398"/>
                </a:lnTo>
                <a:lnTo>
                  <a:pt x="38100" y="1509744"/>
                </a:lnTo>
                <a:lnTo>
                  <a:pt x="38100" y="1460754"/>
                </a:lnTo>
                <a:lnTo>
                  <a:pt x="12700" y="1362341"/>
                </a:lnTo>
                <a:lnTo>
                  <a:pt x="12700" y="1411748"/>
                </a:lnTo>
                <a:lnTo>
                  <a:pt x="76200" y="1658346"/>
                </a:lnTo>
                <a:lnTo>
                  <a:pt x="88900" y="1705656"/>
                </a:lnTo>
                <a:lnTo>
                  <a:pt x="114300" y="1752058"/>
                </a:lnTo>
                <a:lnTo>
                  <a:pt x="139700" y="1797437"/>
                </a:lnTo>
                <a:lnTo>
                  <a:pt x="152400" y="1841681"/>
                </a:lnTo>
                <a:lnTo>
                  <a:pt x="177800" y="1884678"/>
                </a:lnTo>
                <a:lnTo>
                  <a:pt x="215900" y="1926314"/>
                </a:lnTo>
                <a:lnTo>
                  <a:pt x="241300" y="1966475"/>
                </a:lnTo>
                <a:lnTo>
                  <a:pt x="266700" y="2005050"/>
                </a:lnTo>
                <a:lnTo>
                  <a:pt x="304800" y="2041925"/>
                </a:lnTo>
                <a:lnTo>
                  <a:pt x="342900" y="2076987"/>
                </a:lnTo>
                <a:lnTo>
                  <a:pt x="381000" y="2110123"/>
                </a:lnTo>
                <a:lnTo>
                  <a:pt x="419100" y="2141220"/>
                </a:lnTo>
                <a:lnTo>
                  <a:pt x="457200" y="2170165"/>
                </a:lnTo>
                <a:lnTo>
                  <a:pt x="508000" y="2196846"/>
                </a:lnTo>
                <a:lnTo>
                  <a:pt x="546100" y="2218121"/>
                </a:lnTo>
                <a:lnTo>
                  <a:pt x="584200" y="2237808"/>
                </a:lnTo>
                <a:lnTo>
                  <a:pt x="635000" y="2255980"/>
                </a:lnTo>
                <a:lnTo>
                  <a:pt x="685800" y="2272710"/>
                </a:lnTo>
                <a:lnTo>
                  <a:pt x="723900" y="2288070"/>
                </a:lnTo>
                <a:lnTo>
                  <a:pt x="774700" y="2302135"/>
                </a:lnTo>
                <a:lnTo>
                  <a:pt x="825500" y="2314977"/>
                </a:lnTo>
                <a:lnTo>
                  <a:pt x="876300" y="2326669"/>
                </a:lnTo>
                <a:lnTo>
                  <a:pt x="927100" y="2337285"/>
                </a:lnTo>
                <a:lnTo>
                  <a:pt x="977900" y="2346896"/>
                </a:lnTo>
                <a:lnTo>
                  <a:pt x="1028700" y="2355578"/>
                </a:lnTo>
                <a:lnTo>
                  <a:pt x="1079500" y="2363401"/>
                </a:lnTo>
                <a:lnTo>
                  <a:pt x="1130300" y="2370441"/>
                </a:lnTo>
                <a:lnTo>
                  <a:pt x="1181100" y="2376769"/>
                </a:lnTo>
                <a:lnTo>
                  <a:pt x="1231900" y="2382459"/>
                </a:lnTo>
                <a:lnTo>
                  <a:pt x="1282700" y="2387584"/>
                </a:lnTo>
                <a:lnTo>
                  <a:pt x="1333500" y="2392217"/>
                </a:lnTo>
                <a:lnTo>
                  <a:pt x="1371600" y="2396431"/>
                </a:lnTo>
                <a:lnTo>
                  <a:pt x="1422400" y="2400300"/>
                </a:lnTo>
                <a:lnTo>
                  <a:pt x="1473200" y="2403487"/>
                </a:lnTo>
                <a:lnTo>
                  <a:pt x="1524000" y="2406336"/>
                </a:lnTo>
                <a:lnTo>
                  <a:pt x="1574800" y="2408855"/>
                </a:lnTo>
                <a:lnTo>
                  <a:pt x="1625600" y="2411057"/>
                </a:lnTo>
                <a:lnTo>
                  <a:pt x="1676400" y="2412950"/>
                </a:lnTo>
                <a:lnTo>
                  <a:pt x="1727200" y="2414545"/>
                </a:lnTo>
                <a:lnTo>
                  <a:pt x="1778000" y="2415852"/>
                </a:lnTo>
                <a:lnTo>
                  <a:pt x="1828800" y="2416882"/>
                </a:lnTo>
                <a:lnTo>
                  <a:pt x="1879600" y="2417644"/>
                </a:lnTo>
                <a:lnTo>
                  <a:pt x="1930400" y="2418149"/>
                </a:lnTo>
                <a:lnTo>
                  <a:pt x="1981200" y="2418407"/>
                </a:lnTo>
                <a:lnTo>
                  <a:pt x="2044700" y="2418378"/>
                </a:lnTo>
                <a:lnTo>
                  <a:pt x="2082800" y="2418224"/>
                </a:lnTo>
                <a:lnTo>
                  <a:pt x="2133600" y="2417803"/>
                </a:lnTo>
                <a:lnTo>
                  <a:pt x="2184400" y="2417176"/>
                </a:lnTo>
                <a:lnTo>
                  <a:pt x="2222500" y="2416353"/>
                </a:lnTo>
                <a:lnTo>
                  <a:pt x="2273300" y="2415344"/>
                </a:lnTo>
                <a:lnTo>
                  <a:pt x="2324100" y="2414160"/>
                </a:lnTo>
                <a:lnTo>
                  <a:pt x="2374900" y="2412811"/>
                </a:lnTo>
                <a:lnTo>
                  <a:pt x="2425699" y="2411308"/>
                </a:lnTo>
                <a:lnTo>
                  <a:pt x="2476499" y="2409659"/>
                </a:lnTo>
                <a:lnTo>
                  <a:pt x="2527299" y="2407876"/>
                </a:lnTo>
                <a:lnTo>
                  <a:pt x="2578099" y="2405969"/>
                </a:lnTo>
                <a:lnTo>
                  <a:pt x="2628899" y="2403948"/>
                </a:lnTo>
                <a:lnTo>
                  <a:pt x="2730499" y="2399655"/>
                </a:lnTo>
                <a:lnTo>
                  <a:pt x="2781299" y="2397343"/>
                </a:lnTo>
                <a:lnTo>
                  <a:pt x="2832099" y="2394896"/>
                </a:lnTo>
                <a:lnTo>
                  <a:pt x="2882899" y="2392323"/>
                </a:lnTo>
                <a:lnTo>
                  <a:pt x="2946399" y="2389634"/>
                </a:lnTo>
                <a:lnTo>
                  <a:pt x="2997199" y="2386838"/>
                </a:lnTo>
                <a:lnTo>
                  <a:pt x="3047999" y="2383945"/>
                </a:lnTo>
                <a:lnTo>
                  <a:pt x="3098799" y="2380962"/>
                </a:lnTo>
                <a:lnTo>
                  <a:pt x="3149599" y="2377901"/>
                </a:lnTo>
                <a:lnTo>
                  <a:pt x="3200399" y="2374770"/>
                </a:lnTo>
                <a:lnTo>
                  <a:pt x="3251199" y="2371578"/>
                </a:lnTo>
                <a:lnTo>
                  <a:pt x="3302000" y="2368335"/>
                </a:lnTo>
                <a:lnTo>
                  <a:pt x="3352800" y="2365049"/>
                </a:lnTo>
                <a:lnTo>
                  <a:pt x="3594100" y="2349246"/>
                </a:lnTo>
                <a:lnTo>
                  <a:pt x="3860800" y="2330958"/>
                </a:lnTo>
                <a:lnTo>
                  <a:pt x="4064000" y="2316480"/>
                </a:lnTo>
                <a:close/>
              </a:path>
              <a:path w="4127500" h="2418715">
                <a:moveTo>
                  <a:pt x="1714499" y="200054"/>
                </a:moveTo>
                <a:lnTo>
                  <a:pt x="1714499" y="174507"/>
                </a:lnTo>
                <a:lnTo>
                  <a:pt x="1701799" y="149816"/>
                </a:lnTo>
                <a:lnTo>
                  <a:pt x="1650999" y="103562"/>
                </a:lnTo>
                <a:lnTo>
                  <a:pt x="1587499" y="62422"/>
                </a:lnTo>
                <a:lnTo>
                  <a:pt x="1549399" y="44123"/>
                </a:lnTo>
                <a:lnTo>
                  <a:pt x="1523999" y="27525"/>
                </a:lnTo>
                <a:lnTo>
                  <a:pt x="1485899" y="12770"/>
                </a:lnTo>
                <a:lnTo>
                  <a:pt x="1460499" y="0"/>
                </a:lnTo>
                <a:lnTo>
                  <a:pt x="1460499" y="8382"/>
                </a:lnTo>
                <a:lnTo>
                  <a:pt x="1498599" y="25146"/>
                </a:lnTo>
                <a:lnTo>
                  <a:pt x="1549399" y="50292"/>
                </a:lnTo>
                <a:lnTo>
                  <a:pt x="1562099" y="62193"/>
                </a:lnTo>
                <a:lnTo>
                  <a:pt x="1587499" y="74361"/>
                </a:lnTo>
                <a:lnTo>
                  <a:pt x="1612899" y="87068"/>
                </a:lnTo>
                <a:lnTo>
                  <a:pt x="1638299" y="100584"/>
                </a:lnTo>
                <a:lnTo>
                  <a:pt x="1650999" y="114198"/>
                </a:lnTo>
                <a:lnTo>
                  <a:pt x="1676399" y="130563"/>
                </a:lnTo>
                <a:lnTo>
                  <a:pt x="1689099" y="149084"/>
                </a:lnTo>
                <a:lnTo>
                  <a:pt x="1701799" y="169164"/>
                </a:lnTo>
                <a:lnTo>
                  <a:pt x="1701799" y="226315"/>
                </a:lnTo>
                <a:lnTo>
                  <a:pt x="1714499" y="200054"/>
                </a:lnTo>
                <a:close/>
              </a:path>
              <a:path w="4127500" h="2418715">
                <a:moveTo>
                  <a:pt x="4127500" y="2307336"/>
                </a:moveTo>
                <a:lnTo>
                  <a:pt x="4051300" y="2274570"/>
                </a:lnTo>
                <a:lnTo>
                  <a:pt x="4051300" y="2308240"/>
                </a:lnTo>
                <a:lnTo>
                  <a:pt x="4064000" y="2307336"/>
                </a:lnTo>
                <a:lnTo>
                  <a:pt x="4064000" y="2343531"/>
                </a:lnTo>
                <a:lnTo>
                  <a:pt x="4127500" y="2307336"/>
                </a:lnTo>
                <a:close/>
              </a:path>
              <a:path w="4127500" h="2418715">
                <a:moveTo>
                  <a:pt x="4064000" y="2343531"/>
                </a:moveTo>
                <a:lnTo>
                  <a:pt x="4064000" y="2316480"/>
                </a:lnTo>
                <a:lnTo>
                  <a:pt x="4051300" y="2317384"/>
                </a:lnTo>
                <a:lnTo>
                  <a:pt x="4051300" y="2350770"/>
                </a:lnTo>
                <a:lnTo>
                  <a:pt x="4064000" y="23435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54827" y="4575302"/>
            <a:ext cx="2305050" cy="367030"/>
          </a:xfrm>
          <a:custGeom>
            <a:avLst/>
            <a:gdLst/>
            <a:ahLst/>
            <a:cxnLst/>
            <a:rect l="l" t="t" r="r" b="b"/>
            <a:pathLst>
              <a:path w="2305050" h="367029">
                <a:moveTo>
                  <a:pt x="0" y="0"/>
                </a:moveTo>
                <a:lnTo>
                  <a:pt x="0" y="366522"/>
                </a:lnTo>
                <a:lnTo>
                  <a:pt x="2305050" y="366522"/>
                </a:lnTo>
                <a:lnTo>
                  <a:pt x="230505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010275" y="4285996"/>
            <a:ext cx="1969135" cy="1183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5250">
              <a:lnSpc>
                <a:spcPct val="107500"/>
              </a:lnSpc>
              <a:spcBef>
                <a:spcPts val="100"/>
              </a:spcBef>
              <a:tabLst>
                <a:tab pos="927100" algn="l"/>
              </a:tabLst>
            </a:pPr>
            <a:r>
              <a:rPr sz="1800" spc="-5" dirty="0">
                <a:latin typeface="Arial"/>
                <a:cs typeface="Arial"/>
              </a:rPr>
              <a:t>STCH	STR2 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  </a:t>
            </a:r>
            <a:r>
              <a:rPr sz="1800" spc="-5" dirty="0">
                <a:latin typeface="Arial"/>
                <a:cs typeface="Arial"/>
              </a:rPr>
              <a:t>TIX	ELEVEN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tabLst>
                <a:tab pos="951865" algn="l"/>
              </a:tabLst>
            </a:pPr>
            <a:r>
              <a:rPr sz="1800" dirty="0">
                <a:latin typeface="Arial"/>
                <a:cs typeface="Arial"/>
              </a:rPr>
              <a:t>JLT	MOVECH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26935" y="830072"/>
            <a:ext cx="937260" cy="367030"/>
          </a:xfrm>
          <a:custGeom>
            <a:avLst/>
            <a:gdLst/>
            <a:ahLst/>
            <a:cxnLst/>
            <a:rect l="l" t="t" r="r" b="b"/>
            <a:pathLst>
              <a:path w="937260" h="367030">
                <a:moveTo>
                  <a:pt x="0" y="0"/>
                </a:moveTo>
                <a:lnTo>
                  <a:pt x="0" y="366521"/>
                </a:lnTo>
                <a:lnTo>
                  <a:pt x="937260" y="366521"/>
                </a:lnTo>
                <a:lnTo>
                  <a:pt x="937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732929" y="856996"/>
            <a:ext cx="553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0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-&gt;1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71715" y="901700"/>
            <a:ext cx="215900" cy="215900"/>
          </a:xfrm>
          <a:custGeom>
            <a:avLst/>
            <a:gdLst/>
            <a:ahLst/>
            <a:cxnLst/>
            <a:rect l="l" t="t" r="r" b="b"/>
            <a:pathLst>
              <a:path w="215900" h="215900">
                <a:moveTo>
                  <a:pt x="215646" y="0"/>
                </a:moveTo>
                <a:lnTo>
                  <a:pt x="0" y="21564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00341" y="1315720"/>
            <a:ext cx="2566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 </a:t>
            </a:r>
            <a:r>
              <a:rPr sz="1800" spc="-270" dirty="0">
                <a:latin typeface="Arial"/>
                <a:cs typeface="Arial"/>
              </a:rPr>
              <a:t>t(es1t </a:t>
            </a:r>
            <a:r>
              <a:rPr sz="1800" spc="-190" dirty="0">
                <a:latin typeface="Arial"/>
                <a:cs typeface="Arial"/>
              </a:rPr>
              <a:t>X&lt;=111,E)LEVEN=11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50" name="object 50"/>
          <p:cNvGraphicFramePr>
            <a:graphicFrameLocks noGrp="1"/>
          </p:cNvGraphicFramePr>
          <p:nvPr/>
        </p:nvGraphicFramePr>
        <p:xfrm>
          <a:off x="5854827" y="2774695"/>
          <a:ext cx="2885438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287655"/>
                <a:gridCol w="288925"/>
                <a:gridCol w="216534"/>
                <a:gridCol w="215900"/>
                <a:gridCol w="215900"/>
                <a:gridCol w="216534"/>
                <a:gridCol w="288925"/>
                <a:gridCol w="215900"/>
                <a:gridCol w="287655"/>
                <a:gridCol w="362585"/>
              </a:tblGrid>
              <a:tr h="36639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BFDEE3"/>
                    </a:solidFill>
                  </a:tcPr>
                </a:tc>
              </a:tr>
            </a:tbl>
          </a:graphicData>
        </a:graphic>
      </p:graphicFrame>
      <p:sp>
        <p:nvSpPr>
          <p:cNvPr id="51" name="object 51"/>
          <p:cNvSpPr/>
          <p:nvPr/>
        </p:nvSpPr>
        <p:spPr>
          <a:xfrm>
            <a:off x="5931027" y="2611590"/>
            <a:ext cx="649605" cy="163195"/>
          </a:xfrm>
          <a:custGeom>
            <a:avLst/>
            <a:gdLst/>
            <a:ahLst/>
            <a:cxnLst/>
            <a:rect l="l" t="t" r="r" b="b"/>
            <a:pathLst>
              <a:path w="649604" h="163194">
                <a:moveTo>
                  <a:pt x="44196" y="144946"/>
                </a:moveTo>
                <a:lnTo>
                  <a:pt x="44196" y="108241"/>
                </a:lnTo>
                <a:lnTo>
                  <a:pt x="41909" y="110527"/>
                </a:lnTo>
                <a:lnTo>
                  <a:pt x="38100" y="110527"/>
                </a:lnTo>
                <a:lnTo>
                  <a:pt x="35826" y="108241"/>
                </a:lnTo>
                <a:lnTo>
                  <a:pt x="30396" y="96856"/>
                </a:lnTo>
                <a:lnTo>
                  <a:pt x="0" y="112051"/>
                </a:lnTo>
                <a:lnTo>
                  <a:pt x="44196" y="144946"/>
                </a:lnTo>
                <a:close/>
              </a:path>
              <a:path w="649604" h="163194">
                <a:moveTo>
                  <a:pt x="649224" y="19087"/>
                </a:moveTo>
                <a:lnTo>
                  <a:pt x="648462" y="15277"/>
                </a:lnTo>
                <a:lnTo>
                  <a:pt x="644664" y="13753"/>
                </a:lnTo>
                <a:lnTo>
                  <a:pt x="509790" y="6895"/>
                </a:lnTo>
                <a:lnTo>
                  <a:pt x="466344" y="5371"/>
                </a:lnTo>
                <a:lnTo>
                  <a:pt x="423672" y="3085"/>
                </a:lnTo>
                <a:lnTo>
                  <a:pt x="404283" y="2393"/>
                </a:lnTo>
                <a:lnTo>
                  <a:pt x="381762" y="2323"/>
                </a:lnTo>
                <a:lnTo>
                  <a:pt x="343485" y="1010"/>
                </a:lnTo>
                <a:lnTo>
                  <a:pt x="305200" y="280"/>
                </a:lnTo>
                <a:lnTo>
                  <a:pt x="266904" y="0"/>
                </a:lnTo>
                <a:lnTo>
                  <a:pt x="228600" y="37"/>
                </a:lnTo>
                <a:lnTo>
                  <a:pt x="185369" y="1380"/>
                </a:lnTo>
                <a:lnTo>
                  <a:pt x="134412" y="4038"/>
                </a:lnTo>
                <a:lnTo>
                  <a:pt x="84448" y="10410"/>
                </a:lnTo>
                <a:lnTo>
                  <a:pt x="44196" y="22897"/>
                </a:lnTo>
                <a:lnTo>
                  <a:pt x="21821" y="53329"/>
                </a:lnTo>
                <a:lnTo>
                  <a:pt x="22182" y="72217"/>
                </a:lnTo>
                <a:lnTo>
                  <a:pt x="28194" y="92239"/>
                </a:lnTo>
                <a:lnTo>
                  <a:pt x="30396" y="96856"/>
                </a:lnTo>
                <a:lnTo>
                  <a:pt x="30435" y="61545"/>
                </a:lnTo>
                <a:lnTo>
                  <a:pt x="31322" y="54125"/>
                </a:lnTo>
                <a:lnTo>
                  <a:pt x="34302" y="44995"/>
                </a:lnTo>
                <a:lnTo>
                  <a:pt x="34302" y="45757"/>
                </a:lnTo>
                <a:lnTo>
                  <a:pt x="36588" y="41185"/>
                </a:lnTo>
                <a:lnTo>
                  <a:pt x="36588" y="41947"/>
                </a:lnTo>
                <a:lnTo>
                  <a:pt x="47998" y="31554"/>
                </a:lnTo>
                <a:lnTo>
                  <a:pt x="65028" y="24631"/>
                </a:lnTo>
                <a:lnTo>
                  <a:pt x="126934" y="14376"/>
                </a:lnTo>
                <a:lnTo>
                  <a:pt x="183825" y="10473"/>
                </a:lnTo>
                <a:lnTo>
                  <a:pt x="259957" y="9457"/>
                </a:lnTo>
                <a:lnTo>
                  <a:pt x="308073" y="9755"/>
                </a:lnTo>
                <a:lnTo>
                  <a:pt x="356181" y="10716"/>
                </a:lnTo>
                <a:lnTo>
                  <a:pt x="404283" y="12221"/>
                </a:lnTo>
                <a:lnTo>
                  <a:pt x="452377" y="14147"/>
                </a:lnTo>
                <a:lnTo>
                  <a:pt x="500462" y="16375"/>
                </a:lnTo>
                <a:lnTo>
                  <a:pt x="548539" y="18783"/>
                </a:lnTo>
                <a:lnTo>
                  <a:pt x="596607" y="21252"/>
                </a:lnTo>
                <a:lnTo>
                  <a:pt x="644664" y="23659"/>
                </a:lnTo>
                <a:lnTo>
                  <a:pt x="647700" y="22135"/>
                </a:lnTo>
                <a:lnTo>
                  <a:pt x="649224" y="19087"/>
                </a:lnTo>
                <a:close/>
              </a:path>
              <a:path w="649604" h="163194">
                <a:moveTo>
                  <a:pt x="44196" y="108241"/>
                </a:moveTo>
                <a:lnTo>
                  <a:pt x="44196" y="104431"/>
                </a:lnTo>
                <a:lnTo>
                  <a:pt x="38886" y="92611"/>
                </a:lnTo>
                <a:lnTo>
                  <a:pt x="30396" y="96856"/>
                </a:lnTo>
                <a:lnTo>
                  <a:pt x="35826" y="108241"/>
                </a:lnTo>
                <a:lnTo>
                  <a:pt x="38100" y="110527"/>
                </a:lnTo>
                <a:lnTo>
                  <a:pt x="41909" y="110527"/>
                </a:lnTo>
                <a:lnTo>
                  <a:pt x="44196" y="108241"/>
                </a:lnTo>
                <a:close/>
              </a:path>
              <a:path w="649604" h="163194">
                <a:moveTo>
                  <a:pt x="38886" y="92611"/>
                </a:moveTo>
                <a:lnTo>
                  <a:pt x="30435" y="61545"/>
                </a:lnTo>
                <a:lnTo>
                  <a:pt x="30435" y="96836"/>
                </a:lnTo>
                <a:lnTo>
                  <a:pt x="38886" y="92611"/>
                </a:lnTo>
                <a:close/>
              </a:path>
              <a:path w="649604" h="163194">
                <a:moveTo>
                  <a:pt x="68592" y="163105"/>
                </a:moveTo>
                <a:lnTo>
                  <a:pt x="68592" y="77761"/>
                </a:lnTo>
                <a:lnTo>
                  <a:pt x="38886" y="92611"/>
                </a:lnTo>
                <a:lnTo>
                  <a:pt x="44196" y="104431"/>
                </a:lnTo>
                <a:lnTo>
                  <a:pt x="44196" y="144946"/>
                </a:lnTo>
                <a:lnTo>
                  <a:pt x="68592" y="1631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5854827" y="3277615"/>
          <a:ext cx="2883533" cy="367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287655"/>
                <a:gridCol w="288925"/>
                <a:gridCol w="216534"/>
                <a:gridCol w="215900"/>
                <a:gridCol w="215900"/>
                <a:gridCol w="216534"/>
                <a:gridCol w="288925"/>
                <a:gridCol w="215900"/>
                <a:gridCol w="287655"/>
                <a:gridCol w="360680"/>
              </a:tblGrid>
              <a:tr h="36703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BFDEE3"/>
                    </a:solidFill>
                  </a:tcPr>
                </a:tc>
              </a:tr>
            </a:tbl>
          </a:graphicData>
        </a:graphic>
      </p:graphicFrame>
      <p:sp>
        <p:nvSpPr>
          <p:cNvPr id="53" name="object 53"/>
          <p:cNvSpPr/>
          <p:nvPr/>
        </p:nvSpPr>
        <p:spPr>
          <a:xfrm>
            <a:off x="6105525" y="1114297"/>
            <a:ext cx="76200" cy="147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99491" y="944164"/>
            <a:ext cx="186690" cy="1109980"/>
          </a:xfrm>
          <a:custGeom>
            <a:avLst/>
            <a:gdLst/>
            <a:ahLst/>
            <a:cxnLst/>
            <a:rect l="l" t="t" r="r" b="b"/>
            <a:pathLst>
              <a:path w="186690" h="1109980">
                <a:moveTo>
                  <a:pt x="163009" y="349303"/>
                </a:moveTo>
                <a:lnTo>
                  <a:pt x="162558" y="296802"/>
                </a:lnTo>
                <a:lnTo>
                  <a:pt x="161340" y="244630"/>
                </a:lnTo>
                <a:lnTo>
                  <a:pt x="159135" y="193096"/>
                </a:lnTo>
                <a:lnTo>
                  <a:pt x="155721" y="142507"/>
                </a:lnTo>
                <a:lnTo>
                  <a:pt x="150875" y="93171"/>
                </a:lnTo>
                <a:lnTo>
                  <a:pt x="143532" y="55195"/>
                </a:lnTo>
                <a:lnTo>
                  <a:pt x="129540" y="19257"/>
                </a:lnTo>
                <a:lnTo>
                  <a:pt x="102236" y="0"/>
                </a:lnTo>
                <a:lnTo>
                  <a:pt x="72304" y="11841"/>
                </a:lnTo>
                <a:lnTo>
                  <a:pt x="43147" y="41312"/>
                </a:lnTo>
                <a:lnTo>
                  <a:pt x="18166" y="74944"/>
                </a:lnTo>
                <a:lnTo>
                  <a:pt x="762" y="99267"/>
                </a:lnTo>
                <a:lnTo>
                  <a:pt x="0" y="102315"/>
                </a:lnTo>
                <a:lnTo>
                  <a:pt x="2286" y="105363"/>
                </a:lnTo>
                <a:lnTo>
                  <a:pt x="5321" y="106125"/>
                </a:lnTo>
                <a:lnTo>
                  <a:pt x="8382" y="104601"/>
                </a:lnTo>
                <a:lnTo>
                  <a:pt x="19812" y="88599"/>
                </a:lnTo>
                <a:lnTo>
                  <a:pt x="30480" y="73359"/>
                </a:lnTo>
                <a:lnTo>
                  <a:pt x="41135" y="58881"/>
                </a:lnTo>
                <a:lnTo>
                  <a:pt x="71356" y="24986"/>
                </a:lnTo>
                <a:lnTo>
                  <a:pt x="94488" y="10467"/>
                </a:lnTo>
                <a:lnTo>
                  <a:pt x="94488" y="10113"/>
                </a:lnTo>
                <a:lnTo>
                  <a:pt x="98285" y="9478"/>
                </a:lnTo>
                <a:lnTo>
                  <a:pt x="98285" y="9351"/>
                </a:lnTo>
                <a:lnTo>
                  <a:pt x="102857" y="9477"/>
                </a:lnTo>
                <a:lnTo>
                  <a:pt x="106680" y="10113"/>
                </a:lnTo>
                <a:lnTo>
                  <a:pt x="106680" y="10621"/>
                </a:lnTo>
                <a:lnTo>
                  <a:pt x="109727" y="11637"/>
                </a:lnTo>
                <a:lnTo>
                  <a:pt x="109727" y="12094"/>
                </a:lnTo>
                <a:lnTo>
                  <a:pt x="112775" y="13923"/>
                </a:lnTo>
                <a:lnTo>
                  <a:pt x="112775" y="15188"/>
                </a:lnTo>
                <a:lnTo>
                  <a:pt x="140710" y="88310"/>
                </a:lnTo>
                <a:lnTo>
                  <a:pt x="147688" y="145902"/>
                </a:lnTo>
                <a:lnTo>
                  <a:pt x="151228" y="209581"/>
                </a:lnTo>
                <a:lnTo>
                  <a:pt x="152438" y="273709"/>
                </a:lnTo>
                <a:lnTo>
                  <a:pt x="152438" y="385930"/>
                </a:lnTo>
                <a:lnTo>
                  <a:pt x="153162" y="412449"/>
                </a:lnTo>
                <a:lnTo>
                  <a:pt x="153162" y="1025097"/>
                </a:lnTo>
                <a:lnTo>
                  <a:pt x="154686" y="968709"/>
                </a:lnTo>
                <a:lnTo>
                  <a:pt x="154686" y="937467"/>
                </a:lnTo>
                <a:lnTo>
                  <a:pt x="161531" y="605997"/>
                </a:lnTo>
                <a:lnTo>
                  <a:pt x="163009" y="349303"/>
                </a:lnTo>
                <a:close/>
              </a:path>
              <a:path w="186690" h="1109980">
                <a:moveTo>
                  <a:pt x="95250" y="10113"/>
                </a:moveTo>
                <a:lnTo>
                  <a:pt x="94488" y="10113"/>
                </a:lnTo>
                <a:lnTo>
                  <a:pt x="94488" y="10467"/>
                </a:lnTo>
                <a:lnTo>
                  <a:pt x="95250" y="10113"/>
                </a:lnTo>
                <a:close/>
              </a:path>
              <a:path w="186690" h="1109980">
                <a:moveTo>
                  <a:pt x="99047" y="9351"/>
                </a:moveTo>
                <a:lnTo>
                  <a:pt x="98285" y="9351"/>
                </a:lnTo>
                <a:lnTo>
                  <a:pt x="98285" y="9478"/>
                </a:lnTo>
                <a:lnTo>
                  <a:pt x="99047" y="9351"/>
                </a:lnTo>
                <a:close/>
              </a:path>
              <a:path w="186690" h="1109980">
                <a:moveTo>
                  <a:pt x="102857" y="9477"/>
                </a:moveTo>
                <a:lnTo>
                  <a:pt x="102095" y="9351"/>
                </a:lnTo>
                <a:lnTo>
                  <a:pt x="102857" y="9477"/>
                </a:lnTo>
                <a:close/>
              </a:path>
              <a:path w="186690" h="1109980">
                <a:moveTo>
                  <a:pt x="106680" y="10621"/>
                </a:moveTo>
                <a:lnTo>
                  <a:pt x="106680" y="10113"/>
                </a:lnTo>
                <a:lnTo>
                  <a:pt x="105156" y="10113"/>
                </a:lnTo>
                <a:lnTo>
                  <a:pt x="106680" y="10621"/>
                </a:lnTo>
                <a:close/>
              </a:path>
              <a:path w="186690" h="1109980">
                <a:moveTo>
                  <a:pt x="109727" y="12094"/>
                </a:moveTo>
                <a:lnTo>
                  <a:pt x="109727" y="11637"/>
                </a:lnTo>
                <a:lnTo>
                  <a:pt x="108966" y="11637"/>
                </a:lnTo>
                <a:lnTo>
                  <a:pt x="109727" y="12094"/>
                </a:lnTo>
                <a:close/>
              </a:path>
              <a:path w="186690" h="1109980">
                <a:moveTo>
                  <a:pt x="143699" y="1033811"/>
                </a:moveTo>
                <a:lnTo>
                  <a:pt x="110490" y="1033479"/>
                </a:lnTo>
                <a:lnTo>
                  <a:pt x="143256" y="1100348"/>
                </a:lnTo>
                <a:lnTo>
                  <a:pt x="143256" y="1046433"/>
                </a:lnTo>
                <a:lnTo>
                  <a:pt x="143699" y="1033811"/>
                </a:lnTo>
                <a:close/>
              </a:path>
              <a:path w="186690" h="1109980">
                <a:moveTo>
                  <a:pt x="112775" y="15188"/>
                </a:moveTo>
                <a:lnTo>
                  <a:pt x="112775" y="13923"/>
                </a:lnTo>
                <a:lnTo>
                  <a:pt x="112014" y="13923"/>
                </a:lnTo>
                <a:lnTo>
                  <a:pt x="112775" y="15188"/>
                </a:lnTo>
                <a:close/>
              </a:path>
              <a:path w="186690" h="1109980">
                <a:moveTo>
                  <a:pt x="186690" y="1034241"/>
                </a:moveTo>
                <a:lnTo>
                  <a:pt x="143699" y="1033811"/>
                </a:lnTo>
                <a:lnTo>
                  <a:pt x="143256" y="1046433"/>
                </a:lnTo>
                <a:lnTo>
                  <a:pt x="144780" y="1049481"/>
                </a:lnTo>
                <a:lnTo>
                  <a:pt x="147688" y="1050935"/>
                </a:lnTo>
                <a:lnTo>
                  <a:pt x="148085" y="1050902"/>
                </a:lnTo>
                <a:lnTo>
                  <a:pt x="151638" y="1049481"/>
                </a:lnTo>
                <a:lnTo>
                  <a:pt x="153162" y="1046433"/>
                </a:lnTo>
                <a:lnTo>
                  <a:pt x="153162" y="1099325"/>
                </a:lnTo>
                <a:lnTo>
                  <a:pt x="186690" y="1034241"/>
                </a:lnTo>
                <a:close/>
              </a:path>
              <a:path w="186690" h="1109980">
                <a:moveTo>
                  <a:pt x="153162" y="1099325"/>
                </a:moveTo>
                <a:lnTo>
                  <a:pt x="153162" y="1046433"/>
                </a:lnTo>
                <a:lnTo>
                  <a:pt x="151638" y="1049481"/>
                </a:lnTo>
                <a:lnTo>
                  <a:pt x="148085" y="1050902"/>
                </a:lnTo>
                <a:lnTo>
                  <a:pt x="147688" y="1050935"/>
                </a:lnTo>
                <a:lnTo>
                  <a:pt x="144780" y="1049481"/>
                </a:lnTo>
                <a:lnTo>
                  <a:pt x="143256" y="1046433"/>
                </a:lnTo>
                <a:lnTo>
                  <a:pt x="143256" y="1100348"/>
                </a:lnTo>
                <a:lnTo>
                  <a:pt x="147827" y="1109679"/>
                </a:lnTo>
                <a:lnTo>
                  <a:pt x="153162" y="1099325"/>
                </a:lnTo>
                <a:close/>
              </a:path>
              <a:path w="186690" h="1109980">
                <a:moveTo>
                  <a:pt x="153162" y="1033905"/>
                </a:moveTo>
                <a:lnTo>
                  <a:pt x="153162" y="412449"/>
                </a:lnTo>
                <a:lnTo>
                  <a:pt x="152525" y="514163"/>
                </a:lnTo>
                <a:lnTo>
                  <a:pt x="144005" y="997665"/>
                </a:lnTo>
                <a:lnTo>
                  <a:pt x="144005" y="1025097"/>
                </a:lnTo>
                <a:lnTo>
                  <a:pt x="143699" y="1033811"/>
                </a:lnTo>
                <a:lnTo>
                  <a:pt x="153162" y="1033905"/>
                </a:lnTo>
                <a:close/>
              </a:path>
              <a:path w="186690" h="1109980">
                <a:moveTo>
                  <a:pt x="152438" y="385930"/>
                </a:moveTo>
                <a:lnTo>
                  <a:pt x="152438" y="273709"/>
                </a:lnTo>
                <a:lnTo>
                  <a:pt x="152298" y="380779"/>
                </a:lnTo>
                <a:lnTo>
                  <a:pt x="152438" y="3859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25639" y="2431795"/>
            <a:ext cx="1081405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R="79375" algn="r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3239" y="1772920"/>
            <a:ext cx="1081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MOVECH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53135" y="819280"/>
          <a:ext cx="6235065" cy="3716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0535"/>
                <a:gridCol w="1656080"/>
                <a:gridCol w="2838450"/>
              </a:tblGrid>
              <a:tr h="32448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880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 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390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8415" marB="0"/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 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8415" marB="0"/>
                </a:tc>
              </a:tr>
              <a:tr h="6692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MOVECH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603250" marR="348615" indent="-571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LDCH 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STCH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374015" marR="1375410" indent="15240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STR1 ,</a:t>
                      </a:r>
                      <a:r>
                        <a:rPr sz="20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  STR2 ,</a:t>
                      </a:r>
                      <a:r>
                        <a:rPr sz="2000" b="1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</a:tr>
              <a:tr h="334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TIXR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JLT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R="6223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MOVECH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681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R="6223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32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59499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BYTE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6669" marB="0"/>
                </a:tc>
                <a:tc>
                  <a:txBody>
                    <a:bodyPr/>
                    <a:lstStyle/>
                    <a:p>
                      <a:pPr marL="490855">
                        <a:lnSpc>
                          <a:spcPct val="100000"/>
                        </a:lnSpc>
                        <a:spcBef>
                          <a:spcPts val="209"/>
                        </a:spcBef>
                        <a:tabLst>
                          <a:tab pos="1655445" algn="l"/>
                        </a:tabLst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C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20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TEST	STRING</a:t>
                      </a:r>
                      <a:r>
                        <a:rPr sz="20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‘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669" marB="0"/>
                </a:tc>
              </a:tr>
              <a:tr h="335280">
                <a:tc>
                  <a:txBody>
                    <a:bodyPr/>
                    <a:lstStyle/>
                    <a:p>
                      <a:pPr marL="31750">
                        <a:lnSpc>
                          <a:spcPts val="2315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STR2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2315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2315"/>
                        </a:lnSpc>
                        <a:spcBef>
                          <a:spcPts val="229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9209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508146" y="5013655"/>
            <a:ext cx="4171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(b)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76551" y="4962652"/>
            <a:ext cx="589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3300"/>
                </a:solidFill>
                <a:latin typeface="Tahoma"/>
                <a:cs typeface="Tahoma"/>
              </a:rPr>
              <a:t>2/2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85464" y="276352"/>
            <a:ext cx="9138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looping and indexing operation for</a:t>
            </a:r>
            <a:r>
              <a:rPr spc="120" dirty="0"/>
              <a:t> </a:t>
            </a:r>
            <a:r>
              <a:rPr spc="-5" dirty="0"/>
              <a:t>(a)SIC,(b)SIC/X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9861" y="119379"/>
            <a:ext cx="8473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2070" algn="l"/>
              </a:tabLst>
            </a:pPr>
            <a:r>
              <a:rPr spc="-5" dirty="0"/>
              <a:t>Sample	looping and indexing operations for</a:t>
            </a:r>
            <a:r>
              <a:rPr spc="75" dirty="0"/>
              <a:t> </a:t>
            </a:r>
            <a:r>
              <a:rPr spc="-5" dirty="0"/>
              <a:t>(b)SIC/XE</a:t>
            </a:r>
          </a:p>
        </p:txBody>
      </p:sp>
      <p:sp>
        <p:nvSpPr>
          <p:cNvPr id="3" name="object 3"/>
          <p:cNvSpPr/>
          <p:nvPr/>
        </p:nvSpPr>
        <p:spPr>
          <a:xfrm>
            <a:off x="238137" y="542798"/>
            <a:ext cx="3630929" cy="3668395"/>
          </a:xfrm>
          <a:custGeom>
            <a:avLst/>
            <a:gdLst/>
            <a:ahLst/>
            <a:cxnLst/>
            <a:rect l="l" t="t" r="r" b="b"/>
            <a:pathLst>
              <a:path w="3630929" h="3668395">
                <a:moveTo>
                  <a:pt x="0" y="0"/>
                </a:moveTo>
                <a:lnTo>
                  <a:pt x="0" y="3668268"/>
                </a:lnTo>
                <a:lnTo>
                  <a:pt x="3630929" y="3668268"/>
                </a:lnTo>
                <a:lnTo>
                  <a:pt x="363092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550" y="981887"/>
            <a:ext cx="24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X: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550" y="1807819"/>
            <a:ext cx="228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7550" y="2219985"/>
            <a:ext cx="342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PC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50" y="3045917"/>
            <a:ext cx="508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ACC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550" y="3458082"/>
            <a:ext cx="1296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Status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word: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64645" y="542798"/>
            <a:ext cx="3671570" cy="3668395"/>
          </a:xfrm>
          <a:custGeom>
            <a:avLst/>
            <a:gdLst/>
            <a:ahLst/>
            <a:cxnLst/>
            <a:rect l="l" t="t" r="r" b="b"/>
            <a:pathLst>
              <a:path w="3671570" h="3668395">
                <a:moveTo>
                  <a:pt x="0" y="0"/>
                </a:moveTo>
                <a:lnTo>
                  <a:pt x="0" y="3668268"/>
                </a:lnTo>
                <a:lnTo>
                  <a:pt x="3671316" y="3668267"/>
                </a:lnTo>
                <a:lnTo>
                  <a:pt x="3671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41626" y="569721"/>
            <a:ext cx="556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9295" algn="l"/>
              </a:tabLst>
            </a:pPr>
            <a:r>
              <a:rPr sz="1800" spc="-5" dirty="0">
                <a:latin typeface="Arial"/>
                <a:cs typeface="Arial"/>
              </a:rPr>
              <a:t>CPU	MEMORY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15988" y="2633294"/>
            <a:ext cx="598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(byte)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55920" y="2908528"/>
            <a:ext cx="661035" cy="85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502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STR1:  STR2: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54827" y="3998467"/>
            <a:ext cx="2305050" cy="281305"/>
          </a:xfrm>
          <a:custGeom>
            <a:avLst/>
            <a:gdLst/>
            <a:ahLst/>
            <a:cxnLst/>
            <a:rect l="l" t="t" r="r" b="b"/>
            <a:pathLst>
              <a:path w="2305050" h="281304">
                <a:moveTo>
                  <a:pt x="0" y="281178"/>
                </a:moveTo>
                <a:lnTo>
                  <a:pt x="2305050" y="281178"/>
                </a:lnTo>
                <a:lnTo>
                  <a:pt x="2305050" y="0"/>
                </a:lnTo>
                <a:lnTo>
                  <a:pt x="0" y="0"/>
                </a:lnTo>
                <a:lnTo>
                  <a:pt x="0" y="281178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010275" y="4025392"/>
            <a:ext cx="1269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875030" algn="l"/>
              </a:tabLst>
            </a:pPr>
            <a:r>
              <a:rPr sz="1800" spc="-10" dirty="0">
                <a:latin typeface="Arial"/>
                <a:cs typeface="Arial"/>
              </a:rPr>
              <a:t>LD</a:t>
            </a:r>
            <a:r>
              <a:rPr sz="1800" spc="-5" dirty="0">
                <a:latin typeface="Arial"/>
                <a:cs typeface="Arial"/>
              </a:rPr>
              <a:t>T	</a:t>
            </a:r>
            <a:r>
              <a:rPr sz="1800" spc="-10" dirty="0">
                <a:latin typeface="Arial"/>
                <a:cs typeface="Arial"/>
              </a:rPr>
              <a:t>#11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43793" y="4640071"/>
            <a:ext cx="3816350" cy="367030"/>
          </a:xfrm>
          <a:custGeom>
            <a:avLst/>
            <a:gdLst/>
            <a:ahLst/>
            <a:cxnLst/>
            <a:rect l="l" t="t" r="r" b="b"/>
            <a:pathLst>
              <a:path w="3816350" h="367029">
                <a:moveTo>
                  <a:pt x="0" y="0"/>
                </a:moveTo>
                <a:lnTo>
                  <a:pt x="0" y="366522"/>
                </a:lnTo>
                <a:lnTo>
                  <a:pt x="3816095" y="366522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4827" y="4279646"/>
            <a:ext cx="2305050" cy="367030"/>
          </a:xfrm>
          <a:custGeom>
            <a:avLst/>
            <a:gdLst/>
            <a:ahLst/>
            <a:cxnLst/>
            <a:rect l="l" t="t" r="r" b="b"/>
            <a:pathLst>
              <a:path w="2305050" h="367029">
                <a:moveTo>
                  <a:pt x="0" y="0"/>
                </a:moveTo>
                <a:lnTo>
                  <a:pt x="0" y="366522"/>
                </a:lnTo>
                <a:lnTo>
                  <a:pt x="2305050" y="366522"/>
                </a:lnTo>
                <a:lnTo>
                  <a:pt x="230505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54827" y="5000497"/>
            <a:ext cx="2305050" cy="293370"/>
          </a:xfrm>
          <a:custGeom>
            <a:avLst/>
            <a:gdLst/>
            <a:ahLst/>
            <a:cxnLst/>
            <a:rect l="l" t="t" r="r" b="b"/>
            <a:pathLst>
              <a:path w="2305050" h="293370">
                <a:moveTo>
                  <a:pt x="0" y="293369"/>
                </a:moveTo>
                <a:lnTo>
                  <a:pt x="2305050" y="293369"/>
                </a:lnTo>
                <a:lnTo>
                  <a:pt x="2305050" y="0"/>
                </a:lnTo>
                <a:lnTo>
                  <a:pt x="0" y="0"/>
                </a:lnTo>
                <a:lnTo>
                  <a:pt x="0" y="293369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54827" y="5293867"/>
            <a:ext cx="2305050" cy="288925"/>
          </a:xfrm>
          <a:custGeom>
            <a:avLst/>
            <a:gdLst/>
            <a:ahLst/>
            <a:cxnLst/>
            <a:rect l="l" t="t" r="r" b="b"/>
            <a:pathLst>
              <a:path w="2305050" h="288925">
                <a:moveTo>
                  <a:pt x="0" y="288798"/>
                </a:moveTo>
                <a:lnTo>
                  <a:pt x="2305050" y="288798"/>
                </a:lnTo>
                <a:lnTo>
                  <a:pt x="2305050" y="0"/>
                </a:lnTo>
                <a:lnTo>
                  <a:pt x="0" y="0"/>
                </a:lnTo>
                <a:lnTo>
                  <a:pt x="0" y="288798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54827" y="5582665"/>
            <a:ext cx="2305050" cy="281305"/>
          </a:xfrm>
          <a:custGeom>
            <a:avLst/>
            <a:gdLst/>
            <a:ahLst/>
            <a:cxnLst/>
            <a:rect l="l" t="t" r="r" b="b"/>
            <a:pathLst>
              <a:path w="2305050" h="281304">
                <a:moveTo>
                  <a:pt x="0" y="281178"/>
                </a:moveTo>
                <a:lnTo>
                  <a:pt x="2305050" y="281178"/>
                </a:lnTo>
                <a:lnTo>
                  <a:pt x="2305050" y="0"/>
                </a:lnTo>
                <a:lnTo>
                  <a:pt x="0" y="0"/>
                </a:lnTo>
                <a:lnTo>
                  <a:pt x="0" y="281178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43793" y="6151117"/>
            <a:ext cx="4775200" cy="367665"/>
          </a:xfrm>
          <a:custGeom>
            <a:avLst/>
            <a:gdLst/>
            <a:ahLst/>
            <a:cxnLst/>
            <a:rect l="l" t="t" r="r" b="b"/>
            <a:pathLst>
              <a:path w="4775200" h="367665">
                <a:moveTo>
                  <a:pt x="0" y="0"/>
                </a:moveTo>
                <a:lnTo>
                  <a:pt x="0" y="367283"/>
                </a:lnTo>
                <a:lnTo>
                  <a:pt x="4774806" y="367283"/>
                </a:lnTo>
                <a:lnTo>
                  <a:pt x="4774806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43793" y="6446773"/>
            <a:ext cx="3816350" cy="367030"/>
          </a:xfrm>
          <a:custGeom>
            <a:avLst/>
            <a:gdLst/>
            <a:ahLst/>
            <a:cxnLst/>
            <a:rect l="l" t="t" r="r" b="b"/>
            <a:pathLst>
              <a:path w="3816350" h="367029">
                <a:moveTo>
                  <a:pt x="0" y="0"/>
                </a:moveTo>
                <a:lnTo>
                  <a:pt x="0" y="366522"/>
                </a:lnTo>
                <a:lnTo>
                  <a:pt x="3816095" y="366522"/>
                </a:lnTo>
                <a:lnTo>
                  <a:pt x="3816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35983" y="4666995"/>
            <a:ext cx="1016000" cy="210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MOVECH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Times New Roman"/>
              <a:cs typeface="Times New Roman"/>
            </a:endParaRPr>
          </a:p>
          <a:p>
            <a:pPr marR="423545">
              <a:lnSpc>
                <a:spcPct val="107800"/>
              </a:lnSpc>
            </a:pPr>
            <a:r>
              <a:rPr sz="1800" spc="-10" dirty="0">
                <a:latin typeface="Arial"/>
                <a:cs typeface="Arial"/>
              </a:rPr>
              <a:t>STR1  STR2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50628" y="6156705"/>
            <a:ext cx="2007235" cy="61722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65"/>
              </a:spcBef>
            </a:pPr>
            <a:r>
              <a:rPr sz="1800" spc="-5" dirty="0">
                <a:latin typeface="Arial"/>
                <a:cs typeface="Arial"/>
              </a:rPr>
              <a:t>C </a:t>
            </a:r>
            <a:r>
              <a:rPr sz="1800" b="1" dirty="0">
                <a:latin typeface="Arial"/>
                <a:cs typeface="Arial"/>
              </a:rPr>
              <a:t>’ </a:t>
            </a:r>
            <a:r>
              <a:rPr sz="1800" dirty="0">
                <a:latin typeface="Arial"/>
                <a:cs typeface="Arial"/>
              </a:rPr>
              <a:t>TEST STRING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‘</a:t>
            </a:r>
            <a:endParaRPr sz="18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70"/>
              </a:spcBef>
            </a:pPr>
            <a:r>
              <a:rPr sz="1800" spc="-10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854827" y="5863844"/>
            <a:ext cx="2305050" cy="367030"/>
          </a:xfrm>
          <a:custGeom>
            <a:avLst/>
            <a:gdLst/>
            <a:ahLst/>
            <a:cxnLst/>
            <a:rect l="l" t="t" r="r" b="b"/>
            <a:pathLst>
              <a:path w="2305050" h="367029">
                <a:moveTo>
                  <a:pt x="0" y="0"/>
                </a:moveTo>
                <a:lnTo>
                  <a:pt x="0" y="366522"/>
                </a:lnTo>
                <a:lnTo>
                  <a:pt x="2305050" y="366522"/>
                </a:lnTo>
                <a:lnTo>
                  <a:pt x="230505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9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009825" y="4220464"/>
            <a:ext cx="1969135" cy="25533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75"/>
              </a:spcBef>
              <a:tabLst>
                <a:tab pos="888365" algn="l"/>
              </a:tabLst>
            </a:pPr>
            <a:r>
              <a:rPr sz="1800" spc="-5" dirty="0">
                <a:latin typeface="Arial"/>
                <a:cs typeface="Arial"/>
              </a:rPr>
              <a:t>LDX	</a:t>
            </a:r>
            <a:r>
              <a:rPr sz="1800" spc="-10" dirty="0">
                <a:latin typeface="Arial"/>
                <a:cs typeface="Arial"/>
              </a:rPr>
              <a:t>#0</a:t>
            </a:r>
            <a:endParaRPr sz="1800">
              <a:latin typeface="Arial"/>
              <a:cs typeface="Arial"/>
            </a:endParaRPr>
          </a:p>
          <a:p>
            <a:pPr indent="-635">
              <a:lnSpc>
                <a:spcPct val="100000"/>
              </a:lnSpc>
              <a:spcBef>
                <a:spcPts val="680"/>
              </a:spcBef>
              <a:tabLst>
                <a:tab pos="938530" algn="l"/>
              </a:tabLst>
            </a:pPr>
            <a:r>
              <a:rPr sz="1800" spc="-5" dirty="0">
                <a:latin typeface="Arial"/>
                <a:cs typeface="Arial"/>
              </a:rPr>
              <a:t>LDCH	STR1 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  <a:p>
            <a:pPr marR="95250">
              <a:lnSpc>
                <a:spcPct val="106900"/>
              </a:lnSpc>
              <a:spcBef>
                <a:spcPts val="530"/>
              </a:spcBef>
              <a:tabLst>
                <a:tab pos="938530" algn="l"/>
                <a:tab pos="965835" algn="l"/>
              </a:tabLst>
            </a:pPr>
            <a:r>
              <a:rPr sz="1800" spc="-5" dirty="0">
                <a:latin typeface="Arial"/>
                <a:cs typeface="Arial"/>
              </a:rPr>
              <a:t>STCH	STR2 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X  TIXR		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"/>
              </a:spcBef>
              <a:tabLst>
                <a:tab pos="952500" algn="l"/>
              </a:tabLst>
            </a:pPr>
            <a:r>
              <a:rPr sz="1800" dirty="0">
                <a:latin typeface="Arial"/>
                <a:cs typeface="Arial"/>
              </a:rPr>
              <a:t>JLT	MOVECH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r>
              <a:rPr sz="1800" b="1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5400" marR="1313180">
              <a:lnSpc>
                <a:spcPts val="2330"/>
              </a:lnSpc>
              <a:spcBef>
                <a:spcPts val="40"/>
              </a:spcBef>
            </a:pPr>
            <a:r>
              <a:rPr sz="1800" spc="-5" dirty="0">
                <a:latin typeface="Arial"/>
                <a:cs typeface="Arial"/>
              </a:rPr>
              <a:t>BYTE  </a:t>
            </a:r>
            <a:r>
              <a:rPr sz="1800" spc="-10" dirty="0">
                <a:latin typeface="Arial"/>
                <a:cs typeface="Arial"/>
              </a:rPr>
              <a:t>RESB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98563" y="967994"/>
            <a:ext cx="647700" cy="6985"/>
          </a:xfrm>
          <a:custGeom>
            <a:avLst/>
            <a:gdLst/>
            <a:ahLst/>
            <a:cxnLst/>
            <a:rect l="l" t="t" r="r" b="b"/>
            <a:pathLst>
              <a:path w="647700" h="6984">
                <a:moveTo>
                  <a:pt x="0" y="6858"/>
                </a:moveTo>
                <a:lnTo>
                  <a:pt x="647700" y="6858"/>
                </a:lnTo>
                <a:lnTo>
                  <a:pt x="647700" y="0"/>
                </a:lnTo>
                <a:lnTo>
                  <a:pt x="0" y="0"/>
                </a:lnTo>
                <a:lnTo>
                  <a:pt x="0" y="6858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98563" y="1766570"/>
            <a:ext cx="647700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L="154940">
              <a:lnSpc>
                <a:spcPct val="100000"/>
              </a:lnSpc>
              <a:spcBef>
                <a:spcPts val="310"/>
              </a:spcBef>
            </a:pPr>
            <a:r>
              <a:rPr sz="1800" spc="-5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80491" y="1035368"/>
            <a:ext cx="1276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06917" y="3111500"/>
            <a:ext cx="3946525" cy="76200"/>
          </a:xfrm>
          <a:custGeom>
            <a:avLst/>
            <a:gdLst/>
            <a:ahLst/>
            <a:cxnLst/>
            <a:rect l="l" t="t" r="r" b="b"/>
            <a:pathLst>
              <a:path w="3946525" h="76200">
                <a:moveTo>
                  <a:pt x="76200" y="32760"/>
                </a:moveTo>
                <a:lnTo>
                  <a:pt x="76200" y="0"/>
                </a:lnTo>
                <a:lnTo>
                  <a:pt x="0" y="38100"/>
                </a:lnTo>
                <a:lnTo>
                  <a:pt x="58673" y="67437"/>
                </a:lnTo>
                <a:lnTo>
                  <a:pt x="58673" y="38100"/>
                </a:lnTo>
                <a:lnTo>
                  <a:pt x="60197" y="34289"/>
                </a:lnTo>
                <a:lnTo>
                  <a:pt x="63245" y="32765"/>
                </a:lnTo>
                <a:lnTo>
                  <a:pt x="76200" y="32760"/>
                </a:lnTo>
                <a:close/>
              </a:path>
              <a:path w="3946525" h="76200">
                <a:moveTo>
                  <a:pt x="3946397" y="36575"/>
                </a:moveTo>
                <a:lnTo>
                  <a:pt x="3944873" y="32765"/>
                </a:lnTo>
                <a:lnTo>
                  <a:pt x="3941825" y="31241"/>
                </a:lnTo>
                <a:lnTo>
                  <a:pt x="63245" y="32765"/>
                </a:lnTo>
                <a:lnTo>
                  <a:pt x="60197" y="34289"/>
                </a:lnTo>
                <a:lnTo>
                  <a:pt x="58673" y="38100"/>
                </a:lnTo>
                <a:lnTo>
                  <a:pt x="60197" y="41148"/>
                </a:lnTo>
                <a:lnTo>
                  <a:pt x="63245" y="42672"/>
                </a:lnTo>
                <a:lnTo>
                  <a:pt x="3941825" y="41147"/>
                </a:lnTo>
                <a:lnTo>
                  <a:pt x="3944873" y="39623"/>
                </a:lnTo>
                <a:lnTo>
                  <a:pt x="3946397" y="36575"/>
                </a:lnTo>
                <a:close/>
              </a:path>
              <a:path w="3946525" h="76200">
                <a:moveTo>
                  <a:pt x="76200" y="76200"/>
                </a:moveTo>
                <a:lnTo>
                  <a:pt x="76200" y="42666"/>
                </a:lnTo>
                <a:lnTo>
                  <a:pt x="63245" y="42672"/>
                </a:lnTo>
                <a:lnTo>
                  <a:pt x="60197" y="41148"/>
                </a:lnTo>
                <a:lnTo>
                  <a:pt x="58673" y="38100"/>
                </a:lnTo>
                <a:lnTo>
                  <a:pt x="58673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02345" y="3144266"/>
            <a:ext cx="3952875" cy="558800"/>
          </a:xfrm>
          <a:custGeom>
            <a:avLst/>
            <a:gdLst/>
            <a:ahLst/>
            <a:cxnLst/>
            <a:rect l="l" t="t" r="r" b="b"/>
            <a:pathLst>
              <a:path w="3952875" h="558800">
                <a:moveTo>
                  <a:pt x="3877284" y="515703"/>
                </a:moveTo>
                <a:lnTo>
                  <a:pt x="5334" y="0"/>
                </a:lnTo>
                <a:lnTo>
                  <a:pt x="1524" y="1524"/>
                </a:lnTo>
                <a:lnTo>
                  <a:pt x="0" y="4572"/>
                </a:lnTo>
                <a:lnTo>
                  <a:pt x="762" y="8382"/>
                </a:lnTo>
                <a:lnTo>
                  <a:pt x="3810" y="9906"/>
                </a:lnTo>
                <a:lnTo>
                  <a:pt x="3876104" y="524794"/>
                </a:lnTo>
                <a:lnTo>
                  <a:pt x="3877284" y="515703"/>
                </a:lnTo>
                <a:close/>
              </a:path>
              <a:path w="3952875" h="558800">
                <a:moveTo>
                  <a:pt x="3894581" y="550565"/>
                </a:moveTo>
                <a:lnTo>
                  <a:pt x="3894581" y="522731"/>
                </a:lnTo>
                <a:lnTo>
                  <a:pt x="3892295" y="525779"/>
                </a:lnTo>
                <a:lnTo>
                  <a:pt x="3889247" y="526541"/>
                </a:lnTo>
                <a:lnTo>
                  <a:pt x="3876104" y="524794"/>
                </a:lnTo>
                <a:lnTo>
                  <a:pt x="3871721" y="558545"/>
                </a:lnTo>
                <a:lnTo>
                  <a:pt x="3894581" y="550565"/>
                </a:lnTo>
                <a:close/>
              </a:path>
              <a:path w="3952875" h="558800">
                <a:moveTo>
                  <a:pt x="3894581" y="522731"/>
                </a:moveTo>
                <a:lnTo>
                  <a:pt x="3893057" y="519683"/>
                </a:lnTo>
                <a:lnTo>
                  <a:pt x="3890009" y="517397"/>
                </a:lnTo>
                <a:lnTo>
                  <a:pt x="3877284" y="515703"/>
                </a:lnTo>
                <a:lnTo>
                  <a:pt x="3876104" y="524794"/>
                </a:lnTo>
                <a:lnTo>
                  <a:pt x="3889247" y="526541"/>
                </a:lnTo>
                <a:lnTo>
                  <a:pt x="3892295" y="525779"/>
                </a:lnTo>
                <a:lnTo>
                  <a:pt x="3894581" y="522731"/>
                </a:lnTo>
                <a:close/>
              </a:path>
              <a:path w="3952875" h="558800">
                <a:moveTo>
                  <a:pt x="3952481" y="530351"/>
                </a:moveTo>
                <a:lnTo>
                  <a:pt x="3881615" y="482345"/>
                </a:lnTo>
                <a:lnTo>
                  <a:pt x="3877284" y="515703"/>
                </a:lnTo>
                <a:lnTo>
                  <a:pt x="3890009" y="517397"/>
                </a:lnTo>
                <a:lnTo>
                  <a:pt x="3893057" y="519683"/>
                </a:lnTo>
                <a:lnTo>
                  <a:pt x="3894581" y="522731"/>
                </a:lnTo>
                <a:lnTo>
                  <a:pt x="3894581" y="550565"/>
                </a:lnTo>
                <a:lnTo>
                  <a:pt x="3952481" y="53035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8563" y="974852"/>
            <a:ext cx="936625" cy="367030"/>
          </a:xfrm>
          <a:custGeom>
            <a:avLst/>
            <a:gdLst/>
            <a:ahLst/>
            <a:cxnLst/>
            <a:rect l="l" t="t" r="r" b="b"/>
            <a:pathLst>
              <a:path w="936625" h="367030">
                <a:moveTo>
                  <a:pt x="0" y="0"/>
                </a:moveTo>
                <a:lnTo>
                  <a:pt x="0" y="366522"/>
                </a:lnTo>
                <a:lnTo>
                  <a:pt x="936497" y="366522"/>
                </a:lnTo>
                <a:lnTo>
                  <a:pt x="93649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DE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98563" y="1001014"/>
            <a:ext cx="93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0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-&gt;1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43343" y="1045717"/>
            <a:ext cx="215900" cy="216535"/>
          </a:xfrm>
          <a:custGeom>
            <a:avLst/>
            <a:gdLst/>
            <a:ahLst/>
            <a:cxnLst/>
            <a:rect l="l" t="t" r="r" b="b"/>
            <a:pathLst>
              <a:path w="215900" h="216534">
                <a:moveTo>
                  <a:pt x="215645" y="0"/>
                </a:moveTo>
                <a:lnTo>
                  <a:pt x="0" y="21640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78065" y="1361440"/>
            <a:ext cx="20567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3315" algn="l"/>
                <a:tab pos="1967230" algn="l"/>
              </a:tabLst>
            </a:pPr>
            <a:r>
              <a:rPr sz="1800" spc="-25" dirty="0">
                <a:latin typeface="Arial"/>
                <a:cs typeface="Arial"/>
              </a:rPr>
              <a:t>(</a:t>
            </a:r>
            <a:r>
              <a:rPr sz="2700" spc="-120" baseline="-16975" dirty="0">
                <a:latin typeface="Arial"/>
                <a:cs typeface="Arial"/>
              </a:rPr>
              <a:t>(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34" dirty="0">
                <a:latin typeface="Arial"/>
                <a:cs typeface="Arial"/>
              </a:rPr>
              <a:t>e</a:t>
            </a:r>
            <a:r>
              <a:rPr sz="2700" spc="-869" baseline="-16975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xt</a:t>
            </a:r>
            <a:r>
              <a:rPr sz="1800" spc="-330" dirty="0">
                <a:latin typeface="Arial"/>
                <a:cs typeface="Arial"/>
              </a:rPr>
              <a:t> </a:t>
            </a:r>
            <a:r>
              <a:rPr sz="2700" spc="-1095" baseline="-16975" dirty="0">
                <a:latin typeface="Arial"/>
                <a:cs typeface="Arial"/>
              </a:rPr>
              <a:t>&lt;</a:t>
            </a:r>
            <a:r>
              <a:rPr sz="1800" dirty="0">
                <a:latin typeface="Arial"/>
                <a:cs typeface="Arial"/>
              </a:rPr>
              <a:t>X</a:t>
            </a:r>
            <a:r>
              <a:rPr sz="1800" spc="-1030" dirty="0">
                <a:latin typeface="Arial"/>
                <a:cs typeface="Arial"/>
              </a:rPr>
              <a:t>=</a:t>
            </a:r>
            <a:r>
              <a:rPr sz="2700" spc="-15" baseline="-16975" dirty="0">
                <a:latin typeface="Arial"/>
                <a:cs typeface="Arial"/>
              </a:rPr>
              <a:t>1</a:t>
            </a:r>
            <a:r>
              <a:rPr sz="2700" spc="-7" baseline="-16975" dirty="0">
                <a:latin typeface="Arial"/>
                <a:cs typeface="Arial"/>
              </a:rPr>
              <a:t>1</a:t>
            </a:r>
            <a:r>
              <a:rPr sz="2700" baseline="-16975" dirty="0">
                <a:latin typeface="Arial"/>
                <a:cs typeface="Arial"/>
              </a:rPr>
              <a:t>	</a:t>
            </a:r>
            <a:r>
              <a:rPr sz="1800" spc="-30" dirty="0">
                <a:latin typeface="Arial"/>
                <a:cs typeface="Arial"/>
              </a:rPr>
              <a:t>,</a:t>
            </a:r>
            <a:r>
              <a:rPr sz="2700" spc="-862" baseline="-16975" dirty="0">
                <a:latin typeface="Arial"/>
                <a:cs typeface="Arial"/>
              </a:rPr>
              <a:t>)</a:t>
            </a:r>
            <a:r>
              <a:rPr sz="1800" dirty="0">
                <a:latin typeface="Arial"/>
                <a:cs typeface="Arial"/>
              </a:rPr>
              <a:t>T=</a:t>
            </a:r>
            <a:r>
              <a:rPr sz="1800" spc="-5" dirty="0">
                <a:latin typeface="Arial"/>
                <a:cs typeface="Arial"/>
              </a:rPr>
              <a:t> 11</a:t>
            </a:r>
            <a:r>
              <a:rPr sz="1800" dirty="0">
                <a:latin typeface="Arial"/>
                <a:cs typeface="Arial"/>
              </a:rPr>
              <a:t>	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79841" y="3422396"/>
            <a:ext cx="576580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Arial"/>
                <a:cs typeface="Arial"/>
              </a:rPr>
              <a:t>&lt;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7176" y="2409698"/>
            <a:ext cx="4127500" cy="2419350"/>
          </a:xfrm>
          <a:custGeom>
            <a:avLst/>
            <a:gdLst/>
            <a:ahLst/>
            <a:cxnLst/>
            <a:rect l="l" t="t" r="r" b="b"/>
            <a:pathLst>
              <a:path w="4127500" h="2419350">
                <a:moveTo>
                  <a:pt x="1701800" y="226689"/>
                </a:moveTo>
                <a:lnTo>
                  <a:pt x="1701800" y="202889"/>
                </a:lnTo>
                <a:lnTo>
                  <a:pt x="1689100" y="231652"/>
                </a:lnTo>
                <a:lnTo>
                  <a:pt x="1663700" y="255270"/>
                </a:lnTo>
                <a:lnTo>
                  <a:pt x="1625600" y="272795"/>
                </a:lnTo>
                <a:lnTo>
                  <a:pt x="1587500" y="292378"/>
                </a:lnTo>
                <a:lnTo>
                  <a:pt x="1549400" y="306219"/>
                </a:lnTo>
                <a:lnTo>
                  <a:pt x="1498600" y="316112"/>
                </a:lnTo>
                <a:lnTo>
                  <a:pt x="1460500" y="323850"/>
                </a:lnTo>
                <a:lnTo>
                  <a:pt x="1409700" y="330705"/>
                </a:lnTo>
                <a:lnTo>
                  <a:pt x="1358900" y="336721"/>
                </a:lnTo>
                <a:lnTo>
                  <a:pt x="1308100" y="342058"/>
                </a:lnTo>
                <a:lnTo>
                  <a:pt x="1257300" y="346878"/>
                </a:lnTo>
                <a:lnTo>
                  <a:pt x="1206500" y="351339"/>
                </a:lnTo>
                <a:lnTo>
                  <a:pt x="1155700" y="355602"/>
                </a:lnTo>
                <a:lnTo>
                  <a:pt x="1104900" y="359828"/>
                </a:lnTo>
                <a:lnTo>
                  <a:pt x="1054100" y="364176"/>
                </a:lnTo>
                <a:lnTo>
                  <a:pt x="1003300" y="368807"/>
                </a:lnTo>
                <a:lnTo>
                  <a:pt x="977900" y="372701"/>
                </a:lnTo>
                <a:lnTo>
                  <a:pt x="927100" y="376767"/>
                </a:lnTo>
                <a:lnTo>
                  <a:pt x="889000" y="381142"/>
                </a:lnTo>
                <a:lnTo>
                  <a:pt x="838200" y="385965"/>
                </a:lnTo>
                <a:lnTo>
                  <a:pt x="787400" y="391373"/>
                </a:lnTo>
                <a:lnTo>
                  <a:pt x="736600" y="397505"/>
                </a:lnTo>
                <a:lnTo>
                  <a:pt x="685800" y="404498"/>
                </a:lnTo>
                <a:lnTo>
                  <a:pt x="622300" y="412490"/>
                </a:lnTo>
                <a:lnTo>
                  <a:pt x="571500" y="421619"/>
                </a:lnTo>
                <a:lnTo>
                  <a:pt x="520700" y="432023"/>
                </a:lnTo>
                <a:lnTo>
                  <a:pt x="457200" y="443840"/>
                </a:lnTo>
                <a:lnTo>
                  <a:pt x="406400" y="457208"/>
                </a:lnTo>
                <a:lnTo>
                  <a:pt x="355600" y="472264"/>
                </a:lnTo>
                <a:lnTo>
                  <a:pt x="304800" y="489147"/>
                </a:lnTo>
                <a:lnTo>
                  <a:pt x="266700" y="507995"/>
                </a:lnTo>
                <a:lnTo>
                  <a:pt x="215900" y="528945"/>
                </a:lnTo>
                <a:lnTo>
                  <a:pt x="177800" y="552136"/>
                </a:lnTo>
                <a:lnTo>
                  <a:pt x="152400" y="577704"/>
                </a:lnTo>
                <a:lnTo>
                  <a:pt x="114300" y="605789"/>
                </a:lnTo>
                <a:lnTo>
                  <a:pt x="88900" y="646104"/>
                </a:lnTo>
                <a:lnTo>
                  <a:pt x="63500" y="694466"/>
                </a:lnTo>
                <a:lnTo>
                  <a:pt x="38100" y="798830"/>
                </a:lnTo>
                <a:lnTo>
                  <a:pt x="25400" y="846581"/>
                </a:lnTo>
                <a:lnTo>
                  <a:pt x="0" y="948100"/>
                </a:lnTo>
                <a:lnTo>
                  <a:pt x="0" y="1053848"/>
                </a:lnTo>
                <a:lnTo>
                  <a:pt x="12700" y="1002294"/>
                </a:lnTo>
                <a:lnTo>
                  <a:pt x="12700" y="951254"/>
                </a:lnTo>
                <a:lnTo>
                  <a:pt x="25400" y="900920"/>
                </a:lnTo>
                <a:lnTo>
                  <a:pt x="25400" y="851487"/>
                </a:lnTo>
                <a:lnTo>
                  <a:pt x="50800" y="754669"/>
                </a:lnTo>
                <a:lnTo>
                  <a:pt x="76200" y="703002"/>
                </a:lnTo>
                <a:lnTo>
                  <a:pt x="101600" y="653782"/>
                </a:lnTo>
                <a:lnTo>
                  <a:pt x="127000" y="612648"/>
                </a:lnTo>
                <a:lnTo>
                  <a:pt x="190500" y="559629"/>
                </a:lnTo>
                <a:lnTo>
                  <a:pt x="228600" y="536709"/>
                </a:lnTo>
                <a:lnTo>
                  <a:pt x="266700" y="516000"/>
                </a:lnTo>
                <a:lnTo>
                  <a:pt x="317500" y="497365"/>
                </a:lnTo>
                <a:lnTo>
                  <a:pt x="368300" y="480668"/>
                </a:lnTo>
                <a:lnTo>
                  <a:pt x="419100" y="465774"/>
                </a:lnTo>
                <a:lnTo>
                  <a:pt x="469900" y="452545"/>
                </a:lnTo>
                <a:lnTo>
                  <a:pt x="520700" y="440845"/>
                </a:lnTo>
                <a:lnTo>
                  <a:pt x="571500" y="430537"/>
                </a:lnTo>
                <a:lnTo>
                  <a:pt x="635000" y="421487"/>
                </a:lnTo>
                <a:lnTo>
                  <a:pt x="685800" y="413556"/>
                </a:lnTo>
                <a:lnTo>
                  <a:pt x="736600" y="406609"/>
                </a:lnTo>
                <a:lnTo>
                  <a:pt x="787400" y="400510"/>
                </a:lnTo>
                <a:lnTo>
                  <a:pt x="838200" y="395121"/>
                </a:lnTo>
                <a:lnTo>
                  <a:pt x="889000" y="390308"/>
                </a:lnTo>
                <a:lnTo>
                  <a:pt x="927100" y="385932"/>
                </a:lnTo>
                <a:lnTo>
                  <a:pt x="977900" y="381859"/>
                </a:lnTo>
                <a:lnTo>
                  <a:pt x="1016000" y="377951"/>
                </a:lnTo>
                <a:lnTo>
                  <a:pt x="1066800" y="373337"/>
                </a:lnTo>
                <a:lnTo>
                  <a:pt x="1117600" y="368920"/>
                </a:lnTo>
                <a:lnTo>
                  <a:pt x="1168400" y="364537"/>
                </a:lnTo>
                <a:lnTo>
                  <a:pt x="1219200" y="360029"/>
                </a:lnTo>
                <a:lnTo>
                  <a:pt x="1270000" y="355234"/>
                </a:lnTo>
                <a:lnTo>
                  <a:pt x="1320800" y="349989"/>
                </a:lnTo>
                <a:lnTo>
                  <a:pt x="1371600" y="344134"/>
                </a:lnTo>
                <a:lnTo>
                  <a:pt x="1422400" y="337506"/>
                </a:lnTo>
                <a:lnTo>
                  <a:pt x="1485900" y="329945"/>
                </a:lnTo>
                <a:lnTo>
                  <a:pt x="1524000" y="321861"/>
                </a:lnTo>
                <a:lnTo>
                  <a:pt x="1562100" y="312591"/>
                </a:lnTo>
                <a:lnTo>
                  <a:pt x="1600200" y="299806"/>
                </a:lnTo>
                <a:lnTo>
                  <a:pt x="1638300" y="281177"/>
                </a:lnTo>
                <a:lnTo>
                  <a:pt x="1676400" y="253659"/>
                </a:lnTo>
                <a:lnTo>
                  <a:pt x="1701800" y="226689"/>
                </a:lnTo>
                <a:close/>
              </a:path>
              <a:path w="4127500" h="2419350">
                <a:moveTo>
                  <a:pt x="12700" y="1361521"/>
                </a:moveTo>
                <a:lnTo>
                  <a:pt x="12700" y="1261322"/>
                </a:lnTo>
                <a:lnTo>
                  <a:pt x="0" y="1209652"/>
                </a:lnTo>
                <a:lnTo>
                  <a:pt x="0" y="1310164"/>
                </a:lnTo>
                <a:lnTo>
                  <a:pt x="12700" y="1361521"/>
                </a:lnTo>
                <a:close/>
              </a:path>
              <a:path w="4127500" h="2419350">
                <a:moveTo>
                  <a:pt x="4064000" y="2317241"/>
                </a:moveTo>
                <a:lnTo>
                  <a:pt x="4064000" y="2308098"/>
                </a:lnTo>
                <a:lnTo>
                  <a:pt x="3860800" y="2322576"/>
                </a:lnTo>
                <a:lnTo>
                  <a:pt x="3594100" y="2340864"/>
                </a:lnTo>
                <a:lnTo>
                  <a:pt x="3454400" y="2350007"/>
                </a:lnTo>
                <a:lnTo>
                  <a:pt x="3327400" y="2358390"/>
                </a:lnTo>
                <a:lnTo>
                  <a:pt x="3276600" y="2361373"/>
                </a:lnTo>
                <a:lnTo>
                  <a:pt x="3174999" y="2367405"/>
                </a:lnTo>
                <a:lnTo>
                  <a:pt x="3073399" y="2373407"/>
                </a:lnTo>
                <a:lnTo>
                  <a:pt x="3022599" y="2376351"/>
                </a:lnTo>
                <a:lnTo>
                  <a:pt x="2971799" y="2379236"/>
                </a:lnTo>
                <a:lnTo>
                  <a:pt x="2920999" y="2382042"/>
                </a:lnTo>
                <a:lnTo>
                  <a:pt x="2870199" y="2384752"/>
                </a:lnTo>
                <a:lnTo>
                  <a:pt x="2806699" y="2387348"/>
                </a:lnTo>
                <a:lnTo>
                  <a:pt x="2755899" y="2389814"/>
                </a:lnTo>
                <a:lnTo>
                  <a:pt x="2705099" y="2392131"/>
                </a:lnTo>
                <a:lnTo>
                  <a:pt x="2654299" y="2394282"/>
                </a:lnTo>
                <a:lnTo>
                  <a:pt x="2603499" y="2396248"/>
                </a:lnTo>
                <a:lnTo>
                  <a:pt x="2552699" y="2398014"/>
                </a:lnTo>
                <a:lnTo>
                  <a:pt x="2501899" y="2399826"/>
                </a:lnTo>
                <a:lnTo>
                  <a:pt x="2451099" y="2401532"/>
                </a:lnTo>
                <a:lnTo>
                  <a:pt x="2400300" y="2403119"/>
                </a:lnTo>
                <a:lnTo>
                  <a:pt x="2349500" y="2404571"/>
                </a:lnTo>
                <a:lnTo>
                  <a:pt x="2298700" y="2405874"/>
                </a:lnTo>
                <a:lnTo>
                  <a:pt x="2247900" y="2407013"/>
                </a:lnTo>
                <a:lnTo>
                  <a:pt x="2197100" y="2407974"/>
                </a:lnTo>
                <a:lnTo>
                  <a:pt x="2146300" y="2408743"/>
                </a:lnTo>
                <a:lnTo>
                  <a:pt x="2095500" y="2409304"/>
                </a:lnTo>
                <a:lnTo>
                  <a:pt x="2044700" y="2409644"/>
                </a:lnTo>
                <a:lnTo>
                  <a:pt x="1981200" y="2409712"/>
                </a:lnTo>
                <a:lnTo>
                  <a:pt x="1943100" y="2409602"/>
                </a:lnTo>
                <a:lnTo>
                  <a:pt x="1892300" y="2409190"/>
                </a:lnTo>
                <a:lnTo>
                  <a:pt x="1841500" y="2408498"/>
                </a:lnTo>
                <a:lnTo>
                  <a:pt x="1778000" y="2407512"/>
                </a:lnTo>
                <a:lnTo>
                  <a:pt x="1727200" y="2406218"/>
                </a:lnTo>
                <a:lnTo>
                  <a:pt x="1676400" y="2404600"/>
                </a:lnTo>
                <a:lnTo>
                  <a:pt x="1625600" y="2402645"/>
                </a:lnTo>
                <a:lnTo>
                  <a:pt x="1574800" y="2400337"/>
                </a:lnTo>
                <a:lnTo>
                  <a:pt x="1524000" y="2397663"/>
                </a:lnTo>
                <a:lnTo>
                  <a:pt x="1473200" y="2394607"/>
                </a:lnTo>
                <a:lnTo>
                  <a:pt x="1422400" y="2391155"/>
                </a:lnTo>
                <a:lnTo>
                  <a:pt x="1371600" y="2387470"/>
                </a:lnTo>
                <a:lnTo>
                  <a:pt x="1320800" y="2383329"/>
                </a:lnTo>
                <a:lnTo>
                  <a:pt x="1270000" y="2378690"/>
                </a:lnTo>
                <a:lnTo>
                  <a:pt x="1231900" y="2373512"/>
                </a:lnTo>
                <a:lnTo>
                  <a:pt x="1181100" y="2367756"/>
                </a:lnTo>
                <a:lnTo>
                  <a:pt x="1130300" y="2361379"/>
                </a:lnTo>
                <a:lnTo>
                  <a:pt x="1079500" y="2354342"/>
                </a:lnTo>
                <a:lnTo>
                  <a:pt x="1028700" y="2346602"/>
                </a:lnTo>
                <a:lnTo>
                  <a:pt x="977900" y="2338121"/>
                </a:lnTo>
                <a:lnTo>
                  <a:pt x="927100" y="2328855"/>
                </a:lnTo>
                <a:lnTo>
                  <a:pt x="876300" y="2318766"/>
                </a:lnTo>
                <a:lnTo>
                  <a:pt x="838200" y="2307216"/>
                </a:lnTo>
                <a:lnTo>
                  <a:pt x="787400" y="2294876"/>
                </a:lnTo>
                <a:lnTo>
                  <a:pt x="736600" y="2281478"/>
                </a:lnTo>
                <a:lnTo>
                  <a:pt x="685800" y="2266754"/>
                </a:lnTo>
                <a:lnTo>
                  <a:pt x="647700" y="2250435"/>
                </a:lnTo>
                <a:lnTo>
                  <a:pt x="596900" y="2232253"/>
                </a:lnTo>
                <a:lnTo>
                  <a:pt x="546100" y="2211939"/>
                </a:lnTo>
                <a:lnTo>
                  <a:pt x="508000" y="2189226"/>
                </a:lnTo>
                <a:lnTo>
                  <a:pt x="469900" y="2162962"/>
                </a:lnTo>
                <a:lnTo>
                  <a:pt x="419100" y="2134384"/>
                </a:lnTo>
                <a:lnTo>
                  <a:pt x="381000" y="2103613"/>
                </a:lnTo>
                <a:lnTo>
                  <a:pt x="342900" y="2070770"/>
                </a:lnTo>
                <a:lnTo>
                  <a:pt x="304800" y="2035976"/>
                </a:lnTo>
                <a:lnTo>
                  <a:pt x="279400" y="1999355"/>
                </a:lnTo>
                <a:lnTo>
                  <a:pt x="241300" y="1961026"/>
                </a:lnTo>
                <a:lnTo>
                  <a:pt x="215900" y="1921112"/>
                </a:lnTo>
                <a:lnTo>
                  <a:pt x="190500" y="1879734"/>
                </a:lnTo>
                <a:lnTo>
                  <a:pt x="165100" y="1837014"/>
                </a:lnTo>
                <a:lnTo>
                  <a:pt x="139700" y="1793073"/>
                </a:lnTo>
                <a:lnTo>
                  <a:pt x="127000" y="1748033"/>
                </a:lnTo>
                <a:lnTo>
                  <a:pt x="101600" y="1702015"/>
                </a:lnTo>
                <a:lnTo>
                  <a:pt x="76200" y="1607533"/>
                </a:lnTo>
                <a:lnTo>
                  <a:pt x="50800" y="1559311"/>
                </a:lnTo>
                <a:lnTo>
                  <a:pt x="38100" y="1510598"/>
                </a:lnTo>
                <a:lnTo>
                  <a:pt x="38100" y="1461515"/>
                </a:lnTo>
                <a:lnTo>
                  <a:pt x="12700" y="1363103"/>
                </a:lnTo>
                <a:lnTo>
                  <a:pt x="12700" y="1412510"/>
                </a:lnTo>
                <a:lnTo>
                  <a:pt x="76200" y="1658990"/>
                </a:lnTo>
                <a:lnTo>
                  <a:pt x="88900" y="1706300"/>
                </a:lnTo>
                <a:lnTo>
                  <a:pt x="114300" y="1752710"/>
                </a:lnTo>
                <a:lnTo>
                  <a:pt x="139700" y="1798104"/>
                </a:lnTo>
                <a:lnTo>
                  <a:pt x="152400" y="1842368"/>
                </a:lnTo>
                <a:lnTo>
                  <a:pt x="177800" y="1885388"/>
                </a:lnTo>
                <a:lnTo>
                  <a:pt x="215900" y="1927047"/>
                </a:lnTo>
                <a:lnTo>
                  <a:pt x="241300" y="1967233"/>
                </a:lnTo>
                <a:lnTo>
                  <a:pt x="266700" y="2005829"/>
                </a:lnTo>
                <a:lnTo>
                  <a:pt x="304800" y="2042721"/>
                </a:lnTo>
                <a:lnTo>
                  <a:pt x="342900" y="2077795"/>
                </a:lnTo>
                <a:lnTo>
                  <a:pt x="381000" y="2110935"/>
                </a:lnTo>
                <a:lnTo>
                  <a:pt x="419100" y="2142027"/>
                </a:lnTo>
                <a:lnTo>
                  <a:pt x="457200" y="2170956"/>
                </a:lnTo>
                <a:lnTo>
                  <a:pt x="508000" y="2197607"/>
                </a:lnTo>
                <a:lnTo>
                  <a:pt x="546100" y="2219533"/>
                </a:lnTo>
                <a:lnTo>
                  <a:pt x="596900" y="2239673"/>
                </a:lnTo>
                <a:lnTo>
                  <a:pt x="635000" y="2258122"/>
                </a:lnTo>
                <a:lnTo>
                  <a:pt x="685800" y="2274977"/>
                </a:lnTo>
                <a:lnTo>
                  <a:pt x="736600" y="2290331"/>
                </a:lnTo>
                <a:lnTo>
                  <a:pt x="787400" y="2304280"/>
                </a:lnTo>
                <a:lnTo>
                  <a:pt x="825500" y="2316919"/>
                </a:lnTo>
                <a:lnTo>
                  <a:pt x="876300" y="2328344"/>
                </a:lnTo>
                <a:lnTo>
                  <a:pt x="927100" y="2338649"/>
                </a:lnTo>
                <a:lnTo>
                  <a:pt x="977900" y="2347930"/>
                </a:lnTo>
                <a:lnTo>
                  <a:pt x="1028700" y="2356281"/>
                </a:lnTo>
                <a:lnTo>
                  <a:pt x="1079500" y="2363799"/>
                </a:lnTo>
                <a:lnTo>
                  <a:pt x="1130300" y="2370578"/>
                </a:lnTo>
                <a:lnTo>
                  <a:pt x="1181100" y="2376713"/>
                </a:lnTo>
                <a:lnTo>
                  <a:pt x="1219200" y="2382299"/>
                </a:lnTo>
                <a:lnTo>
                  <a:pt x="1270000" y="2387432"/>
                </a:lnTo>
                <a:lnTo>
                  <a:pt x="1320800" y="2392206"/>
                </a:lnTo>
                <a:lnTo>
                  <a:pt x="1371600" y="2396718"/>
                </a:lnTo>
                <a:lnTo>
                  <a:pt x="1422400" y="2401062"/>
                </a:lnTo>
                <a:lnTo>
                  <a:pt x="1473200" y="2404249"/>
                </a:lnTo>
                <a:lnTo>
                  <a:pt x="1524000" y="2407098"/>
                </a:lnTo>
                <a:lnTo>
                  <a:pt x="1574800" y="2409617"/>
                </a:lnTo>
                <a:lnTo>
                  <a:pt x="1625600" y="2411819"/>
                </a:lnTo>
                <a:lnTo>
                  <a:pt x="1676400" y="2413712"/>
                </a:lnTo>
                <a:lnTo>
                  <a:pt x="1727200" y="2415307"/>
                </a:lnTo>
                <a:lnTo>
                  <a:pt x="1778000" y="2416614"/>
                </a:lnTo>
                <a:lnTo>
                  <a:pt x="1828800" y="2417644"/>
                </a:lnTo>
                <a:lnTo>
                  <a:pt x="1879600" y="2418406"/>
                </a:lnTo>
                <a:lnTo>
                  <a:pt x="1930400" y="2418911"/>
                </a:lnTo>
                <a:lnTo>
                  <a:pt x="1981200" y="2419169"/>
                </a:lnTo>
                <a:lnTo>
                  <a:pt x="2044700" y="2419140"/>
                </a:lnTo>
                <a:lnTo>
                  <a:pt x="2082800" y="2418986"/>
                </a:lnTo>
                <a:lnTo>
                  <a:pt x="2133600" y="2418565"/>
                </a:lnTo>
                <a:lnTo>
                  <a:pt x="2184400" y="2417938"/>
                </a:lnTo>
                <a:lnTo>
                  <a:pt x="2222500" y="2417115"/>
                </a:lnTo>
                <a:lnTo>
                  <a:pt x="2273300" y="2416106"/>
                </a:lnTo>
                <a:lnTo>
                  <a:pt x="2324100" y="2414922"/>
                </a:lnTo>
                <a:lnTo>
                  <a:pt x="2374900" y="2413573"/>
                </a:lnTo>
                <a:lnTo>
                  <a:pt x="2425699" y="2412070"/>
                </a:lnTo>
                <a:lnTo>
                  <a:pt x="2476499" y="2410421"/>
                </a:lnTo>
                <a:lnTo>
                  <a:pt x="2527299" y="2408638"/>
                </a:lnTo>
                <a:lnTo>
                  <a:pt x="2578099" y="2406731"/>
                </a:lnTo>
                <a:lnTo>
                  <a:pt x="2628899" y="2404710"/>
                </a:lnTo>
                <a:lnTo>
                  <a:pt x="2730499" y="2400417"/>
                </a:lnTo>
                <a:lnTo>
                  <a:pt x="2781299" y="2398105"/>
                </a:lnTo>
                <a:lnTo>
                  <a:pt x="2832099" y="2395658"/>
                </a:lnTo>
                <a:lnTo>
                  <a:pt x="2882899" y="2393085"/>
                </a:lnTo>
                <a:lnTo>
                  <a:pt x="2946399" y="2390396"/>
                </a:lnTo>
                <a:lnTo>
                  <a:pt x="2997199" y="2387600"/>
                </a:lnTo>
                <a:lnTo>
                  <a:pt x="3047999" y="2384707"/>
                </a:lnTo>
                <a:lnTo>
                  <a:pt x="3098799" y="2381724"/>
                </a:lnTo>
                <a:lnTo>
                  <a:pt x="3149599" y="2378663"/>
                </a:lnTo>
                <a:lnTo>
                  <a:pt x="3200399" y="2375532"/>
                </a:lnTo>
                <a:lnTo>
                  <a:pt x="3251199" y="2372340"/>
                </a:lnTo>
                <a:lnTo>
                  <a:pt x="3302000" y="2369097"/>
                </a:lnTo>
                <a:lnTo>
                  <a:pt x="3352800" y="2365811"/>
                </a:lnTo>
                <a:lnTo>
                  <a:pt x="3594100" y="2350007"/>
                </a:lnTo>
                <a:lnTo>
                  <a:pt x="3860800" y="2331719"/>
                </a:lnTo>
                <a:lnTo>
                  <a:pt x="4064000" y="2317241"/>
                </a:lnTo>
                <a:close/>
              </a:path>
              <a:path w="4127500" h="2419350">
                <a:moveTo>
                  <a:pt x="1714500" y="200387"/>
                </a:moveTo>
                <a:lnTo>
                  <a:pt x="1701799" y="150255"/>
                </a:lnTo>
                <a:lnTo>
                  <a:pt x="1650999" y="104208"/>
                </a:lnTo>
                <a:lnTo>
                  <a:pt x="1587499" y="63187"/>
                </a:lnTo>
                <a:lnTo>
                  <a:pt x="1549399" y="44857"/>
                </a:lnTo>
                <a:lnTo>
                  <a:pt x="1523999" y="28137"/>
                </a:lnTo>
                <a:lnTo>
                  <a:pt x="1485899" y="13145"/>
                </a:lnTo>
                <a:lnTo>
                  <a:pt x="1460499" y="0"/>
                </a:lnTo>
                <a:lnTo>
                  <a:pt x="1460499" y="9143"/>
                </a:lnTo>
                <a:lnTo>
                  <a:pt x="1498599" y="25907"/>
                </a:lnTo>
                <a:lnTo>
                  <a:pt x="1549399" y="51053"/>
                </a:lnTo>
                <a:lnTo>
                  <a:pt x="1562099" y="62955"/>
                </a:lnTo>
                <a:lnTo>
                  <a:pt x="1587499" y="75123"/>
                </a:lnTo>
                <a:lnTo>
                  <a:pt x="1612899" y="87830"/>
                </a:lnTo>
                <a:lnTo>
                  <a:pt x="1638299" y="101345"/>
                </a:lnTo>
                <a:lnTo>
                  <a:pt x="1650999" y="114269"/>
                </a:lnTo>
                <a:lnTo>
                  <a:pt x="1676399" y="131216"/>
                </a:lnTo>
                <a:lnTo>
                  <a:pt x="1689099" y="150373"/>
                </a:lnTo>
                <a:lnTo>
                  <a:pt x="1701799" y="169925"/>
                </a:lnTo>
                <a:lnTo>
                  <a:pt x="1701800" y="226689"/>
                </a:lnTo>
                <a:lnTo>
                  <a:pt x="1714500" y="200387"/>
                </a:lnTo>
                <a:close/>
              </a:path>
              <a:path w="4127500" h="2419350">
                <a:moveTo>
                  <a:pt x="4127500" y="2308098"/>
                </a:moveTo>
                <a:lnTo>
                  <a:pt x="4051300" y="2275331"/>
                </a:lnTo>
                <a:lnTo>
                  <a:pt x="4051300" y="2309002"/>
                </a:lnTo>
                <a:lnTo>
                  <a:pt x="4064000" y="2308098"/>
                </a:lnTo>
                <a:lnTo>
                  <a:pt x="4064000" y="2344292"/>
                </a:lnTo>
                <a:lnTo>
                  <a:pt x="4127500" y="2308098"/>
                </a:lnTo>
                <a:close/>
              </a:path>
              <a:path w="4127500" h="2419350">
                <a:moveTo>
                  <a:pt x="4064000" y="2344292"/>
                </a:moveTo>
                <a:lnTo>
                  <a:pt x="4064000" y="2317241"/>
                </a:lnTo>
                <a:lnTo>
                  <a:pt x="4051300" y="2318146"/>
                </a:lnTo>
                <a:lnTo>
                  <a:pt x="4051300" y="2351531"/>
                </a:lnTo>
                <a:lnTo>
                  <a:pt x="4064000" y="234429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5848743" y="2965195"/>
          <a:ext cx="2886709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640"/>
                <a:gridCol w="287020"/>
                <a:gridCol w="288290"/>
                <a:gridCol w="215900"/>
                <a:gridCol w="215265"/>
                <a:gridCol w="215265"/>
                <a:gridCol w="287019"/>
                <a:gridCol w="289560"/>
                <a:gridCol w="215900"/>
                <a:gridCol w="215900"/>
                <a:gridCol w="361950"/>
              </a:tblGrid>
              <a:tr h="36639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BFDE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5854827" y="3492500"/>
          <a:ext cx="2891151" cy="36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80"/>
                <a:gridCol w="215900"/>
                <a:gridCol w="288925"/>
                <a:gridCol w="216534"/>
                <a:gridCol w="215900"/>
                <a:gridCol w="215900"/>
                <a:gridCol w="287654"/>
                <a:gridCol w="290194"/>
                <a:gridCol w="216535"/>
                <a:gridCol w="216535"/>
                <a:gridCol w="366394"/>
              </a:tblGrid>
              <a:tr h="36639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solidFill>
                      <a:srgbClr val="BFD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solidFill>
                      <a:srgbClr val="BFDEE3"/>
                    </a:solidFill>
                  </a:tcPr>
                </a:tc>
              </a:tr>
            </a:tbl>
          </a:graphicData>
        </a:graphic>
      </p:graphicFrame>
      <p:sp>
        <p:nvSpPr>
          <p:cNvPr id="39" name="object 39"/>
          <p:cNvSpPr/>
          <p:nvPr/>
        </p:nvSpPr>
        <p:spPr>
          <a:xfrm>
            <a:off x="5931027" y="2827273"/>
            <a:ext cx="649605" cy="163195"/>
          </a:xfrm>
          <a:custGeom>
            <a:avLst/>
            <a:gdLst/>
            <a:ahLst/>
            <a:cxnLst/>
            <a:rect l="l" t="t" r="r" b="b"/>
            <a:pathLst>
              <a:path w="649604" h="163194">
                <a:moveTo>
                  <a:pt x="44196" y="144909"/>
                </a:moveTo>
                <a:lnTo>
                  <a:pt x="44196" y="108203"/>
                </a:lnTo>
                <a:lnTo>
                  <a:pt x="41909" y="110489"/>
                </a:lnTo>
                <a:lnTo>
                  <a:pt x="38100" y="111251"/>
                </a:lnTo>
                <a:lnTo>
                  <a:pt x="32243" y="96253"/>
                </a:lnTo>
                <a:lnTo>
                  <a:pt x="0" y="112013"/>
                </a:lnTo>
                <a:lnTo>
                  <a:pt x="44196" y="144909"/>
                </a:lnTo>
                <a:close/>
              </a:path>
              <a:path w="649604" h="163194">
                <a:moveTo>
                  <a:pt x="649224" y="19049"/>
                </a:moveTo>
                <a:lnTo>
                  <a:pt x="599694" y="11429"/>
                </a:lnTo>
                <a:lnTo>
                  <a:pt x="554736" y="9143"/>
                </a:lnTo>
                <a:lnTo>
                  <a:pt x="509790" y="7619"/>
                </a:lnTo>
                <a:lnTo>
                  <a:pt x="466344" y="5333"/>
                </a:lnTo>
                <a:lnTo>
                  <a:pt x="402336" y="3047"/>
                </a:lnTo>
                <a:lnTo>
                  <a:pt x="372238" y="1760"/>
                </a:lnTo>
                <a:lnTo>
                  <a:pt x="342415" y="1104"/>
                </a:lnTo>
                <a:lnTo>
                  <a:pt x="312648" y="658"/>
                </a:lnTo>
                <a:lnTo>
                  <a:pt x="282714" y="0"/>
                </a:lnTo>
                <a:lnTo>
                  <a:pt x="236617" y="95"/>
                </a:lnTo>
                <a:lnTo>
                  <a:pt x="190330" y="1076"/>
                </a:lnTo>
                <a:lnTo>
                  <a:pt x="144131" y="3614"/>
                </a:lnTo>
                <a:lnTo>
                  <a:pt x="98298" y="8381"/>
                </a:lnTo>
                <a:lnTo>
                  <a:pt x="53855" y="18547"/>
                </a:lnTo>
                <a:lnTo>
                  <a:pt x="21606" y="69011"/>
                </a:lnTo>
                <a:lnTo>
                  <a:pt x="30564" y="91952"/>
                </a:lnTo>
                <a:lnTo>
                  <a:pt x="30564" y="63969"/>
                </a:lnTo>
                <a:lnTo>
                  <a:pt x="30742" y="56615"/>
                </a:lnTo>
                <a:lnTo>
                  <a:pt x="32778" y="49529"/>
                </a:lnTo>
                <a:lnTo>
                  <a:pt x="32778" y="50291"/>
                </a:lnTo>
                <a:lnTo>
                  <a:pt x="34302" y="44957"/>
                </a:lnTo>
                <a:lnTo>
                  <a:pt x="34302" y="45719"/>
                </a:lnTo>
                <a:lnTo>
                  <a:pt x="36588" y="41147"/>
                </a:lnTo>
                <a:lnTo>
                  <a:pt x="36588" y="41909"/>
                </a:lnTo>
                <a:lnTo>
                  <a:pt x="119406" y="15178"/>
                </a:lnTo>
                <a:lnTo>
                  <a:pt x="173432" y="11618"/>
                </a:lnTo>
                <a:lnTo>
                  <a:pt x="211836" y="9905"/>
                </a:lnTo>
                <a:lnTo>
                  <a:pt x="259973" y="9650"/>
                </a:lnTo>
                <a:lnTo>
                  <a:pt x="308094" y="10052"/>
                </a:lnTo>
                <a:lnTo>
                  <a:pt x="356201" y="11020"/>
                </a:lnTo>
                <a:lnTo>
                  <a:pt x="404296" y="12463"/>
                </a:lnTo>
                <a:lnTo>
                  <a:pt x="452382" y="14290"/>
                </a:lnTo>
                <a:lnTo>
                  <a:pt x="500459" y="16411"/>
                </a:lnTo>
                <a:lnTo>
                  <a:pt x="548531" y="18733"/>
                </a:lnTo>
                <a:lnTo>
                  <a:pt x="644664" y="23621"/>
                </a:lnTo>
                <a:lnTo>
                  <a:pt x="647700" y="22097"/>
                </a:lnTo>
                <a:lnTo>
                  <a:pt x="649224" y="19049"/>
                </a:lnTo>
                <a:close/>
              </a:path>
              <a:path w="649604" h="163194">
                <a:moveTo>
                  <a:pt x="39046" y="92928"/>
                </a:moveTo>
                <a:lnTo>
                  <a:pt x="30564" y="63969"/>
                </a:lnTo>
                <a:lnTo>
                  <a:pt x="30564" y="91952"/>
                </a:lnTo>
                <a:lnTo>
                  <a:pt x="32243" y="96253"/>
                </a:lnTo>
                <a:lnTo>
                  <a:pt x="39046" y="92928"/>
                </a:lnTo>
                <a:close/>
              </a:path>
              <a:path w="649604" h="163194">
                <a:moveTo>
                  <a:pt x="44196" y="108203"/>
                </a:moveTo>
                <a:lnTo>
                  <a:pt x="44196" y="104393"/>
                </a:lnTo>
                <a:lnTo>
                  <a:pt x="39046" y="92928"/>
                </a:lnTo>
                <a:lnTo>
                  <a:pt x="32243" y="96253"/>
                </a:lnTo>
                <a:lnTo>
                  <a:pt x="38100" y="111251"/>
                </a:lnTo>
                <a:lnTo>
                  <a:pt x="41909" y="110489"/>
                </a:lnTo>
                <a:lnTo>
                  <a:pt x="44196" y="108203"/>
                </a:lnTo>
                <a:close/>
              </a:path>
              <a:path w="649604" h="163194">
                <a:moveTo>
                  <a:pt x="68592" y="163067"/>
                </a:moveTo>
                <a:lnTo>
                  <a:pt x="68592" y="78485"/>
                </a:lnTo>
                <a:lnTo>
                  <a:pt x="39046" y="92928"/>
                </a:lnTo>
                <a:lnTo>
                  <a:pt x="44196" y="104393"/>
                </a:lnTo>
                <a:lnTo>
                  <a:pt x="44196" y="144909"/>
                </a:lnTo>
                <a:lnTo>
                  <a:pt x="68592" y="1630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25639" y="2965195"/>
            <a:ext cx="1081405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R="79375" algn="r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3239" y="2279395"/>
            <a:ext cx="1081405" cy="367030"/>
          </a:xfrm>
          <a:prstGeom prst="rect">
            <a:avLst/>
          </a:prstGeom>
          <a:solidFill>
            <a:srgbClr val="BFDEE3"/>
          </a:solidFill>
        </p:spPr>
        <p:txBody>
          <a:bodyPr vert="horz" wrap="square" lIns="0" tIns="3937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310"/>
              </a:spcBef>
            </a:pPr>
            <a:r>
              <a:rPr sz="1800" spc="-10" dirty="0">
                <a:latin typeface="Arial"/>
                <a:cs typeface="Arial"/>
              </a:rPr>
              <a:t>MOVECH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indexing and looping operation for</a:t>
            </a:r>
            <a:r>
              <a:rPr spc="120" dirty="0"/>
              <a:t> </a:t>
            </a:r>
            <a:r>
              <a:rPr spc="-5" dirty="0"/>
              <a:t>(a)SIC,(b)SIC/X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90367" y="420370"/>
            <a:ext cx="485775" cy="587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3970" marR="5080" indent="-1905">
              <a:lnSpc>
                <a:spcPts val="2260"/>
              </a:lnSpc>
              <a:spcBef>
                <a:spcPts val="90"/>
              </a:spcBef>
            </a:pPr>
            <a:r>
              <a:rPr sz="1800" b="1" spc="-10" dirty="0">
                <a:latin typeface="Tahoma"/>
                <a:cs typeface="Tahoma"/>
              </a:rPr>
              <a:t>LDA  STA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51272" y="420370"/>
            <a:ext cx="831215" cy="5873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1594" marR="5080" indent="-49530">
              <a:lnSpc>
                <a:spcPts val="2260"/>
              </a:lnSpc>
              <a:spcBef>
                <a:spcPts val="90"/>
              </a:spcBef>
            </a:pPr>
            <a:r>
              <a:rPr sz="1800" b="1" spc="-10" dirty="0">
                <a:latin typeface="Tahoma"/>
                <a:cs typeface="Tahoma"/>
              </a:rPr>
              <a:t>ZERO  INDEX</a:t>
            </a:r>
            <a:endParaRPr sz="18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05255" y="995314"/>
          <a:ext cx="4425314" cy="4939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3025"/>
                <a:gridCol w="1504950"/>
                <a:gridCol w="1577339"/>
              </a:tblGrid>
              <a:tr h="274955">
                <a:tc>
                  <a:txBody>
                    <a:bodyPr/>
                    <a:lstStyle/>
                    <a:p>
                      <a:pPr marL="99060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ADDLP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LDX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INDEX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ts val="206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LDA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ts val="206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ALPHA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ADD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BETA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STA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GAMMA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800" b="1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LDA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INDEX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ADD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THREE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STA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INDEX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7175" algn="r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CO</a:t>
                      </a:r>
                      <a:r>
                        <a:rPr sz="18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P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K300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JLT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ts val="206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ADDLP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0" algn="ctr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4955">
                <a:tc>
                  <a:txBody>
                    <a:bodyPr/>
                    <a:lstStyle/>
                    <a:p>
                      <a:pPr marL="32384">
                        <a:lnSpc>
                          <a:spcPts val="207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INDEX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6545" algn="r">
                        <a:lnSpc>
                          <a:spcPts val="207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2070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98425">
                        <a:lnSpc>
                          <a:spcPts val="2060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3685">
                <a:tc>
                  <a:txBody>
                    <a:bodyPr/>
                    <a:lstStyle/>
                    <a:p>
                      <a:pPr marL="32384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ALPHA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85115" algn="r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100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32384">
                        <a:lnSpc>
                          <a:spcPts val="206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BETA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9715" algn="r">
                        <a:lnSpc>
                          <a:spcPts val="206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ts val="206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100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955">
                <a:tc>
                  <a:txBody>
                    <a:bodyPr/>
                    <a:lstStyle/>
                    <a:p>
                      <a:pPr marL="31750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GAMMA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4640" algn="r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RESW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100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955">
                <a:tc>
                  <a:txBody>
                    <a:bodyPr/>
                    <a:lstStyle/>
                    <a:p>
                      <a:pPr marL="165100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3685">
                <a:tc>
                  <a:txBody>
                    <a:bodyPr/>
                    <a:lstStyle/>
                    <a:p>
                      <a:pPr marL="32384">
                        <a:lnSpc>
                          <a:spcPts val="207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ZERO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7180" algn="r">
                        <a:lnSpc>
                          <a:spcPts val="207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WORD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2070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955">
                <a:tc>
                  <a:txBody>
                    <a:bodyPr/>
                    <a:lstStyle/>
                    <a:p>
                      <a:pPr marL="31750">
                        <a:lnSpc>
                          <a:spcPts val="207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K300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9734">
                        <a:lnSpc>
                          <a:spcPts val="207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WORD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ts val="207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300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8046059" y="5650966"/>
            <a:ext cx="4483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3300"/>
                </a:solidFill>
                <a:latin typeface="Tahoma"/>
                <a:cs typeface="Tahoma"/>
              </a:rPr>
              <a:t>1/2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6737" y="5925286"/>
            <a:ext cx="369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ahoma"/>
                <a:cs typeface="Tahoma"/>
              </a:rPr>
              <a:t>(</a:t>
            </a:r>
            <a:r>
              <a:rPr sz="1800" b="1" spc="-5" dirty="0">
                <a:latin typeface="Tahoma"/>
                <a:cs typeface="Tahoma"/>
              </a:rPr>
              <a:t>a)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754" y="661936"/>
            <a:ext cx="44754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latin typeface="Verdana"/>
                <a:cs typeface="Verdana"/>
              </a:rPr>
              <a:t>BACKGROUND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4541" y="966736"/>
            <a:ext cx="5619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3300"/>
                </a:solidFill>
                <a:latin typeface="Verdana"/>
                <a:cs typeface="Verdana"/>
              </a:rPr>
              <a:t>2/3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728" y="1964944"/>
            <a:ext cx="6503670" cy="373951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62610" marR="518159" indent="-562610">
              <a:lnSpc>
                <a:spcPts val="3450"/>
              </a:lnSpc>
              <a:spcBef>
                <a:spcPts val="535"/>
              </a:spcBef>
              <a:buAutoNum type="arabicPeriod" startAt="4"/>
              <a:tabLst>
                <a:tab pos="562610" algn="l"/>
              </a:tabLst>
            </a:pPr>
            <a:r>
              <a:rPr sz="3200" spc="-5" dirty="0">
                <a:latin typeface="Verdana"/>
                <a:cs typeface="Verdana"/>
              </a:rPr>
              <a:t>Each system software is  described by the following  functions:</a:t>
            </a:r>
            <a:endParaRPr sz="3200">
              <a:latin typeface="Verdana"/>
              <a:cs typeface="Verdana"/>
            </a:endParaRPr>
          </a:p>
          <a:p>
            <a:pPr marL="469900" lvl="1">
              <a:lnSpc>
                <a:spcPct val="100000"/>
              </a:lnSpc>
              <a:spcBef>
                <a:spcPts val="290"/>
              </a:spcBef>
              <a:buSzPct val="96428"/>
              <a:buAutoNum type="arabicParenBoth"/>
              <a:tabLst>
                <a:tab pos="1019810" algn="l"/>
              </a:tabLst>
            </a:pPr>
            <a:r>
              <a:rPr sz="2800" spc="-5" dirty="0">
                <a:latin typeface="Verdana"/>
                <a:cs typeface="Verdana"/>
              </a:rPr>
              <a:t>fundamental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features</a:t>
            </a:r>
            <a:endParaRPr sz="2800">
              <a:latin typeface="Verdana"/>
              <a:cs typeface="Verdana"/>
            </a:endParaRPr>
          </a:p>
          <a:p>
            <a:pPr marL="469900" marR="5080" lvl="1">
              <a:lnSpc>
                <a:spcPct val="110100"/>
              </a:lnSpc>
              <a:spcBef>
                <a:spcPts val="5"/>
              </a:spcBef>
              <a:buSzPct val="96428"/>
              <a:buAutoNum type="arabicParenBoth"/>
              <a:tabLst>
                <a:tab pos="1019810" algn="l"/>
              </a:tabLst>
            </a:pPr>
            <a:r>
              <a:rPr sz="2800" spc="-5" dirty="0">
                <a:latin typeface="Verdana"/>
                <a:cs typeface="Verdana"/>
              </a:rPr>
              <a:t>machine-independent </a:t>
            </a:r>
            <a:r>
              <a:rPr sz="2800" dirty="0">
                <a:latin typeface="Verdana"/>
                <a:cs typeface="Verdana"/>
              </a:rPr>
              <a:t>features  (3)machine-dependent features  (4)Major design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idea</a:t>
            </a:r>
            <a:endParaRPr sz="2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Verdana"/>
                <a:cs typeface="Verdana"/>
              </a:rPr>
              <a:t>(5)Example of</a:t>
            </a:r>
            <a:r>
              <a:rPr sz="2800" spc="-2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implementations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62266" y="714886"/>
          <a:ext cx="5116195" cy="4672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150"/>
                <a:gridCol w="1810385"/>
                <a:gridCol w="1851660"/>
              </a:tblGrid>
              <a:tr h="32829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LDS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ts val="24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2225" marB="0"/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300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22225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ADDLP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 marL="494030" marR="796290" indent="-52069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LDX  </a:t>
                      </a:r>
                      <a:r>
                        <a:rPr sz="2000" b="1" dirty="0">
                          <a:latin typeface="Tahoma"/>
                          <a:cs typeface="Tahoma"/>
                        </a:rPr>
                        <a:t>LDA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  <a:spcBef>
                          <a:spcPts val="235"/>
                        </a:spcBef>
                        <a:tabLst>
                          <a:tab pos="1428750" algn="l"/>
                        </a:tabLst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ALPHA	,</a:t>
                      </a:r>
                      <a:r>
                        <a:rPr sz="20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33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ADD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BETA,</a:t>
                      </a:r>
                      <a:r>
                        <a:rPr sz="20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 marR="615950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STA  </a:t>
                      </a:r>
                      <a:r>
                        <a:rPr sz="2000" b="1" dirty="0">
                          <a:latin typeface="Tahoma"/>
                          <a:cs typeface="Tahoma"/>
                        </a:rPr>
                        <a:t>ADDR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499745" marR="24130" indent="63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GAMMA,</a:t>
                      </a:r>
                      <a:r>
                        <a:rPr sz="2000" b="1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  S ,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 marR="416559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COMPR 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JLT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423545" marR="548005" indent="75565">
                        <a:lnSpc>
                          <a:spcPts val="263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X , T  </a:t>
                      </a:r>
                      <a:r>
                        <a:rPr sz="2000" b="1" dirty="0">
                          <a:latin typeface="Tahoma"/>
                          <a:cs typeface="Tahoma"/>
                        </a:rPr>
                        <a:t>ADDLP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270" marB="0"/>
                </a:tc>
              </a:tr>
              <a:tr h="669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25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4425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34645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ALPHA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100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334645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BETA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2545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100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  <a:tr h="320040">
                <a:tc>
                  <a:txBody>
                    <a:bodyPr/>
                    <a:lstStyle/>
                    <a:p>
                      <a:pPr marL="106045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GAMMA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RESW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  <a:tc>
                  <a:txBody>
                    <a:bodyPr/>
                    <a:lstStyle/>
                    <a:p>
                      <a:pPr marL="426084">
                        <a:lnSpc>
                          <a:spcPts val="2315"/>
                        </a:lnSpc>
                        <a:spcBef>
                          <a:spcPts val="110"/>
                        </a:spcBef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100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1397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43338" y="5742876"/>
            <a:ext cx="4171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(b)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5549" y="5742876"/>
            <a:ext cx="495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3300"/>
                </a:solidFill>
                <a:latin typeface="Tahoma"/>
                <a:cs typeface="Tahoma"/>
              </a:rPr>
              <a:t>2/2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97656" y="100329"/>
            <a:ext cx="9136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 indexing and looping operation for</a:t>
            </a:r>
            <a:r>
              <a:rPr spc="145" dirty="0"/>
              <a:t> </a:t>
            </a:r>
            <a:r>
              <a:rPr spc="-5" dirty="0"/>
              <a:t>(a)SIC,(b)SIC/X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535" y="115570"/>
            <a:ext cx="6882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2070" algn="l"/>
                <a:tab pos="6324600" algn="l"/>
              </a:tabLst>
            </a:pPr>
            <a:r>
              <a:rPr spc="-5" dirty="0"/>
              <a:t>Sample	input and output operations for</a:t>
            </a:r>
            <a:r>
              <a:rPr dirty="0"/>
              <a:t>	</a:t>
            </a:r>
            <a:r>
              <a:rPr spc="-5" dirty="0"/>
              <a:t>SIC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2845" y="524001"/>
            <a:ext cx="10477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INLOOP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8073" y="524001"/>
            <a:ext cx="104648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112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INDEV  INLOOP  INDEV  DATA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2743" y="2657448"/>
            <a:ext cx="8769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OUTLP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7523" y="4789526"/>
            <a:ext cx="1084580" cy="9410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</a:pPr>
            <a:r>
              <a:rPr sz="2000" b="1" spc="-5" dirty="0">
                <a:latin typeface="Tahoma"/>
                <a:cs typeface="Tahoma"/>
              </a:rPr>
              <a:t>INDEV  OUTDEV  DATA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8358" y="524001"/>
            <a:ext cx="4512945" cy="520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marR="3687445" indent="52069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TD  JEQ  RD  STCH</a:t>
            </a:r>
            <a:endParaRPr sz="2000">
              <a:latin typeface="Tahoma"/>
              <a:cs typeface="Tahoma"/>
            </a:endParaRPr>
          </a:p>
          <a:p>
            <a:pPr marL="137160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137160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101600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92710">
              <a:lnSpc>
                <a:spcPct val="100000"/>
              </a:lnSpc>
              <a:tabLst>
                <a:tab pos="1336040" algn="l"/>
              </a:tabLst>
            </a:pPr>
            <a:r>
              <a:rPr sz="2000" b="1" spc="-5" dirty="0">
                <a:latin typeface="Tahoma"/>
                <a:cs typeface="Tahoma"/>
              </a:rPr>
              <a:t>TD	OUTDEV</a:t>
            </a:r>
            <a:endParaRPr sz="2000">
              <a:latin typeface="Tahoma"/>
              <a:cs typeface="Tahoma"/>
            </a:endParaRPr>
          </a:p>
          <a:p>
            <a:pPr marL="62230">
              <a:lnSpc>
                <a:spcPts val="2350"/>
              </a:lnSpc>
              <a:tabLst>
                <a:tab pos="1287145" algn="l"/>
              </a:tabLst>
            </a:pPr>
            <a:r>
              <a:rPr sz="2000" b="1" spc="-5" dirty="0">
                <a:latin typeface="Tahoma"/>
                <a:cs typeface="Tahoma"/>
              </a:rPr>
              <a:t>JEQ	OUTLP</a:t>
            </a:r>
            <a:endParaRPr sz="2000">
              <a:latin typeface="Tahoma"/>
              <a:cs typeface="Tahoma"/>
            </a:endParaRPr>
          </a:p>
          <a:p>
            <a:pPr marL="62230">
              <a:lnSpc>
                <a:spcPts val="2410"/>
              </a:lnSpc>
              <a:tabLst>
                <a:tab pos="1287145" algn="l"/>
                <a:tab pos="2878455" algn="l"/>
              </a:tabLst>
            </a:pPr>
            <a:r>
              <a:rPr sz="2000" b="1" spc="-5" dirty="0">
                <a:latin typeface="Tahoma"/>
                <a:cs typeface="Tahoma"/>
              </a:rPr>
              <a:t>LDCH	DATA	</a:t>
            </a:r>
            <a:r>
              <a:rPr sz="2100" i="1" spc="-70" dirty="0">
                <a:solidFill>
                  <a:srgbClr val="3333CC"/>
                </a:solidFill>
                <a:latin typeface="Tahoma"/>
                <a:cs typeface="Tahoma"/>
              </a:rPr>
              <a:t>ACC</a:t>
            </a:r>
            <a:r>
              <a:rPr sz="2100" i="1" spc="-70" dirty="0">
                <a:solidFill>
                  <a:srgbClr val="3333CC"/>
                </a:solidFill>
                <a:latin typeface="Times New Roman"/>
                <a:cs typeface="Times New Roman"/>
              </a:rPr>
              <a:t>←</a:t>
            </a:r>
            <a:r>
              <a:rPr sz="2100" i="1" spc="-70" dirty="0">
                <a:solidFill>
                  <a:srgbClr val="3333CC"/>
                </a:solidFill>
                <a:latin typeface="Tahoma"/>
                <a:cs typeface="Tahoma"/>
              </a:rPr>
              <a:t>DATA</a:t>
            </a:r>
            <a:endParaRPr sz="2100">
              <a:latin typeface="Tahoma"/>
              <a:cs typeface="Tahoma"/>
            </a:endParaRPr>
          </a:p>
          <a:p>
            <a:pPr marL="62230">
              <a:lnSpc>
                <a:spcPts val="2450"/>
              </a:lnSpc>
              <a:tabLst>
                <a:tab pos="1260475" algn="l"/>
                <a:tab pos="2840355" algn="l"/>
              </a:tabLst>
            </a:pPr>
            <a:r>
              <a:rPr sz="2000" b="1" spc="-10" dirty="0">
                <a:latin typeface="Tahoma"/>
                <a:cs typeface="Tahoma"/>
              </a:rPr>
              <a:t>WD	</a:t>
            </a:r>
            <a:r>
              <a:rPr sz="2000" b="1" spc="-5" dirty="0">
                <a:latin typeface="Tahoma"/>
                <a:cs typeface="Tahoma"/>
              </a:rPr>
              <a:t>OUTDEV	</a:t>
            </a:r>
            <a:r>
              <a:rPr sz="2100" i="1" spc="-75" dirty="0">
                <a:solidFill>
                  <a:srgbClr val="3333CC"/>
                </a:solidFill>
                <a:latin typeface="Tahoma"/>
                <a:cs typeface="Tahoma"/>
              </a:rPr>
              <a:t>ACC</a:t>
            </a:r>
            <a:r>
              <a:rPr sz="2100" i="1" spc="-75" dirty="0">
                <a:solidFill>
                  <a:srgbClr val="3333CC"/>
                </a:solidFill>
                <a:latin typeface="Times New Roman"/>
                <a:cs typeface="Times New Roman"/>
              </a:rPr>
              <a:t>→</a:t>
            </a:r>
            <a:r>
              <a:rPr sz="2100" i="1" spc="-75" dirty="0">
                <a:solidFill>
                  <a:srgbClr val="3333CC"/>
                </a:solidFill>
                <a:latin typeface="Tahoma"/>
                <a:cs typeface="Tahoma"/>
              </a:rPr>
              <a:t>OUTPUT</a:t>
            </a:r>
            <a:endParaRPr sz="2100">
              <a:latin typeface="Tahoma"/>
              <a:cs typeface="Tahoma"/>
            </a:endParaRPr>
          </a:p>
          <a:p>
            <a:pPr marL="62230">
              <a:lnSpc>
                <a:spcPts val="239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62230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12700" marR="3768725" indent="49530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  BYTE  BYTE  RESB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85978" y="4789526"/>
            <a:ext cx="1004569" cy="9410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95"/>
              </a:spcBef>
              <a:tabLst>
                <a:tab pos="381000" algn="l"/>
              </a:tabLst>
            </a:pPr>
            <a:r>
              <a:rPr sz="2000" b="1" spc="-5" dirty="0">
                <a:latin typeface="Tahoma"/>
                <a:cs typeface="Tahoma"/>
              </a:rPr>
              <a:t>X	</a:t>
            </a:r>
            <a:r>
              <a:rPr sz="2000" b="1" spc="-5" dirty="0">
                <a:latin typeface="Arial"/>
                <a:cs typeface="Arial"/>
              </a:rPr>
              <a:t>‘ </a:t>
            </a:r>
            <a:r>
              <a:rPr sz="2000" b="1" spc="-5" dirty="0">
                <a:latin typeface="Tahoma"/>
                <a:cs typeface="Tahoma"/>
              </a:rPr>
              <a:t>F1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Arial"/>
                <a:cs typeface="Arial"/>
              </a:rPr>
              <a:t>‘</a:t>
            </a:r>
            <a:endParaRPr sz="2000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  <a:tabLst>
                <a:tab pos="377825" algn="l"/>
              </a:tabLst>
            </a:pPr>
            <a:r>
              <a:rPr sz="2000" b="1" spc="-5" dirty="0">
                <a:latin typeface="Tahoma"/>
                <a:cs typeface="Tahoma"/>
              </a:rPr>
              <a:t>X	</a:t>
            </a:r>
            <a:r>
              <a:rPr sz="2000" b="1" spc="-5" dirty="0">
                <a:latin typeface="Arial"/>
                <a:cs typeface="Arial"/>
              </a:rPr>
              <a:t>‘ </a:t>
            </a:r>
            <a:r>
              <a:rPr sz="2000" b="1" spc="-5" dirty="0">
                <a:latin typeface="Tahoma"/>
                <a:cs typeface="Tahoma"/>
              </a:rPr>
              <a:t>05</a:t>
            </a:r>
            <a:r>
              <a:rPr sz="2000" b="1" spc="-5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Arial"/>
                <a:cs typeface="Arial"/>
              </a:rPr>
              <a:t>‘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000" b="1" spc="-5" dirty="0">
                <a:latin typeface="Tahoma"/>
                <a:cs typeface="Tahoma"/>
              </a:rPr>
              <a:t>1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07139" y="614426"/>
            <a:ext cx="73660" cy="504825"/>
          </a:xfrm>
          <a:custGeom>
            <a:avLst/>
            <a:gdLst/>
            <a:ahLst/>
            <a:cxnLst/>
            <a:rect l="l" t="t" r="r" b="b"/>
            <a:pathLst>
              <a:path w="73660" h="504825">
                <a:moveTo>
                  <a:pt x="0" y="0"/>
                </a:moveTo>
                <a:lnTo>
                  <a:pt x="14073" y="3226"/>
                </a:lnTo>
                <a:lnTo>
                  <a:pt x="25717" y="12096"/>
                </a:lnTo>
                <a:lnTo>
                  <a:pt x="33647" y="25396"/>
                </a:lnTo>
                <a:lnTo>
                  <a:pt x="36575" y="41909"/>
                </a:lnTo>
                <a:lnTo>
                  <a:pt x="36575" y="210311"/>
                </a:lnTo>
                <a:lnTo>
                  <a:pt x="39397" y="226504"/>
                </a:lnTo>
                <a:lnTo>
                  <a:pt x="47148" y="239839"/>
                </a:lnTo>
                <a:lnTo>
                  <a:pt x="58757" y="248888"/>
                </a:lnTo>
                <a:lnTo>
                  <a:pt x="73151" y="252221"/>
                </a:lnTo>
                <a:lnTo>
                  <a:pt x="58757" y="255555"/>
                </a:lnTo>
                <a:lnTo>
                  <a:pt x="47148" y="264604"/>
                </a:lnTo>
                <a:lnTo>
                  <a:pt x="39397" y="277939"/>
                </a:lnTo>
                <a:lnTo>
                  <a:pt x="36575" y="294131"/>
                </a:lnTo>
                <a:lnTo>
                  <a:pt x="36575" y="462533"/>
                </a:lnTo>
                <a:lnTo>
                  <a:pt x="33647" y="478726"/>
                </a:lnTo>
                <a:lnTo>
                  <a:pt x="25717" y="492061"/>
                </a:lnTo>
                <a:lnTo>
                  <a:pt x="14073" y="501110"/>
                </a:lnTo>
                <a:lnTo>
                  <a:pt x="0" y="50444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55030" y="511459"/>
            <a:ext cx="2313940" cy="125984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2000" i="1" spc="-5" dirty="0">
                <a:solidFill>
                  <a:srgbClr val="3333CC"/>
                </a:solidFill>
                <a:latin typeface="Arial"/>
                <a:cs typeface="Arial"/>
              </a:rPr>
              <a:t>pooling busy</a:t>
            </a:r>
            <a:r>
              <a:rPr sz="2000" i="1" spc="-2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3333CC"/>
                </a:solidFill>
                <a:latin typeface="Arial"/>
                <a:cs typeface="Arial"/>
              </a:rPr>
              <a:t>waiting</a:t>
            </a:r>
            <a:endParaRPr sz="2000">
              <a:latin typeface="Arial"/>
              <a:cs typeface="Arial"/>
            </a:endParaRPr>
          </a:p>
          <a:p>
            <a:pPr marL="114300" marR="774700" indent="-14604">
              <a:lnSpc>
                <a:spcPts val="2400"/>
              </a:lnSpc>
              <a:spcBef>
                <a:spcPts val="1420"/>
              </a:spcBef>
            </a:pPr>
            <a:r>
              <a:rPr sz="2100" i="1" spc="-65" dirty="0">
                <a:solidFill>
                  <a:srgbClr val="3333CC"/>
                </a:solidFill>
                <a:latin typeface="Tahoma"/>
                <a:cs typeface="Tahoma"/>
              </a:rPr>
              <a:t>AC</a:t>
            </a:r>
            <a:r>
              <a:rPr sz="2100" i="1" spc="-70" dirty="0">
                <a:solidFill>
                  <a:srgbClr val="3333CC"/>
                </a:solidFill>
                <a:latin typeface="Tahoma"/>
                <a:cs typeface="Tahoma"/>
              </a:rPr>
              <a:t>C</a:t>
            </a:r>
            <a:r>
              <a:rPr sz="2100" i="1" spc="-105" dirty="0">
                <a:solidFill>
                  <a:srgbClr val="3333CC"/>
                </a:solidFill>
                <a:latin typeface="Times New Roman"/>
                <a:cs typeface="Times New Roman"/>
              </a:rPr>
              <a:t>←</a:t>
            </a:r>
            <a:r>
              <a:rPr sz="2100" i="1" spc="-55" dirty="0">
                <a:solidFill>
                  <a:srgbClr val="3333CC"/>
                </a:solidFill>
                <a:latin typeface="Tahoma"/>
                <a:cs typeface="Tahoma"/>
              </a:rPr>
              <a:t>INPUT  </a:t>
            </a:r>
            <a:r>
              <a:rPr sz="2100" i="1" spc="-70" dirty="0">
                <a:solidFill>
                  <a:srgbClr val="3333CC"/>
                </a:solidFill>
                <a:latin typeface="Tahoma"/>
                <a:cs typeface="Tahoma"/>
              </a:rPr>
              <a:t>ACC</a:t>
            </a:r>
            <a:r>
              <a:rPr sz="2100" i="1" spc="-70" dirty="0">
                <a:solidFill>
                  <a:srgbClr val="3333CC"/>
                </a:solidFill>
                <a:latin typeface="Times New Roman"/>
                <a:cs typeface="Times New Roman"/>
              </a:rPr>
              <a:t>→</a:t>
            </a:r>
            <a:r>
              <a:rPr sz="2100" i="1" spc="-70" dirty="0">
                <a:solidFill>
                  <a:srgbClr val="3333CC"/>
                </a:solidFill>
                <a:latin typeface="Tahoma"/>
                <a:cs typeface="Tahoma"/>
              </a:rPr>
              <a:t>DATA</a:t>
            </a:r>
            <a:endParaRPr sz="2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35" y="69850"/>
            <a:ext cx="8046084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30045" algn="l"/>
                <a:tab pos="3683635" algn="l"/>
                <a:tab pos="6397625" algn="l"/>
              </a:tabLst>
            </a:pPr>
            <a:r>
              <a:rPr spc="-5" dirty="0"/>
              <a:t>Sample subroutine call</a:t>
            </a:r>
            <a:r>
              <a:rPr dirty="0"/>
              <a:t>	</a:t>
            </a:r>
            <a:r>
              <a:rPr spc="-5" dirty="0"/>
              <a:t>and record input</a:t>
            </a:r>
            <a:r>
              <a:rPr dirty="0"/>
              <a:t>	</a:t>
            </a:r>
            <a:r>
              <a:rPr spc="-5" dirty="0"/>
              <a:t>operations  for(a)SIC	(b)</a:t>
            </a:r>
            <a:r>
              <a:rPr spc="-10" dirty="0"/>
              <a:t> </a:t>
            </a:r>
            <a:r>
              <a:rPr spc="-5" dirty="0"/>
              <a:t>SIC/XE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01547" y="996838"/>
          <a:ext cx="4254500" cy="2107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0665"/>
                <a:gridCol w="1596390"/>
                <a:gridCol w="1147445"/>
              </a:tblGrid>
              <a:tr h="29654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009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JSUB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8905" algn="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READ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105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785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22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78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28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READ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6813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LDX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ZERO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</a:tr>
              <a:tr h="30289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RLOOP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L="6826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TD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INDEV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</a:tr>
              <a:tr h="302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26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JEQ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RLOOP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2625">
                        <a:lnSpc>
                          <a:spcPts val="2070"/>
                        </a:lnSpc>
                        <a:spcBef>
                          <a:spcPts val="105"/>
                        </a:spcBef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  <a:tc>
                  <a:txBody>
                    <a:bodyPr/>
                    <a:lstStyle/>
                    <a:p>
                      <a:pPr marR="92710" algn="r">
                        <a:lnSpc>
                          <a:spcPts val="2070"/>
                        </a:lnSpc>
                        <a:spcBef>
                          <a:spcPts val="105"/>
                        </a:spcBef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INDEV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13335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634743" y="3091954"/>
            <a:ext cx="1388110" cy="935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670">
              <a:lnSpc>
                <a:spcPct val="110600"/>
              </a:lnSpc>
              <a:spcBef>
                <a:spcPts val="100"/>
              </a:spcBef>
            </a:pPr>
            <a:r>
              <a:rPr sz="1800" b="1" spc="-5" dirty="0">
                <a:latin typeface="Tahoma"/>
                <a:cs typeface="Tahoma"/>
              </a:rPr>
              <a:t>RECORD </a:t>
            </a:r>
            <a:r>
              <a:rPr sz="1800" b="1" dirty="0">
                <a:latin typeface="Tahoma"/>
                <a:cs typeface="Tahoma"/>
              </a:rPr>
              <a:t>,</a:t>
            </a:r>
            <a:r>
              <a:rPr sz="1800" b="1" spc="-10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X  </a:t>
            </a:r>
            <a:r>
              <a:rPr sz="1800" b="1" spc="-10" dirty="0">
                <a:latin typeface="Tahoma"/>
                <a:cs typeface="Tahoma"/>
              </a:rPr>
              <a:t>K100  RLOOP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0597" y="4859070"/>
            <a:ext cx="779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Tahoma"/>
                <a:cs typeface="Tahoma"/>
              </a:rPr>
              <a:t>INDEV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3684" y="3091954"/>
            <a:ext cx="801370" cy="206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130" marR="5080">
              <a:lnSpc>
                <a:spcPct val="110600"/>
              </a:lnSpc>
              <a:spcBef>
                <a:spcPts val="100"/>
              </a:spcBef>
            </a:pPr>
            <a:r>
              <a:rPr sz="1800" b="1" spc="-10" dirty="0">
                <a:latin typeface="Tahoma"/>
                <a:cs typeface="Tahoma"/>
              </a:rPr>
              <a:t>STCH  TIX  JLT  </a:t>
            </a:r>
            <a:r>
              <a:rPr sz="1800" b="1" spc="-5" dirty="0">
                <a:latin typeface="Tahoma"/>
                <a:cs typeface="Tahoma"/>
              </a:rPr>
              <a:t>RSUB</a:t>
            </a:r>
            <a:endParaRPr sz="1800">
              <a:latin typeface="Tahoma"/>
              <a:cs typeface="Tahoma"/>
            </a:endParaRPr>
          </a:p>
          <a:p>
            <a:pPr marL="128270">
              <a:lnSpc>
                <a:spcPct val="100000"/>
              </a:lnSpc>
              <a:spcBef>
                <a:spcPts val="35"/>
              </a:spcBef>
            </a:pPr>
            <a:r>
              <a:rPr sz="1800" b="1" dirty="0"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  <a:p>
            <a:pPr marL="12700" marR="190500" indent="11112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ahoma"/>
                <a:cs typeface="Tahoma"/>
              </a:rPr>
              <a:t>.  </a:t>
            </a:r>
            <a:r>
              <a:rPr sz="1800" b="1" spc="-10" dirty="0">
                <a:latin typeface="Tahoma"/>
                <a:cs typeface="Tahoma"/>
              </a:rPr>
              <a:t>BYTE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5537" y="4859070"/>
            <a:ext cx="789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ahoma"/>
                <a:cs typeface="Tahoma"/>
              </a:rPr>
              <a:t>X </a:t>
            </a:r>
            <a:r>
              <a:rPr sz="1800" b="1" dirty="0">
                <a:latin typeface="Arial"/>
                <a:cs typeface="Arial"/>
              </a:rPr>
              <a:t>‘ </a:t>
            </a:r>
            <a:r>
              <a:rPr sz="1800" b="1" spc="-5" dirty="0">
                <a:latin typeface="Tahoma"/>
                <a:cs typeface="Tahoma"/>
              </a:rPr>
              <a:t>F1</a:t>
            </a:r>
            <a:r>
              <a:rPr sz="1800" b="1" spc="-65" dirty="0">
                <a:latin typeface="Tahoma"/>
                <a:cs typeface="Tahoma"/>
              </a:rPr>
              <a:t> </a:t>
            </a:r>
            <a:r>
              <a:rPr sz="1800" b="1" dirty="0">
                <a:latin typeface="Arial"/>
                <a:cs typeface="Arial"/>
              </a:rPr>
              <a:t>‘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00797" y="5146728"/>
          <a:ext cx="3886199" cy="1098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4630"/>
                <a:gridCol w="1576705"/>
                <a:gridCol w="824864"/>
              </a:tblGrid>
              <a:tr h="274955">
                <a:tc>
                  <a:txBody>
                    <a:bodyPr/>
                    <a:lstStyle/>
                    <a:p>
                      <a:pPr marL="32384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RECORD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9570" algn="r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RESB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687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100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.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marL="32384">
                        <a:lnSpc>
                          <a:spcPts val="2065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ZERO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0" algn="r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WORD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861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ahoma"/>
                          <a:cs typeface="Tahoma"/>
                        </a:rPr>
                        <a:t>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274955">
                <a:tc>
                  <a:txBody>
                    <a:bodyPr/>
                    <a:lstStyle/>
                    <a:p>
                      <a:pPr marL="31750">
                        <a:lnSpc>
                          <a:spcPts val="2070"/>
                        </a:lnSpc>
                      </a:pPr>
                      <a:r>
                        <a:rPr sz="1800" b="1" spc="-10" dirty="0">
                          <a:latin typeface="Tahoma"/>
                          <a:cs typeface="Tahoma"/>
                        </a:rPr>
                        <a:t>K100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0360" algn="r">
                        <a:lnSpc>
                          <a:spcPts val="207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WORD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8770">
                        <a:lnSpc>
                          <a:spcPts val="2070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100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438778" y="6537706"/>
            <a:ext cx="4089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(a)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74848" y="6537706"/>
            <a:ext cx="495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3300"/>
                </a:solidFill>
                <a:latin typeface="Tahoma"/>
                <a:cs typeface="Tahoma"/>
              </a:rPr>
              <a:t>1/2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688264" y="4179633"/>
          <a:ext cx="20574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304800"/>
                <a:gridCol w="304800"/>
                <a:gridCol w="838200"/>
                <a:gridCol w="304800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…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812153" y="4721097"/>
            <a:ext cx="762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X=1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=2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29343" y="4721097"/>
            <a:ext cx="889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5300" algn="l"/>
              </a:tabLst>
            </a:pPr>
            <a:r>
              <a:rPr sz="1800" dirty="0">
                <a:latin typeface="Arial"/>
                <a:cs typeface="Arial"/>
              </a:rPr>
              <a:t>…	</a:t>
            </a:r>
            <a:r>
              <a:rPr sz="1800" spc="-10" dirty="0">
                <a:latin typeface="Arial"/>
                <a:cs typeface="Arial"/>
              </a:rPr>
              <a:t>100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39052" y="3677996"/>
            <a:ext cx="1017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RECORD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654927" y="3951223"/>
            <a:ext cx="76200" cy="233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97827" y="4565396"/>
            <a:ext cx="156972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02627" y="4565396"/>
            <a:ext cx="156972" cy="156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45627" y="4565396"/>
            <a:ext cx="156972" cy="1569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8938" y="1019301"/>
            <a:ext cx="73215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READ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8792" y="1019301"/>
            <a:ext cx="675005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JSUB</a:t>
            </a:r>
            <a:endParaRPr sz="2000">
              <a:latin typeface="Tahoma"/>
              <a:cs typeface="Tahoma"/>
            </a:endParaRPr>
          </a:p>
          <a:p>
            <a:pPr marL="35560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 marL="64135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66266" y="1946278"/>
          <a:ext cx="5003799" cy="3658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7015"/>
                <a:gridCol w="1518920"/>
                <a:gridCol w="1967864"/>
              </a:tblGrid>
              <a:tr h="305435">
                <a:tc>
                  <a:txBody>
                    <a:bodyPr/>
                    <a:lstStyle/>
                    <a:p>
                      <a:pPr marL="31750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READ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5925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4025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LDT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402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#</a:t>
                      </a:r>
                      <a:r>
                        <a:rPr sz="2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100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46355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RLOOP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TD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0209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INDEV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JEQ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3709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RLOOP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STCH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1484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RECORD ,</a:t>
                      </a:r>
                      <a:r>
                        <a:rPr sz="20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X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TIXR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0">
                        <a:lnSpc>
                          <a:spcPts val="2300"/>
                        </a:lnSpc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JLT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7840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RLOOP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ts val="2300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RSUB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300"/>
                        </a:lnSpc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ts val="2295"/>
                        </a:lnSpc>
                      </a:pPr>
                      <a:r>
                        <a:rPr sz="2000" b="1" dirty="0">
                          <a:latin typeface="Tahoma"/>
                          <a:cs typeface="Tahoma"/>
                        </a:rPr>
                        <a:t>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5435">
                <a:tc>
                  <a:txBody>
                    <a:bodyPr/>
                    <a:lstStyle/>
                    <a:p>
                      <a:pPr marL="46355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INDEV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2115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BYTE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3090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X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’ </a:t>
                      </a:r>
                      <a:r>
                        <a:rPr sz="2000" b="1" spc="-5" dirty="0">
                          <a:latin typeface="Tahoma"/>
                          <a:cs typeface="Tahoma"/>
                        </a:rPr>
                        <a:t>F1</a:t>
                      </a:r>
                      <a:r>
                        <a:rPr sz="2000" b="1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‘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05435">
                <a:tc>
                  <a:txBody>
                    <a:bodyPr/>
                    <a:lstStyle/>
                    <a:p>
                      <a:pPr marL="46355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RECORD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4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RESB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3730">
                        <a:lnSpc>
                          <a:spcPts val="2305"/>
                        </a:lnSpc>
                      </a:pPr>
                      <a:r>
                        <a:rPr sz="2000" b="1" spc="-5" dirty="0">
                          <a:latin typeface="Tahoma"/>
                          <a:cs typeface="Tahoma"/>
                        </a:rPr>
                        <a:t>100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138538" y="5896102"/>
            <a:ext cx="4171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latin typeface="Tahoma"/>
                <a:cs typeface="Tahoma"/>
              </a:rPr>
              <a:t>(b)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08249" y="5896102"/>
            <a:ext cx="49530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3300"/>
                </a:solidFill>
                <a:latin typeface="Tahoma"/>
                <a:cs typeface="Tahoma"/>
              </a:rPr>
              <a:t>2/2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3135" y="69850"/>
            <a:ext cx="8046084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30045" algn="l"/>
                <a:tab pos="3683635" algn="l"/>
                <a:tab pos="6397625" algn="l"/>
              </a:tabLst>
            </a:pPr>
            <a:r>
              <a:rPr spc="-5" dirty="0"/>
              <a:t>Sample subroutine call</a:t>
            </a:r>
            <a:r>
              <a:rPr dirty="0"/>
              <a:t>	</a:t>
            </a:r>
            <a:r>
              <a:rPr spc="-5" dirty="0"/>
              <a:t>and record input</a:t>
            </a:r>
            <a:r>
              <a:rPr dirty="0"/>
              <a:t>	</a:t>
            </a:r>
            <a:r>
              <a:rPr spc="-5" dirty="0"/>
              <a:t>operations  for(a)SIC	(b)</a:t>
            </a:r>
            <a:r>
              <a:rPr spc="-10" dirty="0"/>
              <a:t> </a:t>
            </a:r>
            <a:r>
              <a:rPr spc="-5" dirty="0"/>
              <a:t>SIC/XE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754" y="661936"/>
            <a:ext cx="44754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" dirty="0">
                <a:latin typeface="Verdana"/>
                <a:cs typeface="Verdana"/>
              </a:rPr>
              <a:t>BACKGROUND</a:t>
            </a:r>
            <a:endParaRPr sz="4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34541" y="966736"/>
            <a:ext cx="5619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3300"/>
                </a:solidFill>
                <a:latin typeface="Verdana"/>
                <a:cs typeface="Verdana"/>
              </a:rPr>
              <a:t>3/3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728" y="1964944"/>
            <a:ext cx="6557645" cy="40646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5080" indent="-342900">
              <a:lnSpc>
                <a:spcPts val="3450"/>
              </a:lnSpc>
              <a:spcBef>
                <a:spcPts val="535"/>
              </a:spcBef>
              <a:tabLst>
                <a:tab pos="2509520" algn="l"/>
                <a:tab pos="3902075" algn="l"/>
              </a:tabLst>
            </a:pPr>
            <a:r>
              <a:rPr sz="3200" spc="-5" dirty="0">
                <a:latin typeface="Verdana"/>
                <a:cs typeface="Verdana"/>
              </a:rPr>
              <a:t>5. Simplified Instructional  Computer	(SIC),	SIC/XE</a:t>
            </a:r>
            <a:r>
              <a:rPr sz="3200" spc="-65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(with  extra</a:t>
            </a:r>
            <a:r>
              <a:rPr sz="320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equipment)</a:t>
            </a:r>
            <a:endParaRPr sz="3200">
              <a:latin typeface="Verdana"/>
              <a:cs typeface="Verdana"/>
            </a:endParaRPr>
          </a:p>
          <a:p>
            <a:pPr marL="355600" marR="2946400">
              <a:lnSpc>
                <a:spcPts val="4210"/>
              </a:lnSpc>
              <a:spcBef>
                <a:spcPts val="160"/>
              </a:spcBef>
            </a:pPr>
            <a:r>
              <a:rPr sz="3200" spc="-5" dirty="0">
                <a:latin typeface="Verdana"/>
                <a:cs typeface="Verdana"/>
              </a:rPr>
              <a:t>(1)memory  (2)registers  (3)data</a:t>
            </a:r>
            <a:r>
              <a:rPr sz="3200" spc="-40" dirty="0">
                <a:latin typeface="Verdana"/>
                <a:cs typeface="Verdana"/>
              </a:rPr>
              <a:t> </a:t>
            </a:r>
            <a:r>
              <a:rPr sz="3200" spc="-5" dirty="0">
                <a:latin typeface="Verdana"/>
                <a:cs typeface="Verdana"/>
              </a:rPr>
              <a:t>formats</a:t>
            </a:r>
            <a:endParaRPr sz="3200">
              <a:latin typeface="Verdana"/>
              <a:cs typeface="Verdana"/>
            </a:endParaRPr>
          </a:p>
          <a:p>
            <a:pPr marL="355600" marR="1632585">
              <a:lnSpc>
                <a:spcPts val="4210"/>
              </a:lnSpc>
              <a:spcBef>
                <a:spcPts val="10"/>
              </a:spcBef>
            </a:pPr>
            <a:r>
              <a:rPr sz="3200" spc="-5" dirty="0">
                <a:latin typeface="Verdana"/>
                <a:cs typeface="Verdana"/>
              </a:rPr>
              <a:t>(4)Instruction formats  (5)addressing mode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1027" y="712203"/>
            <a:ext cx="799528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Verdana"/>
                <a:cs typeface="Verdana"/>
              </a:rPr>
              <a:t>SIC machine architecture</a:t>
            </a:r>
            <a:r>
              <a:rPr sz="4000" spc="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1/2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055" y="1791513"/>
            <a:ext cx="7721600" cy="450342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562610" indent="-549910">
              <a:lnSpc>
                <a:spcPct val="100000"/>
              </a:lnSpc>
              <a:spcBef>
                <a:spcPts val="440"/>
              </a:spcBef>
              <a:buSzPct val="96428"/>
              <a:buAutoNum type="arabicParenBoth"/>
              <a:tabLst>
                <a:tab pos="563245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Memory</a:t>
            </a:r>
            <a:endParaRPr sz="2800">
              <a:latin typeface="Verdana"/>
              <a:cs typeface="Verdana"/>
            </a:endParaRPr>
          </a:p>
          <a:p>
            <a:pPr marL="621665" marR="583565" indent="-109220">
              <a:lnSpc>
                <a:spcPts val="3020"/>
              </a:lnSpc>
              <a:spcBef>
                <a:spcPts val="725"/>
              </a:spcBef>
            </a:pPr>
            <a:r>
              <a:rPr sz="2800" dirty="0">
                <a:latin typeface="Verdana"/>
                <a:cs typeface="Verdana"/>
              </a:rPr>
              <a:t>8-bit </a:t>
            </a:r>
            <a:r>
              <a:rPr sz="2800" spc="-5" dirty="0">
                <a:latin typeface="Verdana"/>
                <a:cs typeface="Verdana"/>
              </a:rPr>
              <a:t>byte, </a:t>
            </a:r>
            <a:r>
              <a:rPr sz="2800" dirty="0">
                <a:latin typeface="Verdana"/>
                <a:cs typeface="Verdana"/>
              </a:rPr>
              <a:t>24-bit </a:t>
            </a:r>
            <a:r>
              <a:rPr sz="2800" spc="-5" dirty="0">
                <a:latin typeface="Verdana"/>
                <a:cs typeface="Verdana"/>
              </a:rPr>
              <a:t>word, </a:t>
            </a:r>
            <a:r>
              <a:rPr sz="2800" dirty="0">
                <a:latin typeface="Verdana"/>
                <a:cs typeface="Verdana"/>
              </a:rPr>
              <a:t>32k memory  </a:t>
            </a:r>
            <a:r>
              <a:rPr sz="2800" spc="-5" dirty="0">
                <a:latin typeface="Verdana"/>
                <a:cs typeface="Verdana"/>
              </a:rPr>
              <a:t>size(=2</a:t>
            </a:r>
            <a:r>
              <a:rPr sz="2850" spc="-7" baseline="23391" dirty="0">
                <a:latin typeface="Verdana"/>
                <a:cs typeface="Verdana"/>
              </a:rPr>
              <a:t>15</a:t>
            </a:r>
            <a:r>
              <a:rPr sz="2800" spc="-5" dirty="0">
                <a:latin typeface="Verdana"/>
                <a:cs typeface="Verdana"/>
              </a:rPr>
              <a:t>)</a:t>
            </a:r>
            <a:endParaRPr sz="2800">
              <a:latin typeface="Verdana"/>
              <a:cs typeface="Verdana"/>
            </a:endParaRPr>
          </a:p>
          <a:p>
            <a:pPr marL="562610" indent="-549910">
              <a:lnSpc>
                <a:spcPct val="100000"/>
              </a:lnSpc>
              <a:spcBef>
                <a:spcPts val="305"/>
              </a:spcBef>
              <a:buSzPct val="96428"/>
              <a:buAutoNum type="arabicParenBoth" startAt="2"/>
              <a:tabLst>
                <a:tab pos="563245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Instruction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format</a:t>
            </a:r>
            <a:endParaRPr sz="2800">
              <a:latin typeface="Verdana"/>
              <a:cs typeface="Verdana"/>
            </a:endParaRPr>
          </a:p>
          <a:p>
            <a:pPr marL="1346200">
              <a:lnSpc>
                <a:spcPct val="100000"/>
              </a:lnSpc>
              <a:spcBef>
                <a:spcPts val="270"/>
              </a:spcBef>
              <a:tabLst>
                <a:tab pos="2296795" algn="l"/>
                <a:tab pos="3247390" algn="l"/>
              </a:tabLst>
            </a:pPr>
            <a:r>
              <a:rPr sz="2400" dirty="0">
                <a:latin typeface="Verdana"/>
                <a:cs typeface="Verdana"/>
              </a:rPr>
              <a:t>8	1	15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50">
              <a:latin typeface="Times New Roman"/>
              <a:cs typeface="Times New Roman"/>
            </a:endParaRPr>
          </a:p>
          <a:p>
            <a:pPr marL="562610" indent="-549910">
              <a:lnSpc>
                <a:spcPct val="100000"/>
              </a:lnSpc>
              <a:buSzPct val="96428"/>
              <a:buAutoNum type="arabicParenBoth" startAt="3"/>
              <a:tabLst>
                <a:tab pos="563245" algn="l"/>
              </a:tabLst>
            </a:pPr>
            <a:r>
              <a:rPr sz="2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Data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format</a:t>
            </a:r>
            <a:endParaRPr sz="2800">
              <a:latin typeface="Verdana"/>
              <a:cs typeface="Verdana"/>
            </a:endParaRPr>
          </a:p>
          <a:p>
            <a:pPr marL="638810">
              <a:lnSpc>
                <a:spcPct val="100000"/>
              </a:lnSpc>
              <a:spcBef>
                <a:spcPts val="340"/>
              </a:spcBef>
              <a:tabLst>
                <a:tab pos="2363470" algn="l"/>
              </a:tabLst>
            </a:pPr>
            <a:r>
              <a:rPr sz="2800" dirty="0">
                <a:latin typeface="Verdana"/>
                <a:cs typeface="Verdana"/>
              </a:rPr>
              <a:t>Integer:	24-bit binary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numbers</a:t>
            </a:r>
            <a:endParaRPr sz="2800">
              <a:latin typeface="Verdana"/>
              <a:cs typeface="Verdana"/>
            </a:endParaRPr>
          </a:p>
          <a:p>
            <a:pPr marL="214503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Verdana"/>
                <a:cs typeface="Verdana"/>
              </a:rPr>
              <a:t>(2’s complement </a:t>
            </a:r>
            <a:r>
              <a:rPr sz="2800" dirty="0">
                <a:latin typeface="Verdana"/>
                <a:cs typeface="Verdana"/>
              </a:rPr>
              <a:t>for</a:t>
            </a:r>
            <a:r>
              <a:rPr sz="2800" spc="-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negative).</a:t>
            </a:r>
            <a:endParaRPr sz="2800">
              <a:latin typeface="Verdana"/>
              <a:cs typeface="Verdana"/>
            </a:endParaRPr>
          </a:p>
          <a:p>
            <a:pPr marL="639445">
              <a:lnSpc>
                <a:spcPct val="100000"/>
              </a:lnSpc>
              <a:spcBef>
                <a:spcPts val="340"/>
              </a:spcBef>
              <a:tabLst>
                <a:tab pos="2793365" algn="l"/>
              </a:tabLst>
            </a:pPr>
            <a:r>
              <a:rPr sz="2800" spc="-5" dirty="0">
                <a:latin typeface="Verdana"/>
                <a:cs typeface="Verdana"/>
              </a:rPr>
              <a:t>Character:	</a:t>
            </a:r>
            <a:r>
              <a:rPr sz="2800" dirty="0">
                <a:latin typeface="Verdana"/>
                <a:cs typeface="Verdana"/>
              </a:rPr>
              <a:t>8-bit ASCII</a:t>
            </a:r>
            <a:r>
              <a:rPr sz="2800" spc="-1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codes.</a:t>
            </a:r>
            <a:endParaRPr sz="28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15985" y="3992117"/>
          <a:ext cx="3384549" cy="45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0650"/>
                <a:gridCol w="420369"/>
                <a:gridCol w="1573530"/>
              </a:tblGrid>
              <a:tr h="455295"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10" dirty="0">
                          <a:latin typeface="Tahoma"/>
                          <a:cs typeface="Tahoma"/>
                        </a:rPr>
                        <a:t>opcode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3300"/>
                      </a:solidFill>
                      <a:prstDash val="solid"/>
                    </a:lnL>
                    <a:lnR w="12700">
                      <a:solidFill>
                        <a:srgbClr val="003300"/>
                      </a:solidFill>
                      <a:prstDash val="solid"/>
                    </a:lnR>
                    <a:lnT w="19050">
                      <a:solidFill>
                        <a:srgbClr val="003300"/>
                      </a:solidFill>
                      <a:prstDash val="solid"/>
                    </a:lnT>
                    <a:lnB w="19050">
                      <a:solidFill>
                        <a:srgbClr val="00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x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3300"/>
                      </a:solidFill>
                      <a:prstDash val="solid"/>
                    </a:lnL>
                    <a:lnR w="12700">
                      <a:solidFill>
                        <a:srgbClr val="003300"/>
                      </a:solidFill>
                      <a:prstDash val="solid"/>
                    </a:lnR>
                    <a:lnT w="19050">
                      <a:solidFill>
                        <a:srgbClr val="003300"/>
                      </a:solidFill>
                      <a:prstDash val="solid"/>
                    </a:lnT>
                    <a:lnB w="19050">
                      <a:solidFill>
                        <a:srgbClr val="00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10" dirty="0">
                          <a:latin typeface="Tahoma"/>
                          <a:cs typeface="Tahoma"/>
                        </a:rPr>
                        <a:t>address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3300"/>
                      </a:solidFill>
                      <a:prstDash val="solid"/>
                    </a:lnL>
                    <a:lnR w="12700">
                      <a:solidFill>
                        <a:srgbClr val="003300"/>
                      </a:solidFill>
                      <a:prstDash val="solid"/>
                    </a:lnR>
                    <a:lnT w="19050">
                      <a:solidFill>
                        <a:srgbClr val="003300"/>
                      </a:solidFill>
                      <a:prstDash val="solid"/>
                    </a:lnT>
                    <a:lnB w="19050">
                      <a:solidFill>
                        <a:srgbClr val="00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833" y="668007"/>
            <a:ext cx="7995284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Verdana"/>
                <a:cs typeface="Verdana"/>
              </a:rPr>
              <a:t>SIC machine architecture</a:t>
            </a:r>
            <a:r>
              <a:rPr sz="4000" spc="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2/2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8478" y="1853933"/>
            <a:ext cx="7567930" cy="4342765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562610" indent="-549910">
              <a:lnSpc>
                <a:spcPct val="100000"/>
              </a:lnSpc>
              <a:spcBef>
                <a:spcPts val="1360"/>
              </a:spcBef>
              <a:buSzPct val="96428"/>
              <a:buAutoNum type="arabicParenBoth" startAt="4"/>
              <a:tabLst>
                <a:tab pos="563245" algn="l"/>
              </a:tabLst>
            </a:pPr>
            <a:r>
              <a:rPr sz="2800" u="heavy" dirty="0">
                <a:solidFill>
                  <a:srgbClr val="003300"/>
                </a:solidFill>
                <a:uFill>
                  <a:solidFill>
                    <a:srgbClr val="003300"/>
                  </a:solidFill>
                </a:uFill>
                <a:latin typeface="Verdana"/>
                <a:cs typeface="Verdana"/>
              </a:rPr>
              <a:t>Addressing</a:t>
            </a:r>
            <a:r>
              <a:rPr sz="2800" u="heavy" spc="-5" dirty="0">
                <a:solidFill>
                  <a:srgbClr val="003300"/>
                </a:solidFill>
                <a:uFill>
                  <a:solidFill>
                    <a:srgbClr val="003300"/>
                  </a:solidFill>
                </a:uFill>
                <a:latin typeface="Verdana"/>
                <a:cs typeface="Verdana"/>
              </a:rPr>
              <a:t> </a:t>
            </a:r>
            <a:r>
              <a:rPr sz="2800" u="heavy" dirty="0">
                <a:solidFill>
                  <a:srgbClr val="003300"/>
                </a:solidFill>
                <a:uFill>
                  <a:solidFill>
                    <a:srgbClr val="003300"/>
                  </a:solidFill>
                </a:uFill>
                <a:latin typeface="Verdana"/>
                <a:cs typeface="Verdana"/>
              </a:rPr>
              <a:t>mode</a:t>
            </a:r>
            <a:endParaRPr sz="2800">
              <a:latin typeface="Verdana"/>
              <a:cs typeface="Verdana"/>
            </a:endParaRPr>
          </a:p>
          <a:p>
            <a:pPr marL="355600" marR="5080">
              <a:lnSpc>
                <a:spcPct val="122900"/>
              </a:lnSpc>
              <a:spcBef>
                <a:spcPts val="415"/>
              </a:spcBef>
            </a:pP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Direct : X=0,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target address 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=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address  Indexed 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: X=1,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target address 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=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address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 +(X)</a:t>
            </a:r>
            <a:endParaRPr sz="2400">
              <a:latin typeface="Verdana"/>
              <a:cs typeface="Verdana"/>
            </a:endParaRPr>
          </a:p>
          <a:p>
            <a:pPr marL="561975" indent="-549275">
              <a:lnSpc>
                <a:spcPct val="100000"/>
              </a:lnSpc>
              <a:spcBef>
                <a:spcPts val="670"/>
              </a:spcBef>
              <a:buSzPct val="96428"/>
              <a:buAutoNum type="arabicParenBoth" startAt="5"/>
              <a:tabLst>
                <a:tab pos="562610" algn="l"/>
              </a:tabLst>
            </a:pPr>
            <a:r>
              <a:rPr sz="2800" u="heavy" spc="-5" dirty="0">
                <a:solidFill>
                  <a:srgbClr val="003300"/>
                </a:solidFill>
                <a:uFill>
                  <a:solidFill>
                    <a:srgbClr val="003300"/>
                  </a:solidFill>
                </a:uFill>
                <a:latin typeface="Verdana"/>
                <a:cs typeface="Verdana"/>
              </a:rPr>
              <a:t>Register</a:t>
            </a:r>
            <a:endParaRPr sz="2800">
              <a:latin typeface="Verdana"/>
              <a:cs typeface="Verdana"/>
            </a:endParaRPr>
          </a:p>
          <a:p>
            <a:pPr marL="355600" marR="4631690">
              <a:lnSpc>
                <a:spcPct val="122900"/>
              </a:lnSpc>
              <a:spcBef>
                <a:spcPts val="420"/>
              </a:spcBef>
            </a:pP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A: accumulator  X: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index</a:t>
            </a:r>
            <a:r>
              <a:rPr sz="2400" spc="-30" dirty="0">
                <a:solidFill>
                  <a:srgbClr val="00330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register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70"/>
              </a:spcBef>
            </a:pP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L: linkage</a:t>
            </a:r>
            <a:r>
              <a:rPr sz="2400" spc="5" dirty="0">
                <a:solidFill>
                  <a:srgbClr val="00330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register</a:t>
            </a:r>
            <a:endParaRPr sz="2400">
              <a:latin typeface="Verdana"/>
              <a:cs typeface="Verdana"/>
            </a:endParaRPr>
          </a:p>
          <a:p>
            <a:pPr marL="355600" marR="3875404">
              <a:lnSpc>
                <a:spcPct val="119800"/>
              </a:lnSpc>
            </a:pP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PC :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program</a:t>
            </a:r>
            <a:r>
              <a:rPr sz="2400" spc="-60" dirty="0">
                <a:solidFill>
                  <a:srgbClr val="003300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counter  SW 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: </a:t>
            </a:r>
            <a:r>
              <a:rPr sz="2400" dirty="0">
                <a:solidFill>
                  <a:srgbClr val="003300"/>
                </a:solidFill>
                <a:latin typeface="Verdana"/>
                <a:cs typeface="Verdana"/>
              </a:rPr>
              <a:t>status</a:t>
            </a:r>
            <a:r>
              <a:rPr sz="2400" spc="-5" dirty="0">
                <a:solidFill>
                  <a:srgbClr val="003300"/>
                </a:solidFill>
                <a:latin typeface="Verdana"/>
                <a:cs typeface="Verdana"/>
              </a:rPr>
              <a:t> word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990" y="693153"/>
            <a:ext cx="8574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Verdana"/>
                <a:cs typeface="Verdana"/>
              </a:rPr>
              <a:t>SIC/XE machine </a:t>
            </a:r>
            <a:r>
              <a:rPr sz="4000" spc="-5" dirty="0">
                <a:latin typeface="Verdana"/>
                <a:cs typeface="Verdana"/>
              </a:rPr>
              <a:t>architecture</a:t>
            </a:r>
            <a:r>
              <a:rPr sz="4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1/5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728" y="1797304"/>
            <a:ext cx="4399915" cy="177800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spc="-10" dirty="0">
                <a:latin typeface="Verdana"/>
                <a:cs typeface="Verdana"/>
              </a:rPr>
              <a:t>(1)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Memery</a:t>
            </a:r>
            <a:endParaRPr sz="2400">
              <a:latin typeface="Verdana"/>
              <a:cs typeface="Verdana"/>
            </a:endParaRPr>
          </a:p>
          <a:p>
            <a:pPr marL="12700" marR="5080" indent="609600">
              <a:lnSpc>
                <a:spcPct val="119800"/>
              </a:lnSpc>
            </a:pPr>
            <a:r>
              <a:rPr sz="2400" dirty="0">
                <a:latin typeface="Verdana"/>
                <a:cs typeface="Verdana"/>
              </a:rPr>
              <a:t>1 M memory </a:t>
            </a:r>
            <a:r>
              <a:rPr sz="2400" spc="-5" dirty="0">
                <a:latin typeface="Verdana"/>
                <a:cs typeface="Verdana"/>
              </a:rPr>
              <a:t>Size </a:t>
            </a:r>
            <a:r>
              <a:rPr sz="2400" spc="-10" dirty="0">
                <a:latin typeface="Verdana"/>
                <a:cs typeface="Verdana"/>
              </a:rPr>
              <a:t>(=2</a:t>
            </a:r>
            <a:r>
              <a:rPr sz="2400" spc="-15" baseline="24305" dirty="0">
                <a:latin typeface="Verdana"/>
                <a:cs typeface="Verdana"/>
              </a:rPr>
              <a:t>20</a:t>
            </a:r>
            <a:r>
              <a:rPr sz="2400" spc="-10" dirty="0">
                <a:latin typeface="Verdana"/>
                <a:cs typeface="Verdana"/>
              </a:rPr>
              <a:t>)  </a:t>
            </a:r>
            <a:r>
              <a:rPr sz="2400" spc="-5" dirty="0">
                <a:latin typeface="Verdana"/>
                <a:cs typeface="Verdana"/>
              </a:rPr>
              <a:t>(2)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Instruction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format</a:t>
            </a:r>
            <a:endParaRPr sz="2400">
              <a:latin typeface="Verdana"/>
              <a:cs typeface="Verdana"/>
            </a:endParaRPr>
          </a:p>
          <a:p>
            <a:pPr marL="1091565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latin typeface="Verdana"/>
                <a:cs typeface="Verdana"/>
              </a:rPr>
              <a:t>8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64039" y="3567176"/>
            <a:ext cx="0" cy="455295"/>
          </a:xfrm>
          <a:custGeom>
            <a:avLst/>
            <a:gdLst/>
            <a:ahLst/>
            <a:cxnLst/>
            <a:rect l="l" t="t" r="r" b="b"/>
            <a:pathLst>
              <a:path h="455295">
                <a:moveTo>
                  <a:pt x="0" y="0"/>
                </a:moveTo>
                <a:lnTo>
                  <a:pt x="0" y="454913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49146" y="3567176"/>
          <a:ext cx="6479538" cy="3117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860"/>
                <a:gridCol w="1295400"/>
                <a:gridCol w="691514"/>
                <a:gridCol w="581660"/>
                <a:gridCol w="455295"/>
                <a:gridCol w="862964"/>
                <a:gridCol w="791845"/>
              </a:tblGrid>
              <a:tr h="454659">
                <a:tc gridSpan="2">
                  <a:txBody>
                    <a:bodyPr/>
                    <a:lstStyle/>
                    <a:p>
                      <a:pPr marL="429259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2400" spc="-10" dirty="0">
                          <a:latin typeface="Tahoma"/>
                          <a:cs typeface="Tahoma"/>
                        </a:rPr>
                        <a:t>opcode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08305">
                <a:tc gridSpan="2">
                  <a:txBody>
                    <a:bodyPr/>
                    <a:lstStyle/>
                    <a:p>
                      <a:pPr marL="775970">
                        <a:lnSpc>
                          <a:spcPts val="2715"/>
                        </a:lnSpc>
                        <a:spcBef>
                          <a:spcPts val="400"/>
                        </a:spcBef>
                        <a:tabLst>
                          <a:tab pos="2160270" algn="l"/>
                        </a:tabLst>
                      </a:pPr>
                      <a:r>
                        <a:rPr sz="2400" dirty="0">
                          <a:latin typeface="Verdana"/>
                          <a:cs typeface="Verdana"/>
                        </a:rPr>
                        <a:t>8	4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5080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9725">
                        <a:lnSpc>
                          <a:spcPts val="2715"/>
                        </a:lnSpc>
                        <a:spcBef>
                          <a:spcPts val="400"/>
                        </a:spcBef>
                      </a:pPr>
                      <a:r>
                        <a:rPr sz="2400" dirty="0">
                          <a:latin typeface="Verdana"/>
                          <a:cs typeface="Verdana"/>
                        </a:rPr>
                        <a:t>4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50800" marB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5295"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opccode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register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3689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register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80695">
                <a:tc gridSpan="2">
                  <a:txBody>
                    <a:bodyPr/>
                    <a:lstStyle/>
                    <a:p>
                      <a:pPr marL="452755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295400" algn="l"/>
                        </a:tabLst>
                      </a:pPr>
                      <a:r>
                        <a:rPr sz="2400" dirty="0">
                          <a:latin typeface="Verdana"/>
                          <a:cs typeface="Verdana"/>
                        </a:rPr>
                        <a:t>6	1 1 1 1 1</a:t>
                      </a:r>
                      <a:r>
                        <a:rPr sz="24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1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6286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2400" dirty="0">
                          <a:latin typeface="Verdana"/>
                          <a:cs typeface="Verdana"/>
                        </a:rPr>
                        <a:t>12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62865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52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7670">
                <a:tc gridSpan="2">
                  <a:txBody>
                    <a:bodyPr/>
                    <a:lstStyle/>
                    <a:p>
                      <a:pPr marL="452755">
                        <a:lnSpc>
                          <a:spcPct val="100000"/>
                        </a:lnSpc>
                        <a:spcBef>
                          <a:spcPts val="25"/>
                        </a:spcBef>
                        <a:tabLst>
                          <a:tab pos="1295400" algn="l"/>
                        </a:tabLst>
                      </a:pPr>
                      <a:r>
                        <a:rPr sz="2400" dirty="0">
                          <a:latin typeface="Verdana"/>
                          <a:cs typeface="Verdana"/>
                        </a:rPr>
                        <a:t>6	1 1 1 1 1</a:t>
                      </a:r>
                      <a:r>
                        <a:rPr sz="24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400" dirty="0">
                          <a:latin typeface="Verdana"/>
                          <a:cs typeface="Verdana"/>
                        </a:rPr>
                        <a:t>1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31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dirty="0">
                          <a:latin typeface="Verdana"/>
                          <a:cs typeface="Verdana"/>
                        </a:rPr>
                        <a:t>20</a:t>
                      </a:r>
                      <a:endParaRPr sz="2400">
                        <a:latin typeface="Verdana"/>
                        <a:cs typeface="Verdana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52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49146" y="5352732"/>
          <a:ext cx="5694675" cy="45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3160"/>
                <a:gridCol w="359409"/>
                <a:gridCol w="289560"/>
                <a:gridCol w="288289"/>
                <a:gridCol w="361314"/>
                <a:gridCol w="288289"/>
                <a:gridCol w="361314"/>
                <a:gridCol w="2593340"/>
              </a:tblGrid>
              <a:tr h="455295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opcode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i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x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b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p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1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displacement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49146" y="6216078"/>
          <a:ext cx="6487155" cy="45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3160"/>
                <a:gridCol w="359409"/>
                <a:gridCol w="289560"/>
                <a:gridCol w="288289"/>
                <a:gridCol w="361314"/>
                <a:gridCol w="288289"/>
                <a:gridCol w="361314"/>
                <a:gridCol w="3385820"/>
              </a:tblGrid>
              <a:tr h="455295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opcode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i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x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b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p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e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041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displacement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20" y="693153"/>
            <a:ext cx="8574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Verdana"/>
                <a:cs typeface="Verdana"/>
              </a:rPr>
              <a:t>SIC/XE machine </a:t>
            </a:r>
            <a:r>
              <a:rPr sz="4000" spc="-5" dirty="0">
                <a:latin typeface="Verdana"/>
                <a:cs typeface="Verdana"/>
              </a:rPr>
              <a:t>architecture</a:t>
            </a:r>
            <a:r>
              <a:rPr sz="4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2/5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728" y="2005330"/>
            <a:ext cx="271081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(3)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Data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format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0983" y="3076406"/>
            <a:ext cx="2841118" cy="11946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100"/>
              </a:spcBef>
              <a:tabLst>
                <a:tab pos="1251585" algn="l"/>
              </a:tabLst>
            </a:pPr>
            <a:r>
              <a:rPr sz="3200" spc="-5" dirty="0" smtClean="0">
                <a:latin typeface="Tahoma"/>
                <a:cs typeface="Tahoma"/>
              </a:rPr>
              <a:t>Float</a:t>
            </a:r>
            <a:r>
              <a:rPr lang="en-US" sz="3200" spc="-5" dirty="0" smtClean="0">
                <a:latin typeface="Tahoma"/>
                <a:cs typeface="Tahoma"/>
              </a:rPr>
              <a:t>i</a:t>
            </a:r>
            <a:r>
              <a:rPr sz="3200" spc="-5" dirty="0" smtClean="0">
                <a:latin typeface="Tahoma"/>
                <a:cs typeface="Tahoma"/>
              </a:rPr>
              <a:t>ng-point </a:t>
            </a:r>
            <a:r>
              <a:rPr sz="3200" spc="-5" dirty="0">
                <a:latin typeface="Tahoma"/>
                <a:cs typeface="Tahoma"/>
              </a:rPr>
              <a:t>:  1	11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5871" y="3757920"/>
            <a:ext cx="4692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Tahoma"/>
                <a:cs typeface="Tahoma"/>
              </a:rPr>
              <a:t>36</a:t>
            </a:r>
            <a:endParaRPr sz="3200">
              <a:latin typeface="Tahoma"/>
              <a:cs typeface="Tahom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57300" y="4247832"/>
          <a:ext cx="7426325" cy="455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75"/>
                <a:gridCol w="2297430"/>
                <a:gridCol w="4808220"/>
              </a:tblGrid>
              <a:tr h="455295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dirty="0">
                          <a:latin typeface="Tahoma"/>
                          <a:cs typeface="Tahoma"/>
                        </a:rPr>
                        <a:t>s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exponent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2400" spc="-5" dirty="0">
                          <a:latin typeface="Tahoma"/>
                          <a:cs typeface="Tahoma"/>
                        </a:rPr>
                        <a:t>fraction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6850" y="1863140"/>
            <a:ext cx="8067675" cy="4725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264535">
              <a:lnSpc>
                <a:spcPct val="110200"/>
              </a:lnSpc>
              <a:spcBef>
                <a:spcPts val="95"/>
              </a:spcBef>
            </a:pPr>
            <a:r>
              <a:rPr sz="2800" dirty="0">
                <a:latin typeface="Verdana"/>
                <a:cs typeface="Verdana"/>
              </a:rPr>
              <a:t>(4)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Addressing mode </a:t>
            </a: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 Program-counter relative</a:t>
            </a:r>
            <a:r>
              <a:rPr sz="2800" spc="-80" dirty="0">
                <a:solidFill>
                  <a:srgbClr val="00009A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: 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b=0,</a:t>
            </a:r>
            <a:r>
              <a:rPr sz="2800" spc="-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p=1,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3068320" algn="l"/>
              </a:tabLst>
            </a:pPr>
            <a:r>
              <a:rPr sz="2800" spc="-5" dirty="0">
                <a:latin typeface="Verdana"/>
                <a:cs typeface="Verdana"/>
              </a:rPr>
              <a:t>TA=(PC)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+</a:t>
            </a:r>
            <a:r>
              <a:rPr sz="2800" spc="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disp	(-2048&lt;=disp&lt;=2047)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Base relative</a:t>
            </a:r>
            <a:r>
              <a:rPr sz="2800" spc="-5" dirty="0">
                <a:solidFill>
                  <a:srgbClr val="00009A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Verdana"/>
                <a:cs typeface="Verdana"/>
              </a:rPr>
              <a:t>b=1, p=0, TA=(B) </a:t>
            </a:r>
            <a:r>
              <a:rPr sz="2800" dirty="0">
                <a:latin typeface="Verdana"/>
                <a:cs typeface="Verdana"/>
              </a:rPr>
              <a:t>+ </a:t>
            </a:r>
            <a:r>
              <a:rPr sz="2800" spc="-5" dirty="0">
                <a:latin typeface="Verdana"/>
                <a:cs typeface="Verdana"/>
              </a:rPr>
              <a:t>disp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(0&lt;=disp&lt;=4095)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Direct</a:t>
            </a:r>
            <a:r>
              <a:rPr sz="2800" spc="-5" dirty="0">
                <a:solidFill>
                  <a:srgbClr val="00009A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12700" marR="2949575">
              <a:lnSpc>
                <a:spcPct val="110200"/>
              </a:lnSpc>
            </a:pPr>
            <a:r>
              <a:rPr sz="2800" spc="-5" dirty="0">
                <a:latin typeface="Verdana"/>
                <a:cs typeface="Verdana"/>
              </a:rPr>
              <a:t>i=0, </a:t>
            </a:r>
            <a:r>
              <a:rPr sz="2800" dirty="0">
                <a:latin typeface="Verdana"/>
                <a:cs typeface="Verdana"/>
              </a:rPr>
              <a:t>n=0, </a:t>
            </a:r>
            <a:r>
              <a:rPr sz="2800" spc="-5" dirty="0">
                <a:latin typeface="Verdana"/>
                <a:cs typeface="Verdana"/>
              </a:rPr>
              <a:t>TA=(disp or </a:t>
            </a:r>
            <a:r>
              <a:rPr sz="2800" dirty="0">
                <a:latin typeface="Verdana"/>
                <a:cs typeface="Verdana"/>
              </a:rPr>
              <a:t>addr)  </a:t>
            </a:r>
            <a:r>
              <a:rPr sz="2800" spc="-5" dirty="0">
                <a:solidFill>
                  <a:srgbClr val="00009A"/>
                </a:solidFill>
                <a:latin typeface="Verdana"/>
                <a:cs typeface="Verdana"/>
              </a:rPr>
              <a:t>Index </a:t>
            </a:r>
            <a:r>
              <a:rPr sz="2800" dirty="0">
                <a:solidFill>
                  <a:srgbClr val="00009A"/>
                </a:solidFill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10" dirty="0">
                <a:latin typeface="Verdana"/>
                <a:cs typeface="Verdana"/>
              </a:rPr>
              <a:t>X=1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5852" y="693175"/>
            <a:ext cx="85744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Verdana"/>
                <a:cs typeface="Verdana"/>
              </a:rPr>
              <a:t>SIC/XE machine </a:t>
            </a:r>
            <a:r>
              <a:rPr sz="4000" spc="-5" dirty="0">
                <a:latin typeface="Verdana"/>
                <a:cs typeface="Verdana"/>
              </a:rPr>
              <a:t>architecture</a:t>
            </a:r>
            <a:r>
              <a:rPr sz="4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3/5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1187</Words>
  <Application>Microsoft Office PowerPoint</Application>
  <PresentationFormat>自訂</PresentationFormat>
  <Paragraphs>677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0" baseType="lpstr">
      <vt:lpstr>Droid Sans Fallback</vt:lpstr>
      <vt:lpstr>Arial</vt:lpstr>
      <vt:lpstr>Calibri</vt:lpstr>
      <vt:lpstr>Tahoma</vt:lpstr>
      <vt:lpstr>Times New Roman</vt:lpstr>
      <vt:lpstr>Verdana</vt:lpstr>
      <vt:lpstr>Office Theme</vt:lpstr>
      <vt:lpstr>系 統 程 式 System Programming</vt:lpstr>
      <vt:lpstr>BACKGROUND</vt:lpstr>
      <vt:lpstr>BACKGROUND</vt:lpstr>
      <vt:lpstr>BACKGROUND</vt:lpstr>
      <vt:lpstr>SIC machine architecture 1/2</vt:lpstr>
      <vt:lpstr>SIC machine architecture 2/2</vt:lpstr>
      <vt:lpstr>SIC/XE machine architecture 1/5</vt:lpstr>
      <vt:lpstr>SIC/XE machine architecture 2/5</vt:lpstr>
      <vt:lpstr>SIC/XE machine architecture 3/5</vt:lpstr>
      <vt:lpstr>SIC/XE machine architecture 4/5</vt:lpstr>
      <vt:lpstr>SIC/XE machine architecture 5/5</vt:lpstr>
      <vt:lpstr>CPU</vt:lpstr>
      <vt:lpstr>PowerPoint 簡報</vt:lpstr>
      <vt:lpstr>Machine instruction</vt:lpstr>
      <vt:lpstr>Target address : 000090(index register)</vt:lpstr>
      <vt:lpstr>Hex op (3)022030 000000</vt:lpstr>
      <vt:lpstr>PowerPoint 簡報</vt:lpstr>
      <vt:lpstr>n i x b p e 0 0 0 0 1 1 0110 0000 0000</vt:lpstr>
      <vt:lpstr>(6) Hex op n i x b p e  0310C303 000000 1 1 0 0 0 1</vt:lpstr>
      <vt:lpstr>Sample data movement operations  for (a)SIC and (b)SIC/XE</vt:lpstr>
      <vt:lpstr>Sample data movement operations for (a)SIC</vt:lpstr>
      <vt:lpstr>Sample data movement operations for (b)SIC/XE</vt:lpstr>
      <vt:lpstr>Sample arithmetic operations for (a)SIC and (b)SIC/XE</vt:lpstr>
      <vt:lpstr>Sample arithmetic operations for (a)SIC and (b)SIC/XE</vt:lpstr>
      <vt:lpstr>Sample looping and indexing operation for (a)SIC,(b)SIC/X</vt:lpstr>
      <vt:lpstr>Sample looping and indexing operations for (a)SIC</vt:lpstr>
      <vt:lpstr>Sample looping and indexing operation for (a)SIC,(b)SIC/X</vt:lpstr>
      <vt:lpstr>Sample looping and indexing operations for (b)SIC/XE</vt:lpstr>
      <vt:lpstr>Sample indexing and looping operation for (a)SIC,(b)SIC/X</vt:lpstr>
      <vt:lpstr>Sample indexing and looping operation for (a)SIC,(b)SIC/X</vt:lpstr>
      <vt:lpstr>Sample input and output operations for SIC</vt:lpstr>
      <vt:lpstr>Sample subroutine call and record input operations  for(a)SIC (b) SIC/XE</vt:lpstr>
      <vt:lpstr>Sample subroutine call and record input operations  for(a)SIC (b) SIC/XE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PikaCD</dc:creator>
  <cp:lastModifiedBy>Finn</cp:lastModifiedBy>
  <cp:revision>2</cp:revision>
  <dcterms:created xsi:type="dcterms:W3CDTF">2018-03-12T03:55:37Z</dcterms:created>
  <dcterms:modified xsi:type="dcterms:W3CDTF">2018-03-12T05:28:31Z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2006-03-28T00:00:00Z</vt:filetime>
  </property>
  <property fmtid="{D5CDD505-2E9C-101B-9397-08002B2CF9AE}" pid="3" name="Creator">
    <vt:lpwstr>Acrobat PDFMaker 7.0.5 for PowerPoint</vt:lpwstr>
  </property>
  <property fmtid="{D5CDD505-2E9C-101B-9397-08002B2CF9AE}" pid="4" name="LastSaved">
    <vt:filetime>2018-03-12T00:00:00Z</vt:filetime>
  </property>
</Properties>
</file>